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224"/>
  </p:notesMasterIdLst>
  <p:sldIdLst>
    <p:sldId id="256" r:id="rId2"/>
    <p:sldId id="362" r:id="rId3"/>
    <p:sldId id="363" r:id="rId4"/>
    <p:sldId id="528" r:id="rId5"/>
    <p:sldId id="760" r:id="rId6"/>
    <p:sldId id="817" r:id="rId7"/>
    <p:sldId id="818" r:id="rId8"/>
    <p:sldId id="819" r:id="rId9"/>
    <p:sldId id="820" r:id="rId10"/>
    <p:sldId id="1013" r:id="rId11"/>
    <p:sldId id="759" r:id="rId12"/>
    <p:sldId id="831" r:id="rId13"/>
    <p:sldId id="826" r:id="rId14"/>
    <p:sldId id="830" r:id="rId15"/>
    <p:sldId id="550" r:id="rId16"/>
    <p:sldId id="829" r:id="rId17"/>
    <p:sldId id="827" r:id="rId18"/>
    <p:sldId id="529" r:id="rId19"/>
    <p:sldId id="530" r:id="rId20"/>
    <p:sldId id="762" r:id="rId21"/>
    <p:sldId id="262" r:id="rId22"/>
    <p:sldId id="531" r:id="rId23"/>
    <p:sldId id="867" r:id="rId24"/>
    <p:sldId id="869" r:id="rId25"/>
    <p:sldId id="870" r:id="rId26"/>
    <p:sldId id="859" r:id="rId27"/>
    <p:sldId id="858" r:id="rId28"/>
    <p:sldId id="266" r:id="rId29"/>
    <p:sldId id="267" r:id="rId30"/>
    <p:sldId id="268" r:id="rId31"/>
    <p:sldId id="269" r:id="rId32"/>
    <p:sldId id="270" r:id="rId33"/>
    <p:sldId id="272" r:id="rId34"/>
    <p:sldId id="273" r:id="rId35"/>
    <p:sldId id="866" r:id="rId36"/>
    <p:sldId id="880" r:id="rId37"/>
    <p:sldId id="871" r:id="rId38"/>
    <p:sldId id="872" r:id="rId39"/>
    <p:sldId id="877" r:id="rId40"/>
    <p:sldId id="878" r:id="rId41"/>
    <p:sldId id="873" r:id="rId42"/>
    <p:sldId id="874" r:id="rId43"/>
    <p:sldId id="860" r:id="rId44"/>
    <p:sldId id="861" r:id="rId45"/>
    <p:sldId id="862" r:id="rId46"/>
    <p:sldId id="863" r:id="rId47"/>
    <p:sldId id="864" r:id="rId48"/>
    <p:sldId id="865" r:id="rId49"/>
    <p:sldId id="879" r:id="rId50"/>
    <p:sldId id="804" r:id="rId51"/>
    <p:sldId id="958" r:id="rId52"/>
    <p:sldId id="960" r:id="rId53"/>
    <p:sldId id="962" r:id="rId54"/>
    <p:sldId id="964" r:id="rId55"/>
    <p:sldId id="970" r:id="rId56"/>
    <p:sldId id="965" r:id="rId57"/>
    <p:sldId id="966" r:id="rId58"/>
    <p:sldId id="967" r:id="rId59"/>
    <p:sldId id="968" r:id="rId60"/>
    <p:sldId id="969" r:id="rId61"/>
    <p:sldId id="808" r:id="rId62"/>
    <p:sldId id="821" r:id="rId63"/>
    <p:sldId id="822" r:id="rId64"/>
    <p:sldId id="823" r:id="rId65"/>
    <p:sldId id="824" r:id="rId66"/>
    <p:sldId id="825" r:id="rId67"/>
    <p:sldId id="894" r:id="rId68"/>
    <p:sldId id="895" r:id="rId69"/>
    <p:sldId id="931" r:id="rId70"/>
    <p:sldId id="896" r:id="rId71"/>
    <p:sldId id="897" r:id="rId72"/>
    <p:sldId id="932" r:id="rId73"/>
    <p:sldId id="933" r:id="rId74"/>
    <p:sldId id="934" r:id="rId75"/>
    <p:sldId id="935" r:id="rId76"/>
    <p:sldId id="936" r:id="rId77"/>
    <p:sldId id="922" r:id="rId78"/>
    <p:sldId id="923" r:id="rId79"/>
    <p:sldId id="924" r:id="rId80"/>
    <p:sldId id="925" r:id="rId81"/>
    <p:sldId id="926" r:id="rId82"/>
    <p:sldId id="899" r:id="rId83"/>
    <p:sldId id="901" r:id="rId84"/>
    <p:sldId id="902" r:id="rId85"/>
    <p:sldId id="927" r:id="rId86"/>
    <p:sldId id="928" r:id="rId87"/>
    <p:sldId id="929" r:id="rId88"/>
    <p:sldId id="930" r:id="rId89"/>
    <p:sldId id="937" r:id="rId90"/>
    <p:sldId id="938" r:id="rId91"/>
    <p:sldId id="939" r:id="rId92"/>
    <p:sldId id="940" r:id="rId93"/>
    <p:sldId id="941" r:id="rId94"/>
    <p:sldId id="942" r:id="rId95"/>
    <p:sldId id="943" r:id="rId96"/>
    <p:sldId id="905" r:id="rId97"/>
    <p:sldId id="906" r:id="rId98"/>
    <p:sldId id="908" r:id="rId99"/>
    <p:sldId id="909" r:id="rId100"/>
    <p:sldId id="944" r:id="rId101"/>
    <p:sldId id="949" r:id="rId102"/>
    <p:sldId id="945" r:id="rId103"/>
    <p:sldId id="946" r:id="rId104"/>
    <p:sldId id="950" r:id="rId105"/>
    <p:sldId id="910" r:id="rId106"/>
    <p:sldId id="951" r:id="rId107"/>
    <p:sldId id="952" r:id="rId108"/>
    <p:sldId id="953" r:id="rId109"/>
    <p:sldId id="903" r:id="rId110"/>
    <p:sldId id="904" r:id="rId111"/>
    <p:sldId id="954" r:id="rId112"/>
    <p:sldId id="955" r:id="rId113"/>
    <p:sldId id="956" r:id="rId114"/>
    <p:sldId id="957" r:id="rId115"/>
    <p:sldId id="357" r:id="rId116"/>
    <p:sldId id="263" r:id="rId117"/>
    <p:sldId id="435" r:id="rId118"/>
    <p:sldId id="763" r:id="rId119"/>
    <p:sldId id="798" r:id="rId120"/>
    <p:sldId id="764" r:id="rId121"/>
    <p:sldId id="765" r:id="rId122"/>
    <p:sldId id="766" r:id="rId123"/>
    <p:sldId id="767" r:id="rId124"/>
    <p:sldId id="799" r:id="rId125"/>
    <p:sldId id="768" r:id="rId126"/>
    <p:sldId id="769" r:id="rId127"/>
    <p:sldId id="800" r:id="rId128"/>
    <p:sldId id="801" r:id="rId129"/>
    <p:sldId id="802" r:id="rId130"/>
    <p:sldId id="771" r:id="rId131"/>
    <p:sldId id="772" r:id="rId132"/>
    <p:sldId id="773" r:id="rId133"/>
    <p:sldId id="774" r:id="rId134"/>
    <p:sldId id="775" r:id="rId135"/>
    <p:sldId id="776" r:id="rId136"/>
    <p:sldId id="777" r:id="rId137"/>
    <p:sldId id="778" r:id="rId138"/>
    <p:sldId id="803" r:id="rId139"/>
    <p:sldId id="780" r:id="rId140"/>
    <p:sldId id="781" r:id="rId141"/>
    <p:sldId id="783" r:id="rId142"/>
    <p:sldId id="782" r:id="rId143"/>
    <p:sldId id="784" r:id="rId144"/>
    <p:sldId id="785" r:id="rId145"/>
    <p:sldId id="786" r:id="rId146"/>
    <p:sldId id="787" r:id="rId147"/>
    <p:sldId id="788" r:id="rId148"/>
    <p:sldId id="789" r:id="rId149"/>
    <p:sldId id="790" r:id="rId150"/>
    <p:sldId id="791" r:id="rId151"/>
    <p:sldId id="792" r:id="rId152"/>
    <p:sldId id="793" r:id="rId153"/>
    <p:sldId id="794" r:id="rId154"/>
    <p:sldId id="795" r:id="rId155"/>
    <p:sldId id="796" r:id="rId156"/>
    <p:sldId id="797" r:id="rId157"/>
    <p:sldId id="832" r:id="rId158"/>
    <p:sldId id="833" r:id="rId159"/>
    <p:sldId id="834" r:id="rId160"/>
    <p:sldId id="835" r:id="rId161"/>
    <p:sldId id="836" r:id="rId162"/>
    <p:sldId id="837" r:id="rId163"/>
    <p:sldId id="838" r:id="rId164"/>
    <p:sldId id="839" r:id="rId165"/>
    <p:sldId id="840" r:id="rId166"/>
    <p:sldId id="841" r:id="rId167"/>
    <p:sldId id="842" r:id="rId168"/>
    <p:sldId id="843" r:id="rId169"/>
    <p:sldId id="849" r:id="rId170"/>
    <p:sldId id="850" r:id="rId171"/>
    <p:sldId id="851" r:id="rId172"/>
    <p:sldId id="852" r:id="rId173"/>
    <p:sldId id="853" r:id="rId174"/>
    <p:sldId id="844" r:id="rId175"/>
    <p:sldId id="855" r:id="rId176"/>
    <p:sldId id="854" r:id="rId177"/>
    <p:sldId id="845" r:id="rId178"/>
    <p:sldId id="847" r:id="rId179"/>
    <p:sldId id="856" r:id="rId180"/>
    <p:sldId id="848" r:id="rId181"/>
    <p:sldId id="846" r:id="rId182"/>
    <p:sldId id="996" r:id="rId183"/>
    <p:sldId id="881" r:id="rId184"/>
    <p:sldId id="997" r:id="rId185"/>
    <p:sldId id="998" r:id="rId186"/>
    <p:sldId id="999" r:id="rId187"/>
    <p:sldId id="1000" r:id="rId188"/>
    <p:sldId id="1001" r:id="rId189"/>
    <p:sldId id="1002" r:id="rId190"/>
    <p:sldId id="1003" r:id="rId191"/>
    <p:sldId id="1004" r:id="rId192"/>
    <p:sldId id="1005" r:id="rId193"/>
    <p:sldId id="1006" r:id="rId194"/>
    <p:sldId id="1007" r:id="rId195"/>
    <p:sldId id="1008" r:id="rId196"/>
    <p:sldId id="1009" r:id="rId197"/>
    <p:sldId id="971" r:id="rId198"/>
    <p:sldId id="972" r:id="rId199"/>
    <p:sldId id="973" r:id="rId200"/>
    <p:sldId id="975" r:id="rId201"/>
    <p:sldId id="976" r:id="rId202"/>
    <p:sldId id="977" r:id="rId203"/>
    <p:sldId id="978" r:id="rId204"/>
    <p:sldId id="979" r:id="rId205"/>
    <p:sldId id="980" r:id="rId206"/>
    <p:sldId id="981" r:id="rId207"/>
    <p:sldId id="982" r:id="rId208"/>
    <p:sldId id="983" r:id="rId209"/>
    <p:sldId id="984" r:id="rId210"/>
    <p:sldId id="985" r:id="rId211"/>
    <p:sldId id="986" r:id="rId212"/>
    <p:sldId id="987" r:id="rId213"/>
    <p:sldId id="988" r:id="rId214"/>
    <p:sldId id="989" r:id="rId215"/>
    <p:sldId id="990" r:id="rId216"/>
    <p:sldId id="993" r:id="rId217"/>
    <p:sldId id="991" r:id="rId218"/>
    <p:sldId id="992" r:id="rId219"/>
    <p:sldId id="994" r:id="rId220"/>
    <p:sldId id="995" r:id="rId221"/>
    <p:sldId id="1010" r:id="rId222"/>
    <p:sldId id="1012" r:id="rId2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61" autoAdjust="0"/>
    <p:restoredTop sz="94070" autoAdjust="0"/>
  </p:normalViewPr>
  <p:slideViewPr>
    <p:cSldViewPr>
      <p:cViewPr varScale="1">
        <p:scale>
          <a:sx n="105" d="100"/>
          <a:sy n="105" d="100"/>
        </p:scale>
        <p:origin x="632" y="200"/>
      </p:cViewPr>
      <p:guideLst>
        <p:guide orient="horz" pos="2160"/>
        <p:guide pos="2880"/>
      </p:guideLst>
    </p:cSldViewPr>
  </p:slideViewPr>
  <p:outlineViewPr>
    <p:cViewPr>
      <p:scale>
        <a:sx n="33" d="100"/>
        <a:sy n="33" d="100"/>
      </p:scale>
      <p:origin x="0" y="2124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C61B07-87FB-4431-BDF0-7B9914CCBF02}" type="datetimeFigureOut">
              <a:rPr lang="en-US" smtClean="0"/>
              <a:pPr/>
              <a:t>1/20/22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2E50E5-D86C-4755-853A-340C8B131812}" type="slidenum">
              <a:rPr lang="en-IN" smtClean="0"/>
              <a:pPr/>
              <a:t>‹#›</a:t>
            </a:fld>
            <a:endParaRPr lang="en-IN"/>
          </a:p>
        </p:txBody>
      </p:sp>
    </p:spTree>
    <p:extLst>
      <p:ext uri="{BB962C8B-B14F-4D97-AF65-F5344CB8AC3E}">
        <p14:creationId xmlns:p14="http://schemas.microsoft.com/office/powerpoint/2010/main" val="2673928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2E50E5-D86C-4755-853A-340C8B131812}" type="slidenum">
              <a:rPr lang="en-IN" smtClean="0"/>
              <a:pPr/>
              <a:t>1</a:t>
            </a:fld>
            <a:endParaRPr lang="en-IN"/>
          </a:p>
        </p:txBody>
      </p:sp>
    </p:spTree>
    <p:extLst>
      <p:ext uri="{BB962C8B-B14F-4D97-AF65-F5344CB8AC3E}">
        <p14:creationId xmlns:p14="http://schemas.microsoft.com/office/powerpoint/2010/main" val="1719116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35496" y="91113"/>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3C4C5829-CD26-421F-BABD-6F75BD31A9D0}" type="datetime1">
              <a:rPr lang="en-US" smtClean="0"/>
              <a:t>1/20/22</a:t>
            </a:fld>
            <a:endParaRPr lang="en-IN"/>
          </a:p>
        </p:txBody>
      </p:sp>
      <p:sp>
        <p:nvSpPr>
          <p:cNvPr id="17" name="Footer Placeholder 16"/>
          <p:cNvSpPr>
            <a:spLocks noGrp="1"/>
          </p:cNvSpPr>
          <p:nvPr>
            <p:ph type="ftr" sz="quarter" idx="11"/>
          </p:nvPr>
        </p:nvSpPr>
        <p:spPr/>
        <p:txBody>
          <a:bodyPr/>
          <a:lstStyle/>
          <a:p>
            <a:r>
              <a:rPr lang="en-IN"/>
              <a:t>SOCIETY5.0 -UNIT-I</a:t>
            </a:r>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0E2B90DE-CA9C-452B-80F9-35262CC2B070}" type="slidenum">
              <a:rPr lang="en-IN" smtClean="0"/>
              <a:pPr/>
              <a:t>‹#›</a:t>
            </a:fld>
            <a:endParaRPr lang="en-IN"/>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C11400A-7B17-49BD-80C7-C9E9FCADD3A9}" type="datetime1">
              <a:rPr lang="en-US" smtClean="0"/>
              <a:t>1/20/22</a:t>
            </a:fld>
            <a:endParaRPr lang="en-IN"/>
          </a:p>
        </p:txBody>
      </p:sp>
      <p:sp>
        <p:nvSpPr>
          <p:cNvPr id="5" name="Footer Placeholder 4"/>
          <p:cNvSpPr>
            <a:spLocks noGrp="1"/>
          </p:cNvSpPr>
          <p:nvPr>
            <p:ph type="ftr" sz="quarter" idx="11"/>
          </p:nvPr>
        </p:nvSpPr>
        <p:spPr/>
        <p:txBody>
          <a:bodyPr/>
          <a:lstStyle/>
          <a:p>
            <a:r>
              <a:rPr lang="en-IN"/>
              <a:t>SOCIETY5.0 -UNIT-I</a:t>
            </a:r>
          </a:p>
        </p:txBody>
      </p:sp>
      <p:sp>
        <p:nvSpPr>
          <p:cNvPr id="6" name="Slide Number Placeholder 5"/>
          <p:cNvSpPr>
            <a:spLocks noGrp="1"/>
          </p:cNvSpPr>
          <p:nvPr>
            <p:ph type="sldNum" sz="quarter" idx="12"/>
          </p:nvPr>
        </p:nvSpPr>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844E682-6997-400F-A2B2-54BA9871D7D5}" type="datetime1">
              <a:rPr lang="en-US" smtClean="0"/>
              <a:t>1/20/22</a:t>
            </a:fld>
            <a:endParaRPr lang="en-IN"/>
          </a:p>
        </p:txBody>
      </p:sp>
      <p:sp>
        <p:nvSpPr>
          <p:cNvPr id="5" name="Footer Placeholder 4"/>
          <p:cNvSpPr>
            <a:spLocks noGrp="1"/>
          </p:cNvSpPr>
          <p:nvPr>
            <p:ph type="ftr" sz="quarter" idx="11"/>
          </p:nvPr>
        </p:nvSpPr>
        <p:spPr/>
        <p:txBody>
          <a:bodyPr/>
          <a:lstStyle/>
          <a:p>
            <a:r>
              <a:rPr lang="en-IN"/>
              <a:t>SOCIETY5.0 -UNIT-I</a:t>
            </a:r>
          </a:p>
        </p:txBody>
      </p:sp>
      <p:sp>
        <p:nvSpPr>
          <p:cNvPr id="6" name="Slide Number Placeholder 5"/>
          <p:cNvSpPr>
            <a:spLocks noGrp="1"/>
          </p:cNvSpPr>
          <p:nvPr>
            <p:ph type="sldNum" sz="quarter" idx="12"/>
          </p:nvPr>
        </p:nvSpPr>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5268-672A-524C-811F-3F7570F0F8F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A99B2BB-9CCB-054E-8EAE-65CD6AB7A1C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C9362F6-843A-B04B-8C9E-0797E6D37D2A}"/>
              </a:ext>
            </a:extLst>
          </p:cNvPr>
          <p:cNvSpPr>
            <a:spLocks noGrp="1"/>
          </p:cNvSpPr>
          <p:nvPr>
            <p:ph type="dt" sz="half" idx="10"/>
          </p:nvPr>
        </p:nvSpPr>
        <p:spPr/>
        <p:txBody>
          <a:bodyPr/>
          <a:lstStyle/>
          <a:p>
            <a:fld id="{1AC92FDD-558E-1D46-9E32-D3A2EA5B294F}" type="datetimeFigureOut">
              <a:rPr lang="en-US" smtClean="0"/>
              <a:t>1/20/22</a:t>
            </a:fld>
            <a:endParaRPr lang="en-US"/>
          </a:p>
        </p:txBody>
      </p:sp>
      <p:sp>
        <p:nvSpPr>
          <p:cNvPr id="5" name="Footer Placeholder 4">
            <a:extLst>
              <a:ext uri="{FF2B5EF4-FFF2-40B4-BE49-F238E27FC236}">
                <a16:creationId xmlns:a16="http://schemas.microsoft.com/office/drawing/2014/main" id="{DC93ECA4-AF12-124C-811B-93DF89B99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1A5E3-6B43-9549-9511-98319272E88E}"/>
              </a:ext>
            </a:extLst>
          </p:cNvPr>
          <p:cNvSpPr>
            <a:spLocks noGrp="1"/>
          </p:cNvSpPr>
          <p:nvPr>
            <p:ph type="sldNum" sz="quarter" idx="12"/>
          </p:nvPr>
        </p:nvSpPr>
        <p:spPr/>
        <p:txBody>
          <a:bodyPr/>
          <a:lstStyle/>
          <a:p>
            <a:fld id="{A8201E05-7680-2B48-BDB1-49A881F5585E}" type="slidenum">
              <a:rPr lang="en-US" smtClean="0"/>
              <a:t>‹#›</a:t>
            </a:fld>
            <a:endParaRPr lang="en-US"/>
          </a:p>
        </p:txBody>
      </p:sp>
    </p:spTree>
    <p:extLst>
      <p:ext uri="{BB962C8B-B14F-4D97-AF65-F5344CB8AC3E}">
        <p14:creationId xmlns:p14="http://schemas.microsoft.com/office/powerpoint/2010/main" val="3127202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dirty="0"/>
              <a:t>Click to edit Master title style</a:t>
            </a:r>
          </a:p>
        </p:txBody>
      </p:sp>
      <p:sp>
        <p:nvSpPr>
          <p:cNvPr id="4" name="Date Placeholder 3"/>
          <p:cNvSpPr>
            <a:spLocks noGrp="1"/>
          </p:cNvSpPr>
          <p:nvPr>
            <p:ph type="dt" sz="half" idx="10"/>
          </p:nvPr>
        </p:nvSpPr>
        <p:spPr/>
        <p:txBody>
          <a:bodyPr/>
          <a:lstStyle/>
          <a:p>
            <a:fld id="{55DE3F18-AFCC-416B-AD1C-4AD234471CC1}" type="datetime1">
              <a:rPr lang="en-US" smtClean="0"/>
              <a:t>1/20/22</a:t>
            </a:fld>
            <a:endParaRPr lang="en-IN"/>
          </a:p>
        </p:txBody>
      </p:sp>
      <p:sp>
        <p:nvSpPr>
          <p:cNvPr id="5" name="Footer Placeholder 4"/>
          <p:cNvSpPr>
            <a:spLocks noGrp="1"/>
          </p:cNvSpPr>
          <p:nvPr>
            <p:ph type="ftr" sz="quarter" idx="11"/>
          </p:nvPr>
        </p:nvSpPr>
        <p:spPr/>
        <p:txBody>
          <a:bodyPr/>
          <a:lstStyle/>
          <a:p>
            <a:r>
              <a:rPr lang="en-IN"/>
              <a:t>SOCIETY5.0 -UNIT-I</a:t>
            </a:r>
          </a:p>
        </p:txBody>
      </p:sp>
      <p:sp>
        <p:nvSpPr>
          <p:cNvPr id="6" name="Slide Number Placeholder 5"/>
          <p:cNvSpPr>
            <a:spLocks noGrp="1"/>
          </p:cNvSpPr>
          <p:nvPr>
            <p:ph type="sldNum" sz="quarter" idx="12"/>
          </p:nvPr>
        </p:nvSpPr>
        <p:spPr/>
        <p:txBody>
          <a:bodyPr/>
          <a:lstStyle/>
          <a:p>
            <a:fld id="{0E2B90DE-CA9C-452B-80F9-35262CC2B070}" type="slidenum">
              <a:rPr lang="en-IN" smtClean="0"/>
              <a:pPr/>
              <a:t>‹#›</a:t>
            </a:fld>
            <a:endParaRPr lang="en-IN"/>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9" name="Picture Placeholder 8"/>
          <p:cNvSpPr>
            <a:spLocks noGrp="1"/>
          </p:cNvSpPr>
          <p:nvPr>
            <p:ph type="pic" sz="quarter" idx="13"/>
          </p:nvPr>
        </p:nvSpPr>
        <p:spPr>
          <a:xfrm>
            <a:off x="214282" y="285728"/>
            <a:ext cx="914400" cy="914400"/>
          </a:xfrm>
        </p:spPr>
        <p:txBody>
          <a:bodyPr/>
          <a:lstStyle/>
          <a:p>
            <a:endParaRPr lang="en-IN"/>
          </a:p>
        </p:txBody>
      </p:sp>
      <p:pic>
        <p:nvPicPr>
          <p:cNvPr id="1026" name="Picture 40"/>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4282" y="248143"/>
            <a:ext cx="1000132" cy="857256"/>
          </a:xfrm>
          <a:prstGeom prst="rect">
            <a:avLst/>
          </a:prstGeom>
          <a:noFill/>
          <a:ln w="9525">
            <a:noFill/>
            <a:miter lim="800000"/>
            <a:headEnd/>
            <a:tailEnd/>
          </a:ln>
        </p:spPr>
      </p:pic>
      <p:sp>
        <p:nvSpPr>
          <p:cNvPr id="10" name="Title Placeholder 1"/>
          <p:cNvSpPr txBox="1">
            <a:spLocks/>
          </p:cNvSpPr>
          <p:nvPr userDrawn="1"/>
        </p:nvSpPr>
        <p:spPr>
          <a:xfrm>
            <a:off x="1475656" y="275541"/>
            <a:ext cx="7416824" cy="563562"/>
          </a:xfrm>
          <a:prstGeom prst="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fontAlgn="auto">
              <a:spcAft>
                <a:spcPts val="0"/>
              </a:spcAft>
              <a:defRPr/>
            </a:pPr>
            <a:r>
              <a:rPr lang="en-US" sz="2400" b="1" cap="all" dirty="0">
                <a:ln w="9000" cmpd="sng">
                  <a:solidFill>
                    <a:schemeClr val="accent4">
                      <a:shade val="50000"/>
                      <a:satMod val="120000"/>
                    </a:schemeClr>
                  </a:solidFill>
                  <a:prstDash val="solid"/>
                </a:ln>
                <a:solidFill>
                  <a:srgbClr val="002060"/>
                </a:solidFill>
                <a:effectLst>
                  <a:reflection blurRad="12700" stA="28000" endPos="45000" dist="1000" dir="5400000" sy="-100000" algn="bl" rotWithShape="0"/>
                </a:effectLst>
                <a:latin typeface="+mj-lt"/>
                <a:ea typeface="+mj-ea"/>
                <a:cs typeface="+mj-cs"/>
              </a:rPr>
              <a:t>DEPARTMENT OF COMPUTER SCIENCE &amp; ENGINEERING</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776FBEBA-A3E2-4C54-ACA0-76A8F86AA0A9}" type="datetime1">
              <a:rPr lang="en-US" smtClean="0"/>
              <a:t>1/20/22</a:t>
            </a:fld>
            <a:endParaRPr lang="en-IN"/>
          </a:p>
        </p:txBody>
      </p:sp>
      <p:sp>
        <p:nvSpPr>
          <p:cNvPr id="5" name="Footer Placeholder 4"/>
          <p:cNvSpPr>
            <a:spLocks noGrp="1"/>
          </p:cNvSpPr>
          <p:nvPr>
            <p:ph type="ftr" sz="quarter" idx="11"/>
          </p:nvPr>
        </p:nvSpPr>
        <p:spPr>
          <a:xfrm>
            <a:off x="800100" y="6172200"/>
            <a:ext cx="4000500" cy="457200"/>
          </a:xfrm>
        </p:spPr>
        <p:txBody>
          <a:bodyPr/>
          <a:lstStyle/>
          <a:p>
            <a:r>
              <a:rPr lang="en-IN"/>
              <a:t>SOCIETY5.0 -UNIT-I</a:t>
            </a: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34DFEA7F-FA7F-4318-9317-742979EF6964}" type="datetime1">
              <a:rPr lang="en-US" smtClean="0"/>
              <a:t>1/20/22</a:t>
            </a:fld>
            <a:endParaRPr lang="en-IN"/>
          </a:p>
        </p:txBody>
      </p:sp>
      <p:sp>
        <p:nvSpPr>
          <p:cNvPr id="6" name="Footer Placeholder 5"/>
          <p:cNvSpPr>
            <a:spLocks noGrp="1"/>
          </p:cNvSpPr>
          <p:nvPr>
            <p:ph type="ftr" sz="quarter" idx="11"/>
          </p:nvPr>
        </p:nvSpPr>
        <p:spPr/>
        <p:txBody>
          <a:bodyPr/>
          <a:lstStyle/>
          <a:p>
            <a:r>
              <a:rPr lang="en-IN"/>
              <a:t>SOCIETY5.0 -UNIT-I</a:t>
            </a:r>
          </a:p>
        </p:txBody>
      </p:sp>
      <p:sp>
        <p:nvSpPr>
          <p:cNvPr id="7" name="Slide Number Placeholder 6"/>
          <p:cNvSpPr>
            <a:spLocks noGrp="1"/>
          </p:cNvSpPr>
          <p:nvPr>
            <p:ph type="sldNum" sz="quarter" idx="12"/>
          </p:nvPr>
        </p:nvSpPr>
        <p:spPr/>
        <p:txBody>
          <a:bodyPr/>
          <a:lstStyle/>
          <a:p>
            <a:fld id="{0E2B90DE-CA9C-452B-80F9-35262CC2B070}" type="slidenum">
              <a:rPr lang="en-IN" smtClean="0"/>
              <a:pPr/>
              <a:t>‹#›</a:t>
            </a:fld>
            <a:endParaRPr lang="en-IN"/>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45176D74-1F0F-4C30-B6D4-35E19D101F75}" type="datetime1">
              <a:rPr lang="en-US" smtClean="0"/>
              <a:t>1/20/22</a:t>
            </a:fld>
            <a:endParaRPr lang="en-IN"/>
          </a:p>
        </p:txBody>
      </p:sp>
      <p:sp>
        <p:nvSpPr>
          <p:cNvPr id="8" name="Footer Placeholder 7"/>
          <p:cNvSpPr>
            <a:spLocks noGrp="1"/>
          </p:cNvSpPr>
          <p:nvPr>
            <p:ph type="ftr" sz="quarter" idx="11"/>
          </p:nvPr>
        </p:nvSpPr>
        <p:spPr/>
        <p:txBody>
          <a:bodyPr/>
          <a:lstStyle/>
          <a:p>
            <a:r>
              <a:rPr lang="en-IN"/>
              <a:t>SOCIETY5.0 -UNIT-I</a:t>
            </a:r>
          </a:p>
        </p:txBody>
      </p:sp>
      <p:sp>
        <p:nvSpPr>
          <p:cNvPr id="9" name="Slide Number Placeholder 8"/>
          <p:cNvSpPr>
            <a:spLocks noGrp="1"/>
          </p:cNvSpPr>
          <p:nvPr>
            <p:ph type="sldNum" sz="quarter" idx="12"/>
          </p:nvPr>
        </p:nvSpPr>
        <p:spPr/>
        <p:txBody>
          <a:bodyPr/>
          <a:lstStyle/>
          <a:p>
            <a:fld id="{0E2B90DE-CA9C-452B-80F9-35262CC2B070}" type="slidenum">
              <a:rPr lang="en-IN" smtClean="0"/>
              <a:pPr/>
              <a:t>‹#›</a:t>
            </a:fld>
            <a:endParaRPr lang="en-IN"/>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3213A4B9-E494-4A55-9AB1-6F1F2AFC437B}" type="datetime1">
              <a:rPr lang="en-US" smtClean="0"/>
              <a:t>1/20/22</a:t>
            </a:fld>
            <a:endParaRPr lang="en-IN"/>
          </a:p>
        </p:txBody>
      </p:sp>
      <p:sp>
        <p:nvSpPr>
          <p:cNvPr id="4" name="Footer Placeholder 3"/>
          <p:cNvSpPr>
            <a:spLocks noGrp="1"/>
          </p:cNvSpPr>
          <p:nvPr>
            <p:ph type="ftr" sz="quarter" idx="11"/>
          </p:nvPr>
        </p:nvSpPr>
        <p:spPr/>
        <p:txBody>
          <a:bodyPr/>
          <a:lstStyle/>
          <a:p>
            <a:r>
              <a:rPr lang="en-IN"/>
              <a:t>SOCIETY5.0 -UNIT-I</a:t>
            </a:r>
          </a:p>
        </p:txBody>
      </p:sp>
      <p:sp>
        <p:nvSpPr>
          <p:cNvPr id="5" name="Slide Number Placeholder 4"/>
          <p:cNvSpPr>
            <a:spLocks noGrp="1"/>
          </p:cNvSpPr>
          <p:nvPr>
            <p:ph type="sldNum" sz="quarter" idx="12"/>
          </p:nvPr>
        </p:nvSpPr>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032241-DB16-4F7C-B7CA-F93D9857CBF5}" type="datetime1">
              <a:rPr lang="en-US" smtClean="0"/>
              <a:t>1/20/22</a:t>
            </a:fld>
            <a:endParaRPr lang="en-IN"/>
          </a:p>
        </p:txBody>
      </p:sp>
      <p:sp>
        <p:nvSpPr>
          <p:cNvPr id="3" name="Footer Placeholder 2"/>
          <p:cNvSpPr>
            <a:spLocks noGrp="1"/>
          </p:cNvSpPr>
          <p:nvPr>
            <p:ph type="ftr" sz="quarter" idx="11"/>
          </p:nvPr>
        </p:nvSpPr>
        <p:spPr/>
        <p:txBody>
          <a:bodyPr/>
          <a:lstStyle/>
          <a:p>
            <a:r>
              <a:rPr lang="en-IN"/>
              <a:t>SOCIETY5.0 -UNIT-I</a:t>
            </a:r>
          </a:p>
        </p:txBody>
      </p:sp>
      <p:sp>
        <p:nvSpPr>
          <p:cNvPr id="4" name="Slide Number Placeholder 3"/>
          <p:cNvSpPr>
            <a:spLocks noGrp="1"/>
          </p:cNvSpPr>
          <p:nvPr>
            <p:ph type="sldNum" sz="quarter" idx="12"/>
          </p:nvPr>
        </p:nvSpPr>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2F1CAC54-D6BA-4981-BE94-32797EA04B5B}" type="datetime1">
              <a:rPr lang="en-US" smtClean="0"/>
              <a:t>1/20/22</a:t>
            </a:fld>
            <a:endParaRPr lang="en-IN"/>
          </a:p>
        </p:txBody>
      </p:sp>
      <p:sp>
        <p:nvSpPr>
          <p:cNvPr id="6" name="Footer Placeholder 5"/>
          <p:cNvSpPr>
            <a:spLocks noGrp="1"/>
          </p:cNvSpPr>
          <p:nvPr>
            <p:ph type="ftr" sz="quarter" idx="11"/>
          </p:nvPr>
        </p:nvSpPr>
        <p:spPr/>
        <p:txBody>
          <a:bodyPr/>
          <a:lstStyle/>
          <a:p>
            <a:r>
              <a:rPr lang="en-IN"/>
              <a:t>SOCIETY5.0 -UNIT-I</a:t>
            </a:r>
          </a:p>
        </p:txBody>
      </p:sp>
      <p:sp>
        <p:nvSpPr>
          <p:cNvPr id="7" name="Slide Number Placeholder 6"/>
          <p:cNvSpPr>
            <a:spLocks noGrp="1"/>
          </p:cNvSpPr>
          <p:nvPr>
            <p:ph type="sldNum" sz="quarter" idx="12"/>
          </p:nvPr>
        </p:nvSpPr>
        <p:spPr/>
        <p:txBody>
          <a:bodyPr/>
          <a:lstStyle/>
          <a:p>
            <a:fld id="{0E2B90DE-CA9C-452B-80F9-35262CC2B070}" type="slidenum">
              <a:rPr lang="en-IN" smtClean="0"/>
              <a:pPr/>
              <a:t>‹#›</a:t>
            </a:fld>
            <a:endParaRPr lang="en-IN"/>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FECB0BDA-B8F9-4053-A8F5-14150DDCFB20}" type="datetime1">
              <a:rPr lang="en-US" smtClean="0"/>
              <a:t>1/20/22</a:t>
            </a:fld>
            <a:endParaRPr lang="en-IN"/>
          </a:p>
        </p:txBody>
      </p:sp>
      <p:sp>
        <p:nvSpPr>
          <p:cNvPr id="6" name="Footer Placeholder 5"/>
          <p:cNvSpPr>
            <a:spLocks noGrp="1"/>
          </p:cNvSpPr>
          <p:nvPr>
            <p:ph type="ftr" sz="quarter" idx="11"/>
          </p:nvPr>
        </p:nvSpPr>
        <p:spPr>
          <a:xfrm>
            <a:off x="914400" y="6172200"/>
            <a:ext cx="3886200" cy="457200"/>
          </a:xfrm>
        </p:spPr>
        <p:txBody>
          <a:bodyPr/>
          <a:lstStyle/>
          <a:p>
            <a:r>
              <a:rPr lang="en-IN"/>
              <a:t>SOCIETY5.0 -UNIT-I</a:t>
            </a:r>
          </a:p>
        </p:txBody>
      </p:sp>
      <p:sp>
        <p:nvSpPr>
          <p:cNvPr id="7" name="Slide Number Placeholder 6"/>
          <p:cNvSpPr>
            <a:spLocks noGrp="1"/>
          </p:cNvSpPr>
          <p:nvPr>
            <p:ph type="sldNum" sz="quarter" idx="12"/>
          </p:nvPr>
        </p:nvSpPr>
        <p:spPr>
          <a:xfrm>
            <a:off x="146304" y="6208776"/>
            <a:ext cx="457200" cy="457200"/>
          </a:xfrm>
        </p:spPr>
        <p:txBody>
          <a:bodyPr/>
          <a:lstStyle/>
          <a:p>
            <a:fld id="{0E2B90DE-CA9C-452B-80F9-35262CC2B070}" type="slidenum">
              <a:rPr lang="en-IN" smtClean="0"/>
              <a:pPr/>
              <a:t>‹#›</a:t>
            </a:fld>
            <a:endParaRPr lang="en-IN"/>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7EEFA613-3F7D-48C8-8EC6-8B200B3BA48B}" type="datetime1">
              <a:rPr lang="en-US" smtClean="0"/>
              <a:t>1/20/22</a:t>
            </a:fld>
            <a:endParaRPr lang="en-IN"/>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IN"/>
              <a:t>SOCIETY5.0 -UNIT-I</a:t>
            </a:r>
            <a:endParaRPr lang="en-IN" dirty="0"/>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E2B90DE-CA9C-452B-80F9-35262CC2B070}" type="slidenum">
              <a:rPr lang="en-IN" smtClean="0"/>
              <a:pPr/>
              <a:t>‹#›</a:t>
            </a:fld>
            <a:endParaRPr lang="en-IN"/>
          </a:p>
        </p:txBody>
      </p:sp>
      <p:pic>
        <p:nvPicPr>
          <p:cNvPr id="10" name="Picture 40"/>
          <p:cNvPicPr>
            <a:picLocks noChangeAspect="1" noChangeArrowheads="1"/>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179512" y="188640"/>
            <a:ext cx="1000132" cy="857256"/>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ransition>
    <p:fade/>
  </p:transition>
  <p:hf hdr="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5.tiff"/><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geeksforgeeks.org/python-pandas-isnull-and-notnull/" TargetMode="Externa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hyperlink" Target="https://hevodata.com/learn/data-science-modelling/#s7" TargetMode="External"/><Relationship Id="rId3" Type="http://schemas.openxmlformats.org/officeDocument/2006/relationships/hyperlink" Target="https://hevodata.com/learn/data-science-modelling/#s2" TargetMode="External"/><Relationship Id="rId7" Type="http://schemas.openxmlformats.org/officeDocument/2006/relationships/hyperlink" Target="https://hevodata.com/learn/data-science-modelling/#s6" TargetMode="External"/><Relationship Id="rId2" Type="http://schemas.openxmlformats.org/officeDocument/2006/relationships/hyperlink" Target="https://hevodata.com/learn/data-science-modelling/#s1" TargetMode="External"/><Relationship Id="rId1" Type="http://schemas.openxmlformats.org/officeDocument/2006/relationships/slideLayout" Target="../slideLayouts/slideLayout2.xml"/><Relationship Id="rId6" Type="http://schemas.openxmlformats.org/officeDocument/2006/relationships/hyperlink" Target="https://hevodata.com/learn/data-science-modelling/#s5" TargetMode="External"/><Relationship Id="rId5" Type="http://schemas.openxmlformats.org/officeDocument/2006/relationships/hyperlink" Target="https://hevodata.com/learn/data-science-modelling/#s4" TargetMode="External"/><Relationship Id="rId4" Type="http://schemas.openxmlformats.org/officeDocument/2006/relationships/hyperlink" Target="https://hevodata.com/learn/data-science-modelling/#s3" TargetMode="External"/><Relationship Id="rId9" Type="http://schemas.openxmlformats.org/officeDocument/2006/relationships/hyperlink" Target="https://hevodata.com/learn/data-science-modelling/#s8"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mlr.cs.umass.edu/ml/"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2.xml"/><Relationship Id="rId4" Type="http://schemas.openxmlformats.org/officeDocument/2006/relationships/hyperlink" Target="https://github.com/awesomedata/awesome-public-datase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geeksforgeeks.org/python-pandas-dataframe/"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techtarget.com/searchenterpriseai/definition/data-science" TargetMode="Externa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hyperlink" Target="https://www.simplilearn.com/tutorials/machine-learning-tutorial/what-is-machine-learning" TargetMode="Externa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hyperlink" Target="https://www.simplilearn.com/tutorials/html-tutorial/html-vs-html5" TargetMode="Externa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hyperlink" Target="https://pandas.pydata.org/pandas-docs/stable/visualization.html" TargetMode="External"/><Relationship Id="rId7" Type="http://schemas.openxmlformats.org/officeDocument/2006/relationships/hyperlink" Target="https://plot.ly/python/" TargetMode="External"/><Relationship Id="rId2" Type="http://schemas.openxmlformats.org/officeDocument/2006/relationships/hyperlink" Target="https://matplotlib.org/" TargetMode="External"/><Relationship Id="rId1" Type="http://schemas.openxmlformats.org/officeDocument/2006/relationships/slideLayout" Target="../slideLayouts/slideLayout12.xml"/><Relationship Id="rId6" Type="http://schemas.openxmlformats.org/officeDocument/2006/relationships/hyperlink" Target="https://www.amazon.com/Grammar-Graphics-Statistics-Computing/dp/0387245448" TargetMode="External"/><Relationship Id="rId5" Type="http://schemas.openxmlformats.org/officeDocument/2006/relationships/hyperlink" Target="http://ggplot.yhathq.com/" TargetMode="External"/><Relationship Id="rId4" Type="http://schemas.openxmlformats.org/officeDocument/2006/relationships/hyperlink" Target="https://seaborn.pydata.or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hyperlink" Target="https://www.geeksforgeeks.org/boxplot-using-seaborn-in-python/" TargetMode="Externa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hyperlink" Target="https://www.geeksforgeeks.org/lineplot-using-seaborn-in-python/" TargetMode="Externa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hyperlink" Target="https://www.geeksforgeeks.org/scatterplot-using-seaborn-in-python/" TargetMode="Externa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hyperlink" Target="https://www.geeksforgeeks.org/barplot-using-seaborn-in-python/" TargetMode="Externa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b="1" dirty="0"/>
              <a:t>UNIT-3</a:t>
            </a:r>
          </a:p>
          <a:p>
            <a:r>
              <a:rPr lang="en-IN" sz="2800" b="1" dirty="0"/>
              <a:t>EXPLORATORY DATA ANALYSIS AND THE DATA SCIENCE PROCESS</a:t>
            </a:r>
            <a:endParaRPr lang="en-US" b="1" dirty="0"/>
          </a:p>
        </p:txBody>
      </p:sp>
      <p:sp>
        <p:nvSpPr>
          <p:cNvPr id="4" name="Date Placeholder 3"/>
          <p:cNvSpPr>
            <a:spLocks noGrp="1"/>
          </p:cNvSpPr>
          <p:nvPr>
            <p:ph type="dt" sz="half" idx="10"/>
          </p:nvPr>
        </p:nvSpPr>
        <p:spPr/>
        <p:txBody>
          <a:bodyPr/>
          <a:lstStyle/>
          <a:p>
            <a:fld id="{C8D741CA-632D-4795-A87C-6DFB369C3A0A}" type="datetime1">
              <a:rPr lang="en-US" smtClean="0"/>
              <a:t>1/20/22</a:t>
            </a:fld>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a:t>
            </a:fld>
            <a:endParaRPr lang="en-IN"/>
          </a:p>
        </p:txBody>
      </p:sp>
      <p:sp>
        <p:nvSpPr>
          <p:cNvPr id="2" name="Title 1"/>
          <p:cNvSpPr>
            <a:spLocks noGrp="1"/>
          </p:cNvSpPr>
          <p:nvPr>
            <p:ph type="ctrTitle"/>
          </p:nvPr>
        </p:nvSpPr>
        <p:spPr>
          <a:xfrm>
            <a:off x="500034" y="1500174"/>
            <a:ext cx="8032406" cy="1470025"/>
          </a:xfrm>
        </p:spPr>
        <p:txBody>
          <a:bodyPr>
            <a:normAutofit/>
          </a:bodyPr>
          <a:lstStyle/>
          <a:p>
            <a:r>
              <a:rPr lang="en-IN" dirty="0"/>
              <a:t>SCSA3016 DATA SCIENCE</a:t>
            </a:r>
          </a:p>
        </p:txBody>
      </p:sp>
      <p:pic>
        <p:nvPicPr>
          <p:cNvPr id="1026" name="Picture 4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7158" y="142852"/>
            <a:ext cx="1020763" cy="1143008"/>
          </a:xfrm>
          <a:prstGeom prst="rect">
            <a:avLst/>
          </a:prstGeom>
          <a:noFill/>
          <a:ln w="9525">
            <a:noFill/>
            <a:miter lim="800000"/>
            <a:headEnd/>
            <a:tailEnd/>
          </a:ln>
        </p:spPr>
      </p:pic>
      <p:sp>
        <p:nvSpPr>
          <p:cNvPr id="10" name="TextBox 9"/>
          <p:cNvSpPr txBox="1"/>
          <p:nvPr/>
        </p:nvSpPr>
        <p:spPr>
          <a:xfrm>
            <a:off x="909473" y="4506911"/>
            <a:ext cx="7286676" cy="1420261"/>
          </a:xfrm>
          <a:prstGeom prst="rect">
            <a:avLst/>
          </a:prstGeom>
          <a:noFill/>
        </p:spPr>
        <p:txBody>
          <a:bodyPr wrap="square" rtlCol="0">
            <a:spAutoFit/>
          </a:bodyPr>
          <a:lstStyle/>
          <a:p>
            <a:pPr algn="ctr">
              <a:lnSpc>
                <a:spcPct val="150000"/>
              </a:lnSpc>
            </a:pPr>
            <a:r>
              <a:rPr lang="en-US" sz="2000" dirty="0">
                <a:latin typeface="Cambria" pitchFamily="18" charset="0"/>
              </a:rPr>
              <a:t>C.KAVITHA</a:t>
            </a:r>
          </a:p>
          <a:p>
            <a:pPr algn="ctr">
              <a:lnSpc>
                <a:spcPct val="150000"/>
              </a:lnSpc>
            </a:pPr>
            <a:r>
              <a:rPr lang="en-US" sz="2000" dirty="0">
                <a:latin typeface="Cambria" pitchFamily="18" charset="0"/>
              </a:rPr>
              <a:t>ASSISTANT PROFESSOR</a:t>
            </a:r>
          </a:p>
          <a:p>
            <a:pPr algn="ctr">
              <a:lnSpc>
                <a:spcPct val="150000"/>
              </a:lnSpc>
            </a:pPr>
            <a:r>
              <a:rPr lang="en-US" sz="2000" dirty="0">
                <a:latin typeface="Cambria" pitchFamily="18" charset="0"/>
              </a:rPr>
              <a:t>DEPARTMENT OF CSE</a:t>
            </a:r>
            <a:endParaRPr lang="en-IN" sz="2000" dirty="0">
              <a:latin typeface="Cambria" pitchFamily="18" charset="0"/>
            </a:endParaRPr>
          </a:p>
        </p:txBody>
      </p:sp>
      <p:pic>
        <p:nvPicPr>
          <p:cNvPr id="7" name="Picture 1" descr="HEADER New copy"/>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7158" y="79394"/>
            <a:ext cx="8391306" cy="126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BECD4-CE73-4B49-A539-93905D2F5182}"/>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66E8D35E-952B-514D-8F88-AAEE4CA41D39}"/>
              </a:ext>
            </a:extLst>
          </p:cNvPr>
          <p:cNvSpPr>
            <a:spLocks noGrp="1"/>
          </p:cNvSpPr>
          <p:nvPr>
            <p:ph type="dt" sz="half" idx="10"/>
          </p:nvPr>
        </p:nvSpPr>
        <p:spPr/>
        <p:txBody>
          <a:bodyPr/>
          <a:lstStyle/>
          <a:p>
            <a:fld id="{55DE3F18-AFCC-416B-AD1C-4AD234471CC1}" type="datetime1">
              <a:rPr lang="en-US" smtClean="0"/>
              <a:t>1/25/22</a:t>
            </a:fld>
            <a:endParaRPr lang="en-IN"/>
          </a:p>
        </p:txBody>
      </p:sp>
      <p:sp>
        <p:nvSpPr>
          <p:cNvPr id="5" name="Slide Number Placeholder 4">
            <a:extLst>
              <a:ext uri="{FF2B5EF4-FFF2-40B4-BE49-F238E27FC236}">
                <a16:creationId xmlns:a16="http://schemas.microsoft.com/office/drawing/2014/main" id="{1EA19840-2E65-EC4B-BA17-257A1538F8E6}"/>
              </a:ext>
            </a:extLst>
          </p:cNvPr>
          <p:cNvSpPr>
            <a:spLocks noGrp="1"/>
          </p:cNvSpPr>
          <p:nvPr>
            <p:ph type="sldNum" sz="quarter" idx="12"/>
          </p:nvPr>
        </p:nvSpPr>
        <p:spPr/>
        <p:txBody>
          <a:bodyPr/>
          <a:lstStyle/>
          <a:p>
            <a:fld id="{0E2B90DE-CA9C-452B-80F9-35262CC2B070}" type="slidenum">
              <a:rPr lang="en-IN" smtClean="0"/>
              <a:pPr/>
              <a:t>10</a:t>
            </a:fld>
            <a:endParaRPr lang="en-IN"/>
          </a:p>
        </p:txBody>
      </p:sp>
      <p:pic>
        <p:nvPicPr>
          <p:cNvPr id="8" name="Content Placeholder 7">
            <a:extLst>
              <a:ext uri="{FF2B5EF4-FFF2-40B4-BE49-F238E27FC236}">
                <a16:creationId xmlns:a16="http://schemas.microsoft.com/office/drawing/2014/main" id="{EAB42846-5AB9-5F43-A405-946948C0F801}"/>
              </a:ext>
            </a:extLst>
          </p:cNvPr>
          <p:cNvPicPr>
            <a:picLocks noGrp="1" noChangeAspect="1"/>
          </p:cNvPicPr>
          <p:nvPr>
            <p:ph sz="quarter" idx="1"/>
          </p:nvPr>
        </p:nvPicPr>
        <p:blipFill>
          <a:blip r:embed="rId2"/>
          <a:stretch>
            <a:fillRect/>
          </a:stretch>
        </p:blipFill>
        <p:spPr>
          <a:xfrm>
            <a:off x="914400" y="1649226"/>
            <a:ext cx="7772400" cy="4169147"/>
          </a:xfrm>
          <a:prstGeom prst="rect">
            <a:avLst/>
          </a:prstGeom>
        </p:spPr>
      </p:pic>
    </p:spTree>
    <p:extLst>
      <p:ext uri="{BB962C8B-B14F-4D97-AF65-F5344CB8AC3E}">
        <p14:creationId xmlns:p14="http://schemas.microsoft.com/office/powerpoint/2010/main" val="29008043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E7C6-5319-D649-B36A-4F65C2DAA5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CB1123-7994-3D40-A1A9-1253024C19F9}"/>
              </a:ext>
            </a:extLst>
          </p:cNvPr>
          <p:cNvSpPr>
            <a:spLocks noGrp="1"/>
          </p:cNvSpPr>
          <p:nvPr>
            <p:ph idx="1"/>
          </p:nvPr>
        </p:nvSpPr>
        <p:spPr/>
        <p:txBody>
          <a:bodyPr>
            <a:normAutofit lnSpcReduction="10000"/>
          </a:bodyPr>
          <a:lstStyle/>
          <a:p>
            <a:pPr marL="0" indent="0" algn="just" fontAlgn="base">
              <a:buNone/>
            </a:pPr>
            <a:r>
              <a:rPr lang="en-IN" b="1" dirty="0"/>
              <a:t>Bivariate and Univariate data using seaborn and pandas:</a:t>
            </a:r>
          </a:p>
          <a:p>
            <a:pPr algn="just" fontAlgn="base"/>
            <a:r>
              <a:rPr lang="en-IN" b="1" dirty="0"/>
              <a:t>Bivariate data: </a:t>
            </a:r>
            <a:r>
              <a:rPr lang="en-IN" dirty="0"/>
              <a:t>This type of data involves </a:t>
            </a:r>
            <a:r>
              <a:rPr lang="en-IN" b="1" dirty="0"/>
              <a:t>two different variables</a:t>
            </a:r>
            <a:r>
              <a:rPr lang="en-IN" dirty="0"/>
              <a:t>. The analysis of this type of data deals with causes and relationships and the analysis is done to find out the relationship between the two variables.</a:t>
            </a:r>
          </a:p>
          <a:p>
            <a:pPr algn="just" fontAlgn="base"/>
            <a:r>
              <a:rPr lang="en-IN" b="1" dirty="0"/>
              <a:t>Univariate data: </a:t>
            </a:r>
            <a:r>
              <a:rPr lang="en-IN" dirty="0"/>
              <a:t>This type of data consists of </a:t>
            </a:r>
            <a:r>
              <a:rPr lang="en-IN" b="1" dirty="0"/>
              <a:t>only one variable</a:t>
            </a:r>
            <a:r>
              <a:rPr lang="en-IN" dirty="0"/>
              <a:t>. The analysis of univariate data is thus the simplest form of analysis since the information deals with only one quantity that changes. It does not deal with causes or relationships and the main purpose of the analysis is to describe the data and find patterns that exist within it.</a:t>
            </a:r>
          </a:p>
          <a:p>
            <a:pPr marL="0" indent="0">
              <a:buNone/>
            </a:pPr>
            <a:endParaRPr lang="en-US" dirty="0"/>
          </a:p>
        </p:txBody>
      </p:sp>
      <p:sp>
        <p:nvSpPr>
          <p:cNvPr id="4" name="Date Placeholder 3">
            <a:extLst>
              <a:ext uri="{FF2B5EF4-FFF2-40B4-BE49-F238E27FC236}">
                <a16:creationId xmlns:a16="http://schemas.microsoft.com/office/drawing/2014/main" id="{4D573F6A-7DAF-5946-9BD0-C752B79CEDA0}"/>
              </a:ext>
            </a:extLst>
          </p:cNvPr>
          <p:cNvSpPr>
            <a:spLocks noGrp="1"/>
          </p:cNvSpPr>
          <p:nvPr>
            <p:ph type="dt" sz="half" idx="10"/>
          </p:nvPr>
        </p:nvSpPr>
        <p:spPr/>
        <p:txBody>
          <a:bodyPr/>
          <a:lstStyle/>
          <a:p>
            <a:fld id="{89974424-0F34-8847-B39F-52AF2FEF5DD1}" type="datetime1">
              <a:rPr lang="en-US" smtClean="0"/>
              <a:t>1/20/22</a:t>
            </a:fld>
            <a:endParaRPr lang="en-US"/>
          </a:p>
        </p:txBody>
      </p:sp>
      <p:sp>
        <p:nvSpPr>
          <p:cNvPr id="5" name="Footer Placeholder 4">
            <a:extLst>
              <a:ext uri="{FF2B5EF4-FFF2-40B4-BE49-F238E27FC236}">
                <a16:creationId xmlns:a16="http://schemas.microsoft.com/office/drawing/2014/main" id="{AE3A463B-6A43-254A-B66A-575F921E3C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30CA74-F72E-474B-8E61-2029147C0236}"/>
              </a:ext>
            </a:extLst>
          </p:cNvPr>
          <p:cNvSpPr>
            <a:spLocks noGrp="1"/>
          </p:cNvSpPr>
          <p:nvPr>
            <p:ph type="sldNum" sz="quarter" idx="12"/>
          </p:nvPr>
        </p:nvSpPr>
        <p:spPr/>
        <p:txBody>
          <a:bodyPr/>
          <a:lstStyle/>
          <a:p>
            <a:fld id="{A8201E05-7680-2B48-BDB1-49A881F5585E}" type="slidenum">
              <a:rPr lang="en-US" smtClean="0"/>
              <a:t>100</a:t>
            </a:fld>
            <a:endParaRPr lang="en-US"/>
          </a:p>
        </p:txBody>
      </p:sp>
    </p:spTree>
    <p:extLst>
      <p:ext uri="{BB962C8B-B14F-4D97-AF65-F5344CB8AC3E}">
        <p14:creationId xmlns:p14="http://schemas.microsoft.com/office/powerpoint/2010/main" val="19305314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44AD-AB38-3E41-ACD6-20907C10E5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D330A4-C912-EB45-BE70-A770861718D2}"/>
              </a:ext>
            </a:extLst>
          </p:cNvPr>
          <p:cNvSpPr>
            <a:spLocks noGrp="1"/>
          </p:cNvSpPr>
          <p:nvPr>
            <p:ph idx="1"/>
          </p:nvPr>
        </p:nvSpPr>
        <p:spPr/>
        <p:txBody>
          <a:bodyPr/>
          <a:lstStyle/>
          <a:p>
            <a:pPr marL="0" indent="0">
              <a:buNone/>
            </a:pPr>
            <a:r>
              <a:rPr lang="en-IN" b="1" dirty="0"/>
              <a:t>Example 1: example of Bivariate data </a:t>
            </a:r>
            <a:r>
              <a:rPr lang="en-IN" b="1" dirty="0" err="1"/>
              <a:t>disturbation</a:t>
            </a:r>
            <a:endParaRPr lang="en-IN" b="1" dirty="0"/>
          </a:p>
          <a:p>
            <a:pPr marL="0" indent="0">
              <a:buNone/>
            </a:pPr>
            <a:r>
              <a:rPr lang="en-IN" dirty="0"/>
              <a:t>Using the box plot.</a:t>
            </a:r>
          </a:p>
          <a:p>
            <a:pPr marL="0" indent="0">
              <a:buNone/>
            </a:pPr>
            <a:r>
              <a:rPr lang="en-US" dirty="0"/>
              <a:t># import module</a:t>
            </a:r>
          </a:p>
          <a:p>
            <a:pPr marL="0" indent="0">
              <a:buNone/>
            </a:pPr>
            <a:r>
              <a:rPr lang="en-US" dirty="0"/>
              <a:t>import seaborn as </a:t>
            </a:r>
            <a:r>
              <a:rPr lang="en-US" dirty="0" err="1"/>
              <a:t>sns</a:t>
            </a:r>
            <a:endParaRPr lang="en-US" dirty="0"/>
          </a:p>
          <a:p>
            <a:pPr marL="0" indent="0">
              <a:buNone/>
            </a:pPr>
            <a:r>
              <a:rPr lang="en-US" dirty="0"/>
              <a:t>import pandas</a:t>
            </a:r>
          </a:p>
          <a:p>
            <a:pPr marL="0" indent="0">
              <a:buNone/>
            </a:pPr>
            <a:endParaRPr lang="en-US" dirty="0"/>
          </a:p>
          <a:p>
            <a:pPr marL="0" indent="0">
              <a:buNone/>
            </a:pPr>
            <a:r>
              <a:rPr lang="en-US" dirty="0"/>
              <a:t># read csv and </a:t>
            </a:r>
            <a:r>
              <a:rPr lang="en-US" dirty="0" err="1"/>
              <a:t>ploting</a:t>
            </a:r>
            <a:endParaRPr lang="en-US" dirty="0"/>
          </a:p>
          <a:p>
            <a:pPr marL="0" indent="0">
              <a:buNone/>
            </a:pPr>
            <a:r>
              <a:rPr lang="en-US" dirty="0"/>
              <a:t>data = </a:t>
            </a:r>
            <a:r>
              <a:rPr lang="en-US" dirty="0" err="1"/>
              <a:t>pandas.read_csv</a:t>
            </a:r>
            <a:r>
              <a:rPr lang="en-US" dirty="0"/>
              <a:t>( "</a:t>
            </a:r>
            <a:r>
              <a:rPr lang="en-US" dirty="0" err="1"/>
              <a:t>nba.csv</a:t>
            </a:r>
            <a:r>
              <a:rPr lang="en-US" dirty="0"/>
              <a:t>" )</a:t>
            </a:r>
          </a:p>
          <a:p>
            <a:pPr marL="0" indent="0">
              <a:buNone/>
            </a:pPr>
            <a:r>
              <a:rPr lang="en-US" dirty="0" err="1"/>
              <a:t>sns.boxplot</a:t>
            </a:r>
            <a:r>
              <a:rPr lang="en-US" dirty="0"/>
              <a:t>( data['Age'], data['Height'])</a:t>
            </a:r>
          </a:p>
        </p:txBody>
      </p:sp>
      <p:sp>
        <p:nvSpPr>
          <p:cNvPr id="4" name="Date Placeholder 3">
            <a:extLst>
              <a:ext uri="{FF2B5EF4-FFF2-40B4-BE49-F238E27FC236}">
                <a16:creationId xmlns:a16="http://schemas.microsoft.com/office/drawing/2014/main" id="{5494FF02-ACA4-214B-86FC-47E668E5E573}"/>
              </a:ext>
            </a:extLst>
          </p:cNvPr>
          <p:cNvSpPr>
            <a:spLocks noGrp="1"/>
          </p:cNvSpPr>
          <p:nvPr>
            <p:ph type="dt" sz="half" idx="10"/>
          </p:nvPr>
        </p:nvSpPr>
        <p:spPr/>
        <p:txBody>
          <a:bodyPr/>
          <a:lstStyle/>
          <a:p>
            <a:fld id="{423FE520-EFDD-9943-B2E4-A10F86CB2FE9}" type="datetime1">
              <a:rPr lang="en-US" smtClean="0"/>
              <a:t>1/20/22</a:t>
            </a:fld>
            <a:endParaRPr lang="en-US"/>
          </a:p>
        </p:txBody>
      </p:sp>
      <p:sp>
        <p:nvSpPr>
          <p:cNvPr id="5" name="Footer Placeholder 4">
            <a:extLst>
              <a:ext uri="{FF2B5EF4-FFF2-40B4-BE49-F238E27FC236}">
                <a16:creationId xmlns:a16="http://schemas.microsoft.com/office/drawing/2014/main" id="{59361CE7-9F86-8542-BE40-E3DDAB77A7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F3F915-4DC4-384D-8B14-16E46898D4D3}"/>
              </a:ext>
            </a:extLst>
          </p:cNvPr>
          <p:cNvSpPr>
            <a:spLocks noGrp="1"/>
          </p:cNvSpPr>
          <p:nvPr>
            <p:ph type="sldNum" sz="quarter" idx="12"/>
          </p:nvPr>
        </p:nvSpPr>
        <p:spPr/>
        <p:txBody>
          <a:bodyPr/>
          <a:lstStyle/>
          <a:p>
            <a:fld id="{A8201E05-7680-2B48-BDB1-49A881F5585E}" type="slidenum">
              <a:rPr lang="en-US" smtClean="0"/>
              <a:t>101</a:t>
            </a:fld>
            <a:endParaRPr lang="en-US"/>
          </a:p>
        </p:txBody>
      </p:sp>
    </p:spTree>
    <p:extLst>
      <p:ext uri="{BB962C8B-B14F-4D97-AF65-F5344CB8AC3E}">
        <p14:creationId xmlns:p14="http://schemas.microsoft.com/office/powerpoint/2010/main" val="33440070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C89F1-627C-D84D-B00C-8C46F22E182E}"/>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F0B0E602-696A-1C43-8C40-9C90516E10A0}"/>
              </a:ext>
            </a:extLst>
          </p:cNvPr>
          <p:cNvSpPr>
            <a:spLocks noGrp="1"/>
          </p:cNvSpPr>
          <p:nvPr>
            <p:ph type="dt" sz="half" idx="10"/>
          </p:nvPr>
        </p:nvSpPr>
        <p:spPr/>
        <p:txBody>
          <a:bodyPr/>
          <a:lstStyle/>
          <a:p>
            <a:fld id="{7C965064-F192-D64D-9882-A0F7DE482F3D}" type="datetime1">
              <a:rPr lang="en-US" smtClean="0"/>
              <a:t>1/20/22</a:t>
            </a:fld>
            <a:endParaRPr lang="en-US"/>
          </a:p>
        </p:txBody>
      </p:sp>
      <p:sp>
        <p:nvSpPr>
          <p:cNvPr id="5" name="Footer Placeholder 4">
            <a:extLst>
              <a:ext uri="{FF2B5EF4-FFF2-40B4-BE49-F238E27FC236}">
                <a16:creationId xmlns:a16="http://schemas.microsoft.com/office/drawing/2014/main" id="{D099C79B-7773-8144-A75B-9F176DF81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B0E893-0B02-C349-BD54-AB3B4D61AEB7}"/>
              </a:ext>
            </a:extLst>
          </p:cNvPr>
          <p:cNvSpPr>
            <a:spLocks noGrp="1"/>
          </p:cNvSpPr>
          <p:nvPr>
            <p:ph type="sldNum" sz="quarter" idx="12"/>
          </p:nvPr>
        </p:nvSpPr>
        <p:spPr/>
        <p:txBody>
          <a:bodyPr/>
          <a:lstStyle/>
          <a:p>
            <a:fld id="{A8201E05-7680-2B48-BDB1-49A881F5585E}" type="slidenum">
              <a:rPr lang="en-US" smtClean="0"/>
              <a:t>102</a:t>
            </a:fld>
            <a:endParaRPr lang="en-US"/>
          </a:p>
        </p:txBody>
      </p:sp>
      <p:pic>
        <p:nvPicPr>
          <p:cNvPr id="90114" name="Picture 2">
            <a:extLst>
              <a:ext uri="{FF2B5EF4-FFF2-40B4-BE49-F238E27FC236}">
                <a16:creationId xmlns:a16="http://schemas.microsoft.com/office/drawing/2014/main" id="{AD52C894-26BB-F046-980F-4C591EAAA44F}"/>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403648" y="1693270"/>
            <a:ext cx="5225752" cy="313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167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9767B-1B04-9745-BACD-5F7A508323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EBED7C-3365-F547-A0EC-88263E1790B9}"/>
              </a:ext>
            </a:extLst>
          </p:cNvPr>
          <p:cNvSpPr>
            <a:spLocks noGrp="1"/>
          </p:cNvSpPr>
          <p:nvPr>
            <p:ph idx="1"/>
          </p:nvPr>
        </p:nvSpPr>
        <p:spPr/>
        <p:txBody>
          <a:bodyPr>
            <a:normAutofit lnSpcReduction="10000"/>
          </a:bodyPr>
          <a:lstStyle/>
          <a:p>
            <a:pPr fontAlgn="base"/>
            <a:r>
              <a:rPr lang="en-IN" b="1" dirty="0"/>
              <a:t>Let’s see an example of univariate data distribution:</a:t>
            </a:r>
          </a:p>
          <a:p>
            <a:pPr fontAlgn="base"/>
            <a:r>
              <a:rPr lang="en-IN" b="1" dirty="0"/>
              <a:t>Example: </a:t>
            </a:r>
            <a:r>
              <a:rPr lang="en-IN" dirty="0"/>
              <a:t>Using the </a:t>
            </a:r>
            <a:r>
              <a:rPr lang="en-IN" dirty="0" err="1"/>
              <a:t>dist</a:t>
            </a:r>
            <a:r>
              <a:rPr lang="en-IN" dirty="0"/>
              <a:t> plot</a:t>
            </a:r>
          </a:p>
          <a:p>
            <a:pPr marL="0" indent="0">
              <a:buNone/>
            </a:pPr>
            <a:r>
              <a:rPr lang="en-US" dirty="0"/>
              <a:t># import module</a:t>
            </a:r>
          </a:p>
          <a:p>
            <a:pPr marL="0" indent="0">
              <a:buNone/>
            </a:pPr>
            <a:r>
              <a:rPr lang="en-US" dirty="0"/>
              <a:t>import seaborn as </a:t>
            </a:r>
            <a:r>
              <a:rPr lang="en-US" dirty="0" err="1"/>
              <a:t>sns</a:t>
            </a:r>
            <a:endParaRPr lang="en-US" dirty="0"/>
          </a:p>
          <a:p>
            <a:pPr marL="0" indent="0">
              <a:buNone/>
            </a:pPr>
            <a:r>
              <a:rPr lang="en-US" dirty="0"/>
              <a:t>import pandas</a:t>
            </a:r>
          </a:p>
          <a:p>
            <a:pPr marL="0" indent="0">
              <a:buNone/>
            </a:pPr>
            <a:r>
              <a:rPr lang="en-US" dirty="0"/>
              <a:t> </a:t>
            </a:r>
          </a:p>
          <a:p>
            <a:pPr marL="0" indent="0">
              <a:buNone/>
            </a:pPr>
            <a:r>
              <a:rPr lang="en-US" dirty="0"/>
              <a:t># read top 5 column</a:t>
            </a:r>
          </a:p>
          <a:p>
            <a:pPr marL="0" indent="0">
              <a:buNone/>
            </a:pPr>
            <a:r>
              <a:rPr lang="en-US" dirty="0"/>
              <a:t>data = </a:t>
            </a:r>
            <a:r>
              <a:rPr lang="en-US" dirty="0" err="1"/>
              <a:t>pandas.read_csv</a:t>
            </a:r>
            <a:r>
              <a:rPr lang="en-US" dirty="0"/>
              <a:t>("</a:t>
            </a:r>
            <a:r>
              <a:rPr lang="en-US" dirty="0" err="1"/>
              <a:t>nba.csv</a:t>
            </a:r>
            <a:r>
              <a:rPr lang="en-US" dirty="0"/>
              <a:t>").head()</a:t>
            </a:r>
          </a:p>
          <a:p>
            <a:pPr marL="0" indent="0">
              <a:buNone/>
            </a:pPr>
            <a:r>
              <a:rPr lang="en-US" dirty="0"/>
              <a:t> </a:t>
            </a:r>
          </a:p>
          <a:p>
            <a:pPr marL="0" indent="0">
              <a:buNone/>
            </a:pPr>
            <a:r>
              <a:rPr lang="en-US" dirty="0" err="1"/>
              <a:t>sns.distplot</a:t>
            </a:r>
            <a:r>
              <a:rPr lang="en-US" dirty="0"/>
              <a:t>( data['Age'])</a:t>
            </a:r>
          </a:p>
        </p:txBody>
      </p:sp>
      <p:sp>
        <p:nvSpPr>
          <p:cNvPr id="4" name="Date Placeholder 3">
            <a:extLst>
              <a:ext uri="{FF2B5EF4-FFF2-40B4-BE49-F238E27FC236}">
                <a16:creationId xmlns:a16="http://schemas.microsoft.com/office/drawing/2014/main" id="{6BB3016F-54C8-3440-B9F4-38EC8542BA22}"/>
              </a:ext>
            </a:extLst>
          </p:cNvPr>
          <p:cNvSpPr>
            <a:spLocks noGrp="1"/>
          </p:cNvSpPr>
          <p:nvPr>
            <p:ph type="dt" sz="half" idx="10"/>
          </p:nvPr>
        </p:nvSpPr>
        <p:spPr/>
        <p:txBody>
          <a:bodyPr/>
          <a:lstStyle/>
          <a:p>
            <a:fld id="{00743F86-92B5-1442-9A70-2E76019D975E}" type="datetime1">
              <a:rPr lang="en-US" smtClean="0"/>
              <a:t>1/20/22</a:t>
            </a:fld>
            <a:endParaRPr lang="en-US"/>
          </a:p>
        </p:txBody>
      </p:sp>
      <p:sp>
        <p:nvSpPr>
          <p:cNvPr id="5" name="Footer Placeholder 4">
            <a:extLst>
              <a:ext uri="{FF2B5EF4-FFF2-40B4-BE49-F238E27FC236}">
                <a16:creationId xmlns:a16="http://schemas.microsoft.com/office/drawing/2014/main" id="{EE6E4C7B-E146-8C4A-8C3C-7BE8D69EBA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5FBB92-D459-6A49-A57A-82266E05293A}"/>
              </a:ext>
            </a:extLst>
          </p:cNvPr>
          <p:cNvSpPr>
            <a:spLocks noGrp="1"/>
          </p:cNvSpPr>
          <p:nvPr>
            <p:ph type="sldNum" sz="quarter" idx="12"/>
          </p:nvPr>
        </p:nvSpPr>
        <p:spPr/>
        <p:txBody>
          <a:bodyPr/>
          <a:lstStyle/>
          <a:p>
            <a:fld id="{A8201E05-7680-2B48-BDB1-49A881F5585E}" type="slidenum">
              <a:rPr lang="en-US" smtClean="0"/>
              <a:t>103</a:t>
            </a:fld>
            <a:endParaRPr lang="en-US"/>
          </a:p>
        </p:txBody>
      </p:sp>
    </p:spTree>
    <p:extLst>
      <p:ext uri="{BB962C8B-B14F-4D97-AF65-F5344CB8AC3E}">
        <p14:creationId xmlns:p14="http://schemas.microsoft.com/office/powerpoint/2010/main" val="29585965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0AF20-A06C-334F-A31E-236741CBF8FC}"/>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585A7913-F562-F34E-B709-955E1F400652}"/>
              </a:ext>
            </a:extLst>
          </p:cNvPr>
          <p:cNvSpPr>
            <a:spLocks noGrp="1"/>
          </p:cNvSpPr>
          <p:nvPr>
            <p:ph type="dt" sz="half" idx="10"/>
          </p:nvPr>
        </p:nvSpPr>
        <p:spPr/>
        <p:txBody>
          <a:bodyPr/>
          <a:lstStyle/>
          <a:p>
            <a:fld id="{30CAAF3C-B779-F14A-9803-605434254AB7}" type="datetime1">
              <a:rPr lang="en-US" smtClean="0"/>
              <a:t>1/20/22</a:t>
            </a:fld>
            <a:endParaRPr lang="en-US"/>
          </a:p>
        </p:txBody>
      </p:sp>
      <p:sp>
        <p:nvSpPr>
          <p:cNvPr id="5" name="Footer Placeholder 4">
            <a:extLst>
              <a:ext uri="{FF2B5EF4-FFF2-40B4-BE49-F238E27FC236}">
                <a16:creationId xmlns:a16="http://schemas.microsoft.com/office/drawing/2014/main" id="{080B9D56-E54C-4443-B0FD-67878BCE21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A82EF-5F93-2D4E-8059-FF22D6A398C8}"/>
              </a:ext>
            </a:extLst>
          </p:cNvPr>
          <p:cNvSpPr>
            <a:spLocks noGrp="1"/>
          </p:cNvSpPr>
          <p:nvPr>
            <p:ph type="sldNum" sz="quarter" idx="12"/>
          </p:nvPr>
        </p:nvSpPr>
        <p:spPr/>
        <p:txBody>
          <a:bodyPr/>
          <a:lstStyle/>
          <a:p>
            <a:fld id="{A8201E05-7680-2B48-BDB1-49A881F5585E}" type="slidenum">
              <a:rPr lang="en-US" smtClean="0"/>
              <a:t>104</a:t>
            </a:fld>
            <a:endParaRPr lang="en-US"/>
          </a:p>
        </p:txBody>
      </p:sp>
      <p:pic>
        <p:nvPicPr>
          <p:cNvPr id="91138" name="Picture 2">
            <a:extLst>
              <a:ext uri="{FF2B5EF4-FFF2-40B4-BE49-F238E27FC236}">
                <a16:creationId xmlns:a16="http://schemas.microsoft.com/office/drawing/2014/main" id="{26649CA8-19F3-3646-BC6C-9531121E042F}"/>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619672" y="1688073"/>
            <a:ext cx="4889078" cy="3144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02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5F321-8CCD-6241-B6CA-1BB26376A9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798428-60ED-EA4C-BB04-4334E12350B2}"/>
              </a:ext>
            </a:extLst>
          </p:cNvPr>
          <p:cNvSpPr>
            <a:spLocks noGrp="1"/>
          </p:cNvSpPr>
          <p:nvPr>
            <p:ph idx="1"/>
          </p:nvPr>
        </p:nvSpPr>
        <p:spPr/>
        <p:txBody>
          <a:bodyPr>
            <a:normAutofit fontScale="92500" lnSpcReduction="20000"/>
          </a:bodyPr>
          <a:lstStyle/>
          <a:p>
            <a:pPr marL="0" indent="0" fontAlgn="base">
              <a:buNone/>
            </a:pPr>
            <a:r>
              <a:rPr lang="en-IN" b="1" dirty="0"/>
              <a:t>Correlation heatmap</a:t>
            </a:r>
          </a:p>
          <a:p>
            <a:pPr algn="just" fontAlgn="base"/>
            <a:r>
              <a:rPr lang="en-IN" dirty="0"/>
              <a:t>A correlation heatmap is a heatmap that shows a 2D correlation matrix between two discrete dimensions, using </a:t>
            </a:r>
            <a:r>
              <a:rPr lang="en-IN" dirty="0" err="1"/>
              <a:t>colored</a:t>
            </a:r>
            <a:r>
              <a:rPr lang="en-IN" dirty="0"/>
              <a:t> cells to represent data from usually a monochromatic scale. The values of the first dimension appear as the rows of the table while of the second dimension as a column. </a:t>
            </a:r>
          </a:p>
          <a:p>
            <a:pPr algn="just" fontAlgn="base"/>
            <a:r>
              <a:rPr lang="en-IN" dirty="0"/>
              <a:t>The </a:t>
            </a:r>
            <a:r>
              <a:rPr lang="en-IN" dirty="0" err="1"/>
              <a:t>color</a:t>
            </a:r>
            <a:r>
              <a:rPr lang="en-IN" dirty="0"/>
              <a:t> of the cell is proportional to the number of measurements that match the dimensional value. This makes correlation heatmaps ideal for data analysis since it makes patterns easily readable and highlights the differences and variation in the same data. </a:t>
            </a:r>
          </a:p>
          <a:p>
            <a:pPr algn="just" fontAlgn="base"/>
            <a:r>
              <a:rPr lang="en-IN" dirty="0"/>
              <a:t>A correlation heatmap, like a regular heatmap, is assisted by a </a:t>
            </a:r>
            <a:r>
              <a:rPr lang="en-IN" dirty="0" err="1"/>
              <a:t>colorbar</a:t>
            </a:r>
            <a:r>
              <a:rPr lang="en-IN" dirty="0"/>
              <a:t> making data easily readable and comprehensible.</a:t>
            </a:r>
          </a:p>
          <a:p>
            <a:pPr marL="0" indent="0">
              <a:buNone/>
            </a:pPr>
            <a:endParaRPr lang="en-US" dirty="0"/>
          </a:p>
        </p:txBody>
      </p:sp>
      <p:sp>
        <p:nvSpPr>
          <p:cNvPr id="4" name="Date Placeholder 3">
            <a:extLst>
              <a:ext uri="{FF2B5EF4-FFF2-40B4-BE49-F238E27FC236}">
                <a16:creationId xmlns:a16="http://schemas.microsoft.com/office/drawing/2014/main" id="{2BD03698-CD78-B249-BADA-008DF8F5522F}"/>
              </a:ext>
            </a:extLst>
          </p:cNvPr>
          <p:cNvSpPr>
            <a:spLocks noGrp="1"/>
          </p:cNvSpPr>
          <p:nvPr>
            <p:ph type="dt" sz="half" idx="10"/>
          </p:nvPr>
        </p:nvSpPr>
        <p:spPr/>
        <p:txBody>
          <a:bodyPr/>
          <a:lstStyle/>
          <a:p>
            <a:fld id="{4C0BEF81-4BE5-9542-9291-EE45F1276D43}" type="datetime1">
              <a:rPr lang="en-US" smtClean="0"/>
              <a:t>1/20/22</a:t>
            </a:fld>
            <a:endParaRPr lang="en-US"/>
          </a:p>
        </p:txBody>
      </p:sp>
      <p:sp>
        <p:nvSpPr>
          <p:cNvPr id="5" name="Footer Placeholder 4">
            <a:extLst>
              <a:ext uri="{FF2B5EF4-FFF2-40B4-BE49-F238E27FC236}">
                <a16:creationId xmlns:a16="http://schemas.microsoft.com/office/drawing/2014/main" id="{49444C5C-F5FC-6149-A687-52D93CEBF1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0BA322-F2B4-7C40-B383-CDD94BCA637A}"/>
              </a:ext>
            </a:extLst>
          </p:cNvPr>
          <p:cNvSpPr>
            <a:spLocks noGrp="1"/>
          </p:cNvSpPr>
          <p:nvPr>
            <p:ph type="sldNum" sz="quarter" idx="12"/>
          </p:nvPr>
        </p:nvSpPr>
        <p:spPr/>
        <p:txBody>
          <a:bodyPr/>
          <a:lstStyle/>
          <a:p>
            <a:fld id="{A8201E05-7680-2B48-BDB1-49A881F5585E}" type="slidenum">
              <a:rPr lang="en-US" smtClean="0"/>
              <a:t>105</a:t>
            </a:fld>
            <a:endParaRPr lang="en-US"/>
          </a:p>
        </p:txBody>
      </p:sp>
    </p:spTree>
    <p:extLst>
      <p:ext uri="{BB962C8B-B14F-4D97-AF65-F5344CB8AC3E}">
        <p14:creationId xmlns:p14="http://schemas.microsoft.com/office/powerpoint/2010/main" val="13535545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D9CC-1AB3-9F4C-9461-DD4E66021B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8705EF-6E26-214B-8484-77E2BA5459DB}"/>
              </a:ext>
            </a:extLst>
          </p:cNvPr>
          <p:cNvSpPr>
            <a:spLocks noGrp="1"/>
          </p:cNvSpPr>
          <p:nvPr>
            <p:ph idx="1"/>
          </p:nvPr>
        </p:nvSpPr>
        <p:spPr/>
        <p:txBody>
          <a:bodyPr/>
          <a:lstStyle/>
          <a:p>
            <a:pPr marL="0" indent="0">
              <a:buNone/>
            </a:pPr>
            <a:r>
              <a:rPr lang="en-IN" b="1" i="1" dirty="0"/>
              <a:t>Syntax: </a:t>
            </a:r>
            <a:r>
              <a:rPr lang="en-IN" i="1" dirty="0"/>
              <a:t>heatmap(data, </a:t>
            </a:r>
            <a:r>
              <a:rPr lang="en-IN" i="1" dirty="0" err="1"/>
              <a:t>vmin</a:t>
            </a:r>
            <a:r>
              <a:rPr lang="en-IN" i="1" dirty="0"/>
              <a:t>, </a:t>
            </a:r>
            <a:r>
              <a:rPr lang="en-IN" i="1" dirty="0" err="1"/>
              <a:t>vmax</a:t>
            </a:r>
            <a:r>
              <a:rPr lang="en-IN" i="1" dirty="0"/>
              <a:t>, </a:t>
            </a:r>
            <a:r>
              <a:rPr lang="en-IN" i="1" dirty="0" err="1"/>
              <a:t>center</a:t>
            </a:r>
            <a:r>
              <a:rPr lang="en-IN" i="1" dirty="0"/>
              <a:t>, </a:t>
            </a:r>
            <a:r>
              <a:rPr lang="en-IN" i="1" dirty="0" err="1"/>
              <a:t>cmap</a:t>
            </a:r>
            <a:r>
              <a:rPr lang="en-IN" i="1" dirty="0"/>
              <a:t>,……………………………………………………)</a:t>
            </a:r>
          </a:p>
          <a:p>
            <a:pPr marL="0" indent="0" fontAlgn="base">
              <a:buNone/>
            </a:pPr>
            <a:r>
              <a:rPr lang="en-IN" b="1" dirty="0"/>
              <a:t>Example:</a:t>
            </a:r>
            <a:endParaRPr lang="en-IN" dirty="0"/>
          </a:p>
          <a:p>
            <a:pPr fontAlgn="base"/>
            <a:r>
              <a:rPr lang="en-IN" dirty="0"/>
              <a:t>For the example given below, here a dataset downloaded from </a:t>
            </a:r>
            <a:r>
              <a:rPr lang="en-IN" dirty="0" err="1"/>
              <a:t>kaggle.com</a:t>
            </a:r>
            <a:r>
              <a:rPr lang="en-IN" dirty="0"/>
              <a:t> is being used. The plot shows data related to bestseller novels on amazon.</a:t>
            </a:r>
          </a:p>
          <a:p>
            <a:pPr marL="0" indent="0">
              <a:buNone/>
            </a:pPr>
            <a:endParaRPr lang="en-US" dirty="0"/>
          </a:p>
        </p:txBody>
      </p:sp>
      <p:sp>
        <p:nvSpPr>
          <p:cNvPr id="4" name="Date Placeholder 3">
            <a:extLst>
              <a:ext uri="{FF2B5EF4-FFF2-40B4-BE49-F238E27FC236}">
                <a16:creationId xmlns:a16="http://schemas.microsoft.com/office/drawing/2014/main" id="{FE7F33EA-EDD5-6040-9F9B-DB1D3993A3A0}"/>
              </a:ext>
            </a:extLst>
          </p:cNvPr>
          <p:cNvSpPr>
            <a:spLocks noGrp="1"/>
          </p:cNvSpPr>
          <p:nvPr>
            <p:ph type="dt" sz="half" idx="10"/>
          </p:nvPr>
        </p:nvSpPr>
        <p:spPr/>
        <p:txBody>
          <a:bodyPr/>
          <a:lstStyle/>
          <a:p>
            <a:fld id="{B16413FA-3B0D-A04E-801E-2D0D873E75E7}" type="datetime1">
              <a:rPr lang="en-US" smtClean="0"/>
              <a:t>1/20/22</a:t>
            </a:fld>
            <a:endParaRPr lang="en-US"/>
          </a:p>
        </p:txBody>
      </p:sp>
      <p:sp>
        <p:nvSpPr>
          <p:cNvPr id="5" name="Footer Placeholder 4">
            <a:extLst>
              <a:ext uri="{FF2B5EF4-FFF2-40B4-BE49-F238E27FC236}">
                <a16:creationId xmlns:a16="http://schemas.microsoft.com/office/drawing/2014/main" id="{1A24BDE5-030E-5540-B9DC-B923EFCE4A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069914-46BE-9B42-B54A-96C159DDD383}"/>
              </a:ext>
            </a:extLst>
          </p:cNvPr>
          <p:cNvSpPr>
            <a:spLocks noGrp="1"/>
          </p:cNvSpPr>
          <p:nvPr>
            <p:ph type="sldNum" sz="quarter" idx="12"/>
          </p:nvPr>
        </p:nvSpPr>
        <p:spPr/>
        <p:txBody>
          <a:bodyPr/>
          <a:lstStyle/>
          <a:p>
            <a:fld id="{A8201E05-7680-2B48-BDB1-49A881F5585E}" type="slidenum">
              <a:rPr lang="en-US" smtClean="0"/>
              <a:t>106</a:t>
            </a:fld>
            <a:endParaRPr lang="en-US"/>
          </a:p>
        </p:txBody>
      </p:sp>
    </p:spTree>
    <p:extLst>
      <p:ext uri="{BB962C8B-B14F-4D97-AF65-F5344CB8AC3E}">
        <p14:creationId xmlns:p14="http://schemas.microsoft.com/office/powerpoint/2010/main" val="13796469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2779D-BD7A-034C-AD62-EFB93B7179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8C31A0-7CE9-014B-8F8D-017076C08221}"/>
              </a:ext>
            </a:extLst>
          </p:cNvPr>
          <p:cNvSpPr>
            <a:spLocks noGrp="1"/>
          </p:cNvSpPr>
          <p:nvPr>
            <p:ph idx="1"/>
          </p:nvPr>
        </p:nvSpPr>
        <p:spPr/>
        <p:txBody>
          <a:bodyPr>
            <a:normAutofit fontScale="55000" lnSpcReduction="20000"/>
          </a:bodyPr>
          <a:lstStyle/>
          <a:p>
            <a:pPr marL="0" indent="0">
              <a:buNone/>
            </a:pPr>
            <a:r>
              <a:rPr lang="en-US" dirty="0"/>
              <a:t># import modules</a:t>
            </a:r>
          </a:p>
          <a:p>
            <a:pPr marL="0" indent="0">
              <a:buNone/>
            </a:pPr>
            <a:r>
              <a:rPr lang="en-US" dirty="0"/>
              <a:t>import </a:t>
            </a:r>
            <a:r>
              <a:rPr lang="en-US" dirty="0" err="1"/>
              <a:t>matplotlib.pyplot</a:t>
            </a:r>
            <a:r>
              <a:rPr lang="en-US" dirty="0"/>
              <a:t> as </a:t>
            </a:r>
            <a:r>
              <a:rPr lang="en-US" dirty="0" err="1"/>
              <a:t>mp</a:t>
            </a:r>
            <a:endParaRPr lang="en-US" dirty="0"/>
          </a:p>
          <a:p>
            <a:pPr marL="0" indent="0">
              <a:buNone/>
            </a:pPr>
            <a:r>
              <a:rPr lang="en-US" dirty="0"/>
              <a:t>import pandas as pd</a:t>
            </a:r>
          </a:p>
          <a:p>
            <a:pPr marL="0" indent="0">
              <a:buNone/>
            </a:pPr>
            <a:r>
              <a:rPr lang="en-US" dirty="0"/>
              <a:t>import seaborn as sb</a:t>
            </a:r>
          </a:p>
          <a:p>
            <a:pPr marL="0" indent="0">
              <a:buNone/>
            </a:pPr>
            <a:r>
              <a:rPr lang="en-US" dirty="0"/>
              <a:t>  </a:t>
            </a:r>
          </a:p>
          <a:p>
            <a:pPr marL="0" indent="0">
              <a:buNone/>
            </a:pPr>
            <a:r>
              <a:rPr lang="en-US" dirty="0"/>
              <a:t># import file with data</a:t>
            </a:r>
          </a:p>
          <a:p>
            <a:pPr marL="0" indent="0">
              <a:buNone/>
            </a:pPr>
            <a:r>
              <a:rPr lang="en-US" dirty="0"/>
              <a:t>data = </a:t>
            </a:r>
            <a:r>
              <a:rPr lang="en-US" dirty="0" err="1"/>
              <a:t>pd.read_csv</a:t>
            </a:r>
            <a:r>
              <a:rPr lang="en-US" dirty="0"/>
              <a:t>(‘</a:t>
            </a:r>
            <a:r>
              <a:rPr lang="en-US" dirty="0" err="1"/>
              <a:t>bestsellers.csv</a:t>
            </a:r>
            <a:r>
              <a:rPr lang="en-US" dirty="0"/>
              <a:t>’)</a:t>
            </a:r>
          </a:p>
          <a:p>
            <a:pPr marL="0" indent="0">
              <a:buNone/>
            </a:pPr>
            <a:r>
              <a:rPr lang="en-US" dirty="0"/>
              <a:t>  </a:t>
            </a:r>
          </a:p>
          <a:p>
            <a:pPr marL="0" indent="0">
              <a:buNone/>
            </a:pPr>
            <a:r>
              <a:rPr lang="en-US" dirty="0"/>
              <a:t># prints data that will be plotted</a:t>
            </a:r>
          </a:p>
          <a:p>
            <a:pPr marL="0" indent="0">
              <a:buNone/>
            </a:pPr>
            <a:r>
              <a:rPr lang="en-US" dirty="0"/>
              <a:t># columns shown here are selected by </a:t>
            </a:r>
            <a:r>
              <a:rPr lang="en-US" dirty="0" err="1"/>
              <a:t>corr</a:t>
            </a:r>
            <a:r>
              <a:rPr lang="en-US" dirty="0"/>
              <a:t>() since</a:t>
            </a:r>
          </a:p>
          <a:p>
            <a:pPr marL="0" indent="0">
              <a:buNone/>
            </a:pPr>
            <a:r>
              <a:rPr lang="en-US" dirty="0"/>
              <a:t># they are ideal for the plot</a:t>
            </a:r>
          </a:p>
          <a:p>
            <a:pPr marL="0" indent="0">
              <a:buNone/>
            </a:pPr>
            <a:r>
              <a:rPr lang="en-US" dirty="0"/>
              <a:t>print(</a:t>
            </a:r>
            <a:r>
              <a:rPr lang="en-US" dirty="0" err="1"/>
              <a:t>data.corr</a:t>
            </a:r>
            <a:r>
              <a:rPr lang="en-US" dirty="0"/>
              <a:t>())</a:t>
            </a:r>
          </a:p>
          <a:p>
            <a:pPr marL="0" indent="0">
              <a:buNone/>
            </a:pPr>
            <a:r>
              <a:rPr lang="en-US" dirty="0"/>
              <a:t>  </a:t>
            </a:r>
          </a:p>
          <a:p>
            <a:pPr marL="0" indent="0">
              <a:buNone/>
            </a:pPr>
            <a:r>
              <a:rPr lang="en-US" dirty="0"/>
              <a:t># plotting correlation heatmap</a:t>
            </a:r>
          </a:p>
          <a:p>
            <a:pPr marL="0" indent="0">
              <a:buNone/>
            </a:pPr>
            <a:r>
              <a:rPr lang="en-US" dirty="0" err="1"/>
              <a:t>dataplot</a:t>
            </a:r>
            <a:r>
              <a:rPr lang="en-US" dirty="0"/>
              <a:t> = </a:t>
            </a:r>
            <a:r>
              <a:rPr lang="en-US" dirty="0" err="1"/>
              <a:t>sb.heatmap</a:t>
            </a:r>
            <a:r>
              <a:rPr lang="en-US" dirty="0"/>
              <a:t>(</a:t>
            </a:r>
            <a:r>
              <a:rPr lang="en-US" dirty="0" err="1"/>
              <a:t>data.corr</a:t>
            </a:r>
            <a:r>
              <a:rPr lang="en-US" dirty="0"/>
              <a:t>(), </a:t>
            </a:r>
            <a:r>
              <a:rPr lang="en-US" dirty="0" err="1"/>
              <a:t>cmap</a:t>
            </a:r>
            <a:r>
              <a:rPr lang="en-US" dirty="0"/>
              <a:t>="</a:t>
            </a:r>
            <a:r>
              <a:rPr lang="en-US" dirty="0" err="1"/>
              <a:t>YlGnBu</a:t>
            </a:r>
            <a:r>
              <a:rPr lang="en-US" dirty="0"/>
              <a:t>", </a:t>
            </a:r>
            <a:r>
              <a:rPr lang="en-US" dirty="0" err="1"/>
              <a:t>annot</a:t>
            </a:r>
            <a:r>
              <a:rPr lang="en-US" dirty="0"/>
              <a:t>=True)</a:t>
            </a:r>
          </a:p>
          <a:p>
            <a:pPr marL="0" indent="0">
              <a:buNone/>
            </a:pPr>
            <a:r>
              <a:rPr lang="en-US" dirty="0"/>
              <a:t>  </a:t>
            </a:r>
          </a:p>
          <a:p>
            <a:pPr marL="0" indent="0">
              <a:buNone/>
            </a:pPr>
            <a:r>
              <a:rPr lang="en-US" dirty="0"/>
              <a:t># displaying heatmap</a:t>
            </a:r>
          </a:p>
          <a:p>
            <a:pPr marL="0" indent="0">
              <a:buNone/>
            </a:pPr>
            <a:r>
              <a:rPr lang="en-US" dirty="0" err="1"/>
              <a:t>mp.show</a:t>
            </a:r>
            <a:r>
              <a:rPr lang="en-US" dirty="0"/>
              <a:t>()</a:t>
            </a:r>
          </a:p>
        </p:txBody>
      </p:sp>
      <p:sp>
        <p:nvSpPr>
          <p:cNvPr id="4" name="Date Placeholder 3">
            <a:extLst>
              <a:ext uri="{FF2B5EF4-FFF2-40B4-BE49-F238E27FC236}">
                <a16:creationId xmlns:a16="http://schemas.microsoft.com/office/drawing/2014/main" id="{A9969E8C-DB8E-5740-A4ED-5922E918C00A}"/>
              </a:ext>
            </a:extLst>
          </p:cNvPr>
          <p:cNvSpPr>
            <a:spLocks noGrp="1"/>
          </p:cNvSpPr>
          <p:nvPr>
            <p:ph type="dt" sz="half" idx="10"/>
          </p:nvPr>
        </p:nvSpPr>
        <p:spPr/>
        <p:txBody>
          <a:bodyPr/>
          <a:lstStyle/>
          <a:p>
            <a:fld id="{E88AF905-4C28-A046-A5AE-6AA4DBA2BF6A}" type="datetime1">
              <a:rPr lang="en-US" smtClean="0"/>
              <a:t>1/20/22</a:t>
            </a:fld>
            <a:endParaRPr lang="en-US"/>
          </a:p>
        </p:txBody>
      </p:sp>
      <p:sp>
        <p:nvSpPr>
          <p:cNvPr id="5" name="Footer Placeholder 4">
            <a:extLst>
              <a:ext uri="{FF2B5EF4-FFF2-40B4-BE49-F238E27FC236}">
                <a16:creationId xmlns:a16="http://schemas.microsoft.com/office/drawing/2014/main" id="{E87D4AEB-AC4B-6F44-BB6D-5264D7736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9535A7-3C61-D04A-BB34-9F7140E1A795}"/>
              </a:ext>
            </a:extLst>
          </p:cNvPr>
          <p:cNvSpPr>
            <a:spLocks noGrp="1"/>
          </p:cNvSpPr>
          <p:nvPr>
            <p:ph type="sldNum" sz="quarter" idx="12"/>
          </p:nvPr>
        </p:nvSpPr>
        <p:spPr/>
        <p:txBody>
          <a:bodyPr/>
          <a:lstStyle/>
          <a:p>
            <a:fld id="{A8201E05-7680-2B48-BDB1-49A881F5585E}" type="slidenum">
              <a:rPr lang="en-US" smtClean="0"/>
              <a:t>107</a:t>
            </a:fld>
            <a:endParaRPr lang="en-US"/>
          </a:p>
        </p:txBody>
      </p:sp>
    </p:spTree>
    <p:extLst>
      <p:ext uri="{BB962C8B-B14F-4D97-AF65-F5344CB8AC3E}">
        <p14:creationId xmlns:p14="http://schemas.microsoft.com/office/powerpoint/2010/main" val="24520927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7B8E1-4E60-684D-BEC5-A134B12B4BD2}"/>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E638CFE3-8FB7-674B-923C-2E1182C0AEBD}"/>
              </a:ext>
            </a:extLst>
          </p:cNvPr>
          <p:cNvSpPr>
            <a:spLocks noGrp="1"/>
          </p:cNvSpPr>
          <p:nvPr>
            <p:ph type="dt" sz="half" idx="10"/>
          </p:nvPr>
        </p:nvSpPr>
        <p:spPr/>
        <p:txBody>
          <a:bodyPr/>
          <a:lstStyle/>
          <a:p>
            <a:fld id="{34806D0B-CBA6-DB4A-9FFA-C86B8DDC143F}" type="datetime1">
              <a:rPr lang="en-US" smtClean="0"/>
              <a:t>1/20/22</a:t>
            </a:fld>
            <a:endParaRPr lang="en-US"/>
          </a:p>
        </p:txBody>
      </p:sp>
      <p:sp>
        <p:nvSpPr>
          <p:cNvPr id="5" name="Footer Placeholder 4">
            <a:extLst>
              <a:ext uri="{FF2B5EF4-FFF2-40B4-BE49-F238E27FC236}">
                <a16:creationId xmlns:a16="http://schemas.microsoft.com/office/drawing/2014/main" id="{431795D3-0906-D745-B0A5-9C88867DCF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032EA0-5B0D-5D4D-8EBF-3915F91E66BA}"/>
              </a:ext>
            </a:extLst>
          </p:cNvPr>
          <p:cNvSpPr>
            <a:spLocks noGrp="1"/>
          </p:cNvSpPr>
          <p:nvPr>
            <p:ph type="sldNum" sz="quarter" idx="12"/>
          </p:nvPr>
        </p:nvSpPr>
        <p:spPr/>
        <p:txBody>
          <a:bodyPr/>
          <a:lstStyle/>
          <a:p>
            <a:fld id="{A8201E05-7680-2B48-BDB1-49A881F5585E}" type="slidenum">
              <a:rPr lang="en-US" smtClean="0"/>
              <a:t>108</a:t>
            </a:fld>
            <a:endParaRPr lang="en-US"/>
          </a:p>
        </p:txBody>
      </p:sp>
      <p:pic>
        <p:nvPicPr>
          <p:cNvPr id="92162" name="Picture 2">
            <a:extLst>
              <a:ext uri="{FF2B5EF4-FFF2-40B4-BE49-F238E27FC236}">
                <a16:creationId xmlns:a16="http://schemas.microsoft.com/office/drawing/2014/main" id="{51F8F3C4-AC33-944E-9E5E-7A441EC0603D}"/>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051720" y="1408842"/>
            <a:ext cx="4364062" cy="3716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2356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FFADE-3364-784D-9095-69528ED165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B48257-5FF3-8546-A92A-FB9048291CA7}"/>
              </a:ext>
            </a:extLst>
          </p:cNvPr>
          <p:cNvSpPr>
            <a:spLocks noGrp="1"/>
          </p:cNvSpPr>
          <p:nvPr>
            <p:ph idx="1"/>
          </p:nvPr>
        </p:nvSpPr>
        <p:spPr/>
        <p:txBody>
          <a:bodyPr>
            <a:normAutofit fontScale="92500" lnSpcReduction="20000"/>
          </a:bodyPr>
          <a:lstStyle/>
          <a:p>
            <a:pPr marL="0" indent="0" algn="just" fontAlgn="base">
              <a:buNone/>
            </a:pPr>
            <a:r>
              <a:rPr lang="en-IN" b="1" dirty="0"/>
              <a:t>Histogram</a:t>
            </a:r>
          </a:p>
          <a:p>
            <a:pPr algn="just" fontAlgn="base"/>
            <a:r>
              <a:rPr lang="en-IN" dirty="0"/>
              <a:t>Histograms display counts of data and are hence similar to a bar chart. A histogram plot can also tell us how close a data distribution is to a normal curve. While working out statistical method, it is very important that we have a data which is normally or close to a normal distribution. However, histograms are </a:t>
            </a:r>
            <a:r>
              <a:rPr lang="en-IN" i="1" dirty="0"/>
              <a:t>univariate</a:t>
            </a:r>
            <a:r>
              <a:rPr lang="en-IN" dirty="0"/>
              <a:t> in nature and bar charts </a:t>
            </a:r>
            <a:r>
              <a:rPr lang="en-IN" i="1" dirty="0"/>
              <a:t>bivariate</a:t>
            </a:r>
            <a:r>
              <a:rPr lang="en-IN" dirty="0"/>
              <a:t>.</a:t>
            </a:r>
          </a:p>
          <a:p>
            <a:pPr algn="just" fontAlgn="base"/>
            <a:r>
              <a:rPr lang="en-IN" dirty="0"/>
              <a:t>A bar graph charts actual counts against categories e.g. height of the bar indicates the number of items in that category whereas a histogram displays the same categorical variables in </a:t>
            </a:r>
            <a:r>
              <a:rPr lang="en-IN" i="1" dirty="0"/>
              <a:t>bins</a:t>
            </a:r>
            <a:r>
              <a:rPr lang="en-IN" dirty="0"/>
              <a:t>.</a:t>
            </a:r>
          </a:p>
          <a:p>
            <a:pPr algn="just" fontAlgn="base"/>
            <a:r>
              <a:rPr lang="en-IN" dirty="0"/>
              <a:t>Bins are integral part while building a histogram they control the data points which are within a range. As a widely accepted choice we usually limit bin to a size of 5-20, however this is totally governed by the data points which is present.</a:t>
            </a:r>
          </a:p>
          <a:p>
            <a:pPr marL="0" indent="0">
              <a:buNone/>
            </a:pPr>
            <a:endParaRPr lang="en-US" dirty="0"/>
          </a:p>
        </p:txBody>
      </p:sp>
      <p:sp>
        <p:nvSpPr>
          <p:cNvPr id="4" name="Date Placeholder 3">
            <a:extLst>
              <a:ext uri="{FF2B5EF4-FFF2-40B4-BE49-F238E27FC236}">
                <a16:creationId xmlns:a16="http://schemas.microsoft.com/office/drawing/2014/main" id="{47214984-A18A-CA44-89A9-FB8B0237CFF4}"/>
              </a:ext>
            </a:extLst>
          </p:cNvPr>
          <p:cNvSpPr>
            <a:spLocks noGrp="1"/>
          </p:cNvSpPr>
          <p:nvPr>
            <p:ph type="dt" sz="half" idx="10"/>
          </p:nvPr>
        </p:nvSpPr>
        <p:spPr/>
        <p:txBody>
          <a:bodyPr/>
          <a:lstStyle/>
          <a:p>
            <a:fld id="{14189A3B-088B-F542-AC1B-735ACA7CACCA}" type="datetime1">
              <a:rPr lang="en-US" smtClean="0"/>
              <a:t>1/20/22</a:t>
            </a:fld>
            <a:endParaRPr lang="en-US"/>
          </a:p>
        </p:txBody>
      </p:sp>
      <p:sp>
        <p:nvSpPr>
          <p:cNvPr id="5" name="Footer Placeholder 4">
            <a:extLst>
              <a:ext uri="{FF2B5EF4-FFF2-40B4-BE49-F238E27FC236}">
                <a16:creationId xmlns:a16="http://schemas.microsoft.com/office/drawing/2014/main" id="{156FBE47-77CB-A24D-B965-AFA32CD784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ABD5AE-D127-FC4C-96D6-E5C53AA34DC5}"/>
              </a:ext>
            </a:extLst>
          </p:cNvPr>
          <p:cNvSpPr>
            <a:spLocks noGrp="1"/>
          </p:cNvSpPr>
          <p:nvPr>
            <p:ph type="sldNum" sz="quarter" idx="12"/>
          </p:nvPr>
        </p:nvSpPr>
        <p:spPr/>
        <p:txBody>
          <a:bodyPr/>
          <a:lstStyle/>
          <a:p>
            <a:fld id="{A8201E05-7680-2B48-BDB1-49A881F5585E}" type="slidenum">
              <a:rPr lang="en-US" smtClean="0"/>
              <a:t>109</a:t>
            </a:fld>
            <a:endParaRPr lang="en-US"/>
          </a:p>
        </p:txBody>
      </p:sp>
    </p:spTree>
    <p:extLst>
      <p:ext uri="{BB962C8B-B14F-4D97-AF65-F5344CB8AC3E}">
        <p14:creationId xmlns:p14="http://schemas.microsoft.com/office/powerpoint/2010/main" val="3223330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8E776-A4B9-374E-96E9-AF76410B4B10}"/>
              </a:ext>
            </a:extLst>
          </p:cNvPr>
          <p:cNvSpPr>
            <a:spLocks noGrp="1"/>
          </p:cNvSpPr>
          <p:nvPr>
            <p:ph type="title"/>
          </p:nvPr>
        </p:nvSpPr>
        <p:spPr/>
        <p:txBody>
          <a:bodyPr>
            <a:normAutofit fontScale="90000"/>
          </a:bodyPr>
          <a:lstStyle/>
          <a:p>
            <a:pPr algn="ctr"/>
            <a:br>
              <a:rPr lang="en-US" dirty="0"/>
            </a:br>
            <a:r>
              <a:rPr lang="en-US" dirty="0"/>
              <a:t>TYPES OF EDA</a:t>
            </a:r>
          </a:p>
        </p:txBody>
      </p:sp>
      <p:sp>
        <p:nvSpPr>
          <p:cNvPr id="3" name="Date Placeholder 2">
            <a:extLst>
              <a:ext uri="{FF2B5EF4-FFF2-40B4-BE49-F238E27FC236}">
                <a16:creationId xmlns:a16="http://schemas.microsoft.com/office/drawing/2014/main" id="{FD0A76EA-F20C-BB45-89C9-52C00C9C400A}"/>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6B737D9F-ACB5-8648-A989-1FDE8D98F49A}"/>
              </a:ext>
            </a:extLst>
          </p:cNvPr>
          <p:cNvSpPr>
            <a:spLocks noGrp="1"/>
          </p:cNvSpPr>
          <p:nvPr>
            <p:ph type="sldNum" sz="quarter" idx="12"/>
          </p:nvPr>
        </p:nvSpPr>
        <p:spPr/>
        <p:txBody>
          <a:bodyPr/>
          <a:lstStyle/>
          <a:p>
            <a:fld id="{0E2B90DE-CA9C-452B-80F9-35262CC2B070}" type="slidenum">
              <a:rPr lang="en-IN" smtClean="0"/>
              <a:pPr/>
              <a:t>11</a:t>
            </a:fld>
            <a:endParaRPr lang="en-IN"/>
          </a:p>
        </p:txBody>
      </p:sp>
      <p:sp>
        <p:nvSpPr>
          <p:cNvPr id="6" name="Content Placeholder 5">
            <a:extLst>
              <a:ext uri="{FF2B5EF4-FFF2-40B4-BE49-F238E27FC236}">
                <a16:creationId xmlns:a16="http://schemas.microsoft.com/office/drawing/2014/main" id="{A4154BF0-047E-DA4D-913A-FA637B16FB27}"/>
              </a:ext>
            </a:extLst>
          </p:cNvPr>
          <p:cNvSpPr>
            <a:spLocks noGrp="1"/>
          </p:cNvSpPr>
          <p:nvPr>
            <p:ph sz="quarter" idx="1"/>
          </p:nvPr>
        </p:nvSpPr>
        <p:spPr/>
        <p:txBody>
          <a:bodyPr>
            <a:normAutofit fontScale="92500"/>
          </a:bodyPr>
          <a:lstStyle/>
          <a:p>
            <a:pPr>
              <a:buFont typeface="Arial" panose="020B0604020202020204" pitchFamily="34" charset="0"/>
              <a:buChar char="•"/>
            </a:pPr>
            <a:r>
              <a:rPr lang="en-IN" dirty="0"/>
              <a:t>There are broadly two categories of EDA, graphical and non-graphical.</a:t>
            </a:r>
          </a:p>
          <a:p>
            <a:pPr marL="587375" indent="0" fontAlgn="base">
              <a:buFont typeface="Wingdings" pitchFamily="2" charset="2"/>
              <a:buChar char="Ø"/>
            </a:pPr>
            <a:r>
              <a:rPr lang="en-IN" dirty="0"/>
              <a:t>	Univariate Non-graphical</a:t>
            </a:r>
          </a:p>
          <a:p>
            <a:pPr marL="587375" indent="0" fontAlgn="base">
              <a:buFont typeface="Wingdings" pitchFamily="2" charset="2"/>
              <a:buChar char="Ø"/>
            </a:pPr>
            <a:r>
              <a:rPr lang="en-IN" dirty="0"/>
              <a:t>Multivariate Non-graphical</a:t>
            </a:r>
          </a:p>
          <a:p>
            <a:pPr marL="587375" indent="0" fontAlgn="base">
              <a:buFont typeface="Wingdings" pitchFamily="2" charset="2"/>
              <a:buChar char="Ø"/>
            </a:pPr>
            <a:r>
              <a:rPr lang="en-IN" dirty="0"/>
              <a:t>Univariate graphical</a:t>
            </a:r>
          </a:p>
          <a:p>
            <a:pPr marL="587375" indent="0" fontAlgn="base">
              <a:buFont typeface="Wingdings" pitchFamily="2" charset="2"/>
              <a:buChar char="Ø"/>
            </a:pPr>
            <a:r>
              <a:rPr lang="en-IN" dirty="0"/>
              <a:t>Multivariate graphical</a:t>
            </a:r>
          </a:p>
          <a:p>
            <a:pPr marL="628650" indent="0">
              <a:buNone/>
            </a:pPr>
            <a:endParaRPr lang="en-IN" dirty="0"/>
          </a:p>
          <a:p>
            <a:pPr algn="just" fontAlgn="base"/>
            <a:r>
              <a:rPr lang="en-IN" b="1" dirty="0">
                <a:solidFill>
                  <a:srgbClr val="FF0000"/>
                </a:solidFill>
              </a:rPr>
              <a:t>Univariate graphical:</a:t>
            </a:r>
            <a:r>
              <a:rPr lang="en-IN" dirty="0">
                <a:solidFill>
                  <a:srgbClr val="FF0000"/>
                </a:solidFill>
              </a:rPr>
              <a:t> </a:t>
            </a:r>
            <a:r>
              <a:rPr lang="en-IN" dirty="0"/>
              <a:t>Non-graphical methods are quantitative and objective, they are doing not give the complete picture of the data; therefore, graphical methods are more involve a degree of subjective analysis, also are required.</a:t>
            </a:r>
            <a:endParaRPr lang="en-US" dirty="0"/>
          </a:p>
        </p:txBody>
      </p:sp>
    </p:spTree>
    <p:extLst>
      <p:ext uri="{BB962C8B-B14F-4D97-AF65-F5344CB8AC3E}">
        <p14:creationId xmlns:p14="http://schemas.microsoft.com/office/powerpoint/2010/main" val="53626836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AA027-1802-5942-96BA-2EF06741AE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708402-3FA7-B44C-B721-CAE32C0F02AB}"/>
              </a:ext>
            </a:extLst>
          </p:cNvPr>
          <p:cNvSpPr>
            <a:spLocks noGrp="1"/>
          </p:cNvSpPr>
          <p:nvPr>
            <p:ph idx="1"/>
          </p:nvPr>
        </p:nvSpPr>
        <p:spPr/>
        <p:txBody>
          <a:bodyPr/>
          <a:lstStyle/>
          <a:p>
            <a:pPr marL="0" indent="0" fontAlgn="base">
              <a:buNone/>
            </a:pPr>
            <a:r>
              <a:rPr lang="en-IN" b="1" dirty="0"/>
              <a:t>Example:  Diabetes dataset</a:t>
            </a:r>
          </a:p>
          <a:p>
            <a:pPr marL="0" indent="0" fontAlgn="base">
              <a:buNone/>
            </a:pPr>
            <a:r>
              <a:rPr lang="en-IN" dirty="0"/>
              <a:t># illustrate histogram</a:t>
            </a:r>
          </a:p>
          <a:p>
            <a:pPr marL="0" indent="0" fontAlgn="base">
              <a:buNone/>
            </a:pPr>
            <a:r>
              <a:rPr lang="en-IN" dirty="0"/>
              <a:t>features = ['</a:t>
            </a:r>
            <a:r>
              <a:rPr lang="en-IN" dirty="0" err="1"/>
              <a:t>BloodPressure</a:t>
            </a:r>
            <a:r>
              <a:rPr lang="en-IN" dirty="0"/>
              <a:t>', '</a:t>
            </a:r>
            <a:r>
              <a:rPr lang="en-IN" dirty="0" err="1"/>
              <a:t>SkinThickness</a:t>
            </a:r>
            <a:r>
              <a:rPr lang="en-IN" dirty="0"/>
              <a:t>']</a:t>
            </a:r>
          </a:p>
          <a:p>
            <a:pPr marL="0" indent="0" fontAlgn="base">
              <a:buNone/>
            </a:pPr>
            <a:r>
              <a:rPr lang="en-IN" dirty="0"/>
              <a:t>diabetes[features].hist(</a:t>
            </a:r>
            <a:r>
              <a:rPr lang="en-IN" dirty="0" err="1"/>
              <a:t>figsize</a:t>
            </a:r>
            <a:r>
              <a:rPr lang="en-IN" dirty="0"/>
              <a:t>=(10, 4))</a:t>
            </a:r>
          </a:p>
          <a:p>
            <a:pPr marL="0" indent="0">
              <a:buNone/>
            </a:pPr>
            <a:endParaRPr lang="en-US" dirty="0"/>
          </a:p>
        </p:txBody>
      </p:sp>
      <p:sp>
        <p:nvSpPr>
          <p:cNvPr id="4" name="Date Placeholder 3">
            <a:extLst>
              <a:ext uri="{FF2B5EF4-FFF2-40B4-BE49-F238E27FC236}">
                <a16:creationId xmlns:a16="http://schemas.microsoft.com/office/drawing/2014/main" id="{56B80750-35B9-354C-9735-1B4E26AB70F2}"/>
              </a:ext>
            </a:extLst>
          </p:cNvPr>
          <p:cNvSpPr>
            <a:spLocks noGrp="1"/>
          </p:cNvSpPr>
          <p:nvPr>
            <p:ph type="dt" sz="half" idx="10"/>
          </p:nvPr>
        </p:nvSpPr>
        <p:spPr/>
        <p:txBody>
          <a:bodyPr/>
          <a:lstStyle/>
          <a:p>
            <a:fld id="{1A26B44C-46EF-3F47-9E12-1A7D2DD2838F}" type="datetime1">
              <a:rPr lang="en-US" smtClean="0"/>
              <a:t>1/20/22</a:t>
            </a:fld>
            <a:endParaRPr lang="en-US"/>
          </a:p>
        </p:txBody>
      </p:sp>
      <p:sp>
        <p:nvSpPr>
          <p:cNvPr id="5" name="Footer Placeholder 4">
            <a:extLst>
              <a:ext uri="{FF2B5EF4-FFF2-40B4-BE49-F238E27FC236}">
                <a16:creationId xmlns:a16="http://schemas.microsoft.com/office/drawing/2014/main" id="{573FA375-C88E-F545-9F09-7BE99FD40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727E33-D3D8-D247-B789-B457E043429B}"/>
              </a:ext>
            </a:extLst>
          </p:cNvPr>
          <p:cNvSpPr>
            <a:spLocks noGrp="1"/>
          </p:cNvSpPr>
          <p:nvPr>
            <p:ph type="sldNum" sz="quarter" idx="12"/>
          </p:nvPr>
        </p:nvSpPr>
        <p:spPr/>
        <p:txBody>
          <a:bodyPr/>
          <a:lstStyle/>
          <a:p>
            <a:fld id="{A8201E05-7680-2B48-BDB1-49A881F5585E}" type="slidenum">
              <a:rPr lang="en-US" smtClean="0"/>
              <a:t>110</a:t>
            </a:fld>
            <a:endParaRPr lang="en-US"/>
          </a:p>
        </p:txBody>
      </p:sp>
      <p:pic>
        <p:nvPicPr>
          <p:cNvPr id="74754" name="Picture 2">
            <a:extLst>
              <a:ext uri="{FF2B5EF4-FFF2-40B4-BE49-F238E27FC236}">
                <a16:creationId xmlns:a16="http://schemas.microsoft.com/office/drawing/2014/main" id="{AF785CE7-CFD8-774C-B0F6-1E398D8CE3B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84412" y="3510595"/>
            <a:ext cx="5775176" cy="2555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7033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BEB97-0DC3-914A-B390-DEE7CB182725}"/>
              </a:ext>
            </a:extLst>
          </p:cNvPr>
          <p:cNvSpPr>
            <a:spLocks noGrp="1"/>
          </p:cNvSpPr>
          <p:nvPr>
            <p:ph type="title"/>
          </p:nvPr>
        </p:nvSpPr>
        <p:spPr/>
        <p:txBody>
          <a:bodyPr/>
          <a:lstStyle/>
          <a:p>
            <a:r>
              <a:rPr lang="en-US" dirty="0"/>
              <a:t>Some examples using Matplotlib</a:t>
            </a:r>
          </a:p>
        </p:txBody>
      </p:sp>
      <p:sp>
        <p:nvSpPr>
          <p:cNvPr id="3" name="Content Placeholder 2">
            <a:extLst>
              <a:ext uri="{FF2B5EF4-FFF2-40B4-BE49-F238E27FC236}">
                <a16:creationId xmlns:a16="http://schemas.microsoft.com/office/drawing/2014/main" id="{9BFCF9D5-6121-CB43-8C09-205391EDECE8}"/>
              </a:ext>
            </a:extLst>
          </p:cNvPr>
          <p:cNvSpPr>
            <a:spLocks noGrp="1"/>
          </p:cNvSpPr>
          <p:nvPr>
            <p:ph idx="1"/>
          </p:nvPr>
        </p:nvSpPr>
        <p:spPr/>
        <p:txBody>
          <a:bodyPr>
            <a:normAutofit fontScale="62500" lnSpcReduction="20000"/>
          </a:bodyPr>
          <a:lstStyle/>
          <a:p>
            <a:pPr marL="0" indent="0">
              <a:buNone/>
            </a:pPr>
            <a:r>
              <a:rPr lang="en-IN" sz="4500" b="1" dirty="0"/>
              <a:t>Bar chart using Matplotlib-Titanic dataset</a:t>
            </a:r>
          </a:p>
          <a:p>
            <a:pPr marL="0" indent="0">
              <a:buNone/>
            </a:pPr>
            <a:r>
              <a:rPr lang="en-US" dirty="0"/>
              <a:t>#Creating the dataset</a:t>
            </a:r>
          </a:p>
          <a:p>
            <a:pPr marL="0" indent="0">
              <a:buNone/>
            </a:pPr>
            <a:r>
              <a:rPr lang="en-US" dirty="0"/>
              <a:t>df = </a:t>
            </a:r>
            <a:r>
              <a:rPr lang="en-US" dirty="0" err="1"/>
              <a:t>sns.load_dataset</a:t>
            </a:r>
            <a:r>
              <a:rPr lang="en-US" dirty="0"/>
              <a:t>('titanic') </a:t>
            </a:r>
          </a:p>
          <a:p>
            <a:pPr marL="0" indent="0">
              <a:buNone/>
            </a:pPr>
            <a:r>
              <a:rPr lang="en-US" dirty="0"/>
              <a:t>df=</a:t>
            </a:r>
            <a:r>
              <a:rPr lang="en-US" dirty="0" err="1"/>
              <a:t>df.groupby</a:t>
            </a:r>
            <a:r>
              <a:rPr lang="en-US" dirty="0"/>
              <a:t>('who')['fare'].sum().</a:t>
            </a:r>
            <a:r>
              <a:rPr lang="en-US" dirty="0" err="1"/>
              <a:t>to_frame</a:t>
            </a:r>
            <a:r>
              <a:rPr lang="en-US" dirty="0"/>
              <a:t>().</a:t>
            </a:r>
            <a:r>
              <a:rPr lang="en-US" dirty="0" err="1"/>
              <a:t>reset_index</a:t>
            </a:r>
            <a:r>
              <a:rPr lang="en-US" dirty="0"/>
              <a:t>()</a:t>
            </a:r>
          </a:p>
          <a:p>
            <a:pPr marL="0" indent="0">
              <a:buNone/>
            </a:pPr>
            <a:endParaRPr lang="en-US" dirty="0"/>
          </a:p>
          <a:p>
            <a:pPr marL="0" indent="0">
              <a:buNone/>
            </a:pPr>
            <a:r>
              <a:rPr lang="en-US" dirty="0"/>
              <a:t>#Creating the bar chart </a:t>
            </a:r>
          </a:p>
          <a:p>
            <a:pPr marL="0" indent="0">
              <a:buNone/>
            </a:pPr>
            <a:r>
              <a:rPr lang="en-US" dirty="0" err="1"/>
              <a:t>plt.barh</a:t>
            </a:r>
            <a:r>
              <a:rPr lang="en-US" dirty="0"/>
              <a:t>(df['who'],df['fare'],color = ['#F0F8FF','#E6E6FA','#B0E0E6']) </a:t>
            </a:r>
          </a:p>
          <a:p>
            <a:pPr marL="0" indent="0">
              <a:buNone/>
            </a:pPr>
            <a:endParaRPr lang="en-US" dirty="0"/>
          </a:p>
          <a:p>
            <a:pPr marL="0" indent="0">
              <a:buNone/>
            </a:pPr>
            <a:r>
              <a:rPr lang="en-US" dirty="0"/>
              <a:t>#Adding the aesthetics</a:t>
            </a:r>
          </a:p>
          <a:p>
            <a:pPr marL="0" indent="0">
              <a:buNone/>
            </a:pPr>
            <a:r>
              <a:rPr lang="en-US" dirty="0" err="1"/>
              <a:t>plt.title</a:t>
            </a:r>
            <a:r>
              <a:rPr lang="en-US" dirty="0"/>
              <a:t>('Chart title')</a:t>
            </a:r>
          </a:p>
          <a:p>
            <a:pPr marL="0" indent="0">
              <a:buNone/>
            </a:pPr>
            <a:r>
              <a:rPr lang="en-US" dirty="0" err="1"/>
              <a:t>plt.xlabel</a:t>
            </a:r>
            <a:r>
              <a:rPr lang="en-US" dirty="0"/>
              <a:t>('X axis title')</a:t>
            </a:r>
          </a:p>
          <a:p>
            <a:pPr marL="0" indent="0">
              <a:buNone/>
            </a:pPr>
            <a:r>
              <a:rPr lang="en-US" dirty="0" err="1"/>
              <a:t>plt.ylabel</a:t>
            </a:r>
            <a:r>
              <a:rPr lang="en-US" dirty="0"/>
              <a:t>('Y axis title') </a:t>
            </a:r>
          </a:p>
          <a:p>
            <a:pPr marL="0" indent="0">
              <a:buNone/>
            </a:pPr>
            <a:endParaRPr lang="en-US" dirty="0"/>
          </a:p>
          <a:p>
            <a:pPr marL="0" indent="0">
              <a:buNone/>
            </a:pPr>
            <a:r>
              <a:rPr lang="en-US" dirty="0"/>
              <a:t>#Show the plot</a:t>
            </a:r>
          </a:p>
          <a:p>
            <a:pPr marL="0" indent="0">
              <a:buNone/>
            </a:pPr>
            <a:r>
              <a:rPr lang="en-US" dirty="0" err="1"/>
              <a:t>plt.show</a:t>
            </a:r>
            <a:r>
              <a:rPr lang="en-US" dirty="0"/>
              <a:t>()</a:t>
            </a:r>
          </a:p>
        </p:txBody>
      </p:sp>
      <p:sp>
        <p:nvSpPr>
          <p:cNvPr id="4" name="Date Placeholder 3">
            <a:extLst>
              <a:ext uri="{FF2B5EF4-FFF2-40B4-BE49-F238E27FC236}">
                <a16:creationId xmlns:a16="http://schemas.microsoft.com/office/drawing/2014/main" id="{6D0D302C-EC68-3845-90E2-E471D4EE7A28}"/>
              </a:ext>
            </a:extLst>
          </p:cNvPr>
          <p:cNvSpPr>
            <a:spLocks noGrp="1"/>
          </p:cNvSpPr>
          <p:nvPr>
            <p:ph type="dt" sz="half" idx="10"/>
          </p:nvPr>
        </p:nvSpPr>
        <p:spPr/>
        <p:txBody>
          <a:bodyPr/>
          <a:lstStyle/>
          <a:p>
            <a:fld id="{B7F34F91-EBAC-7B4F-B86F-27B92F45BFF2}" type="datetime1">
              <a:rPr lang="en-US" smtClean="0"/>
              <a:t>1/20/22</a:t>
            </a:fld>
            <a:endParaRPr lang="en-US"/>
          </a:p>
        </p:txBody>
      </p:sp>
      <p:sp>
        <p:nvSpPr>
          <p:cNvPr id="5" name="Footer Placeholder 4">
            <a:extLst>
              <a:ext uri="{FF2B5EF4-FFF2-40B4-BE49-F238E27FC236}">
                <a16:creationId xmlns:a16="http://schemas.microsoft.com/office/drawing/2014/main" id="{E978A05E-B1E2-3E4B-B986-686A16118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502EBB-66A3-B347-A68E-AA2D383A5361}"/>
              </a:ext>
            </a:extLst>
          </p:cNvPr>
          <p:cNvSpPr>
            <a:spLocks noGrp="1"/>
          </p:cNvSpPr>
          <p:nvPr>
            <p:ph type="sldNum" sz="quarter" idx="12"/>
          </p:nvPr>
        </p:nvSpPr>
        <p:spPr/>
        <p:txBody>
          <a:bodyPr/>
          <a:lstStyle/>
          <a:p>
            <a:fld id="{A8201E05-7680-2B48-BDB1-49A881F5585E}" type="slidenum">
              <a:rPr lang="en-US" smtClean="0"/>
              <a:t>111</a:t>
            </a:fld>
            <a:endParaRPr lang="en-US"/>
          </a:p>
        </p:txBody>
      </p:sp>
    </p:spTree>
    <p:extLst>
      <p:ext uri="{BB962C8B-B14F-4D97-AF65-F5344CB8AC3E}">
        <p14:creationId xmlns:p14="http://schemas.microsoft.com/office/powerpoint/2010/main" val="36948576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C4EFA-F837-F748-B4D5-DB2FBB62D52E}"/>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25BECECE-3370-1447-8255-677F39774821}"/>
              </a:ext>
            </a:extLst>
          </p:cNvPr>
          <p:cNvSpPr>
            <a:spLocks noGrp="1"/>
          </p:cNvSpPr>
          <p:nvPr>
            <p:ph type="dt" sz="half" idx="10"/>
          </p:nvPr>
        </p:nvSpPr>
        <p:spPr/>
        <p:txBody>
          <a:bodyPr/>
          <a:lstStyle/>
          <a:p>
            <a:fld id="{AC81AEF9-6BCF-0940-B5A2-E82D6B2EA256}" type="datetime1">
              <a:rPr lang="en-US" smtClean="0"/>
              <a:t>1/20/22</a:t>
            </a:fld>
            <a:endParaRPr lang="en-US"/>
          </a:p>
        </p:txBody>
      </p:sp>
      <p:sp>
        <p:nvSpPr>
          <p:cNvPr id="5" name="Footer Placeholder 4">
            <a:extLst>
              <a:ext uri="{FF2B5EF4-FFF2-40B4-BE49-F238E27FC236}">
                <a16:creationId xmlns:a16="http://schemas.microsoft.com/office/drawing/2014/main" id="{F491139D-1F5B-8341-98A8-CCFDDDF14A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B64B4-A16C-B142-9159-3CAA3A113B37}"/>
              </a:ext>
            </a:extLst>
          </p:cNvPr>
          <p:cNvSpPr>
            <a:spLocks noGrp="1"/>
          </p:cNvSpPr>
          <p:nvPr>
            <p:ph type="sldNum" sz="quarter" idx="12"/>
          </p:nvPr>
        </p:nvSpPr>
        <p:spPr/>
        <p:txBody>
          <a:bodyPr/>
          <a:lstStyle/>
          <a:p>
            <a:fld id="{A8201E05-7680-2B48-BDB1-49A881F5585E}" type="slidenum">
              <a:rPr lang="en-US" smtClean="0"/>
              <a:t>112</a:t>
            </a:fld>
            <a:endParaRPr lang="en-US"/>
          </a:p>
        </p:txBody>
      </p:sp>
      <p:pic>
        <p:nvPicPr>
          <p:cNvPr id="93186" name="Picture 2" descr="visualization python horizontal bar chart matplotlib">
            <a:extLst>
              <a:ext uri="{FF2B5EF4-FFF2-40B4-BE49-F238E27FC236}">
                <a16:creationId xmlns:a16="http://schemas.microsoft.com/office/drawing/2014/main" id="{DB7F071E-39D2-8448-B0F3-A5FE9F47B32A}"/>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127250" y="1968500"/>
            <a:ext cx="53467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1080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6E946-08B5-4E45-BF55-6927C2CF55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BF6A1A-59D7-AF44-A993-82B9549FAC65}"/>
              </a:ext>
            </a:extLst>
          </p:cNvPr>
          <p:cNvSpPr>
            <a:spLocks noGrp="1"/>
          </p:cNvSpPr>
          <p:nvPr>
            <p:ph idx="1"/>
          </p:nvPr>
        </p:nvSpPr>
        <p:spPr/>
        <p:txBody>
          <a:bodyPr>
            <a:normAutofit fontScale="70000" lnSpcReduction="20000"/>
          </a:bodyPr>
          <a:lstStyle/>
          <a:p>
            <a:pPr marL="0" indent="0">
              <a:buNone/>
            </a:pPr>
            <a:r>
              <a:rPr lang="en-IN" sz="3200" b="1" dirty="0"/>
              <a:t>Line chart using Matplotlib- Iris Dataset</a:t>
            </a:r>
          </a:p>
          <a:p>
            <a:pPr marL="0" indent="0">
              <a:buNone/>
            </a:pPr>
            <a:r>
              <a:rPr lang="en-IN" sz="3200" b="1" dirty="0"/>
              <a:t>#</a:t>
            </a:r>
            <a:r>
              <a:rPr lang="en-IN" sz="3200" dirty="0"/>
              <a:t>Creating the dataset</a:t>
            </a:r>
          </a:p>
          <a:p>
            <a:pPr marL="0" indent="0">
              <a:buNone/>
            </a:pPr>
            <a:r>
              <a:rPr lang="en-IN" sz="3200" dirty="0"/>
              <a:t>df = </a:t>
            </a:r>
            <a:r>
              <a:rPr lang="en-IN" sz="3200" dirty="0" err="1"/>
              <a:t>sns.load_dataset</a:t>
            </a:r>
            <a:r>
              <a:rPr lang="en-IN" sz="3200" dirty="0"/>
              <a:t>("iris") </a:t>
            </a:r>
          </a:p>
          <a:p>
            <a:pPr marL="0" indent="0">
              <a:buNone/>
            </a:pPr>
            <a:r>
              <a:rPr lang="en-IN" sz="3200" dirty="0"/>
              <a:t>df=</a:t>
            </a:r>
            <a:r>
              <a:rPr lang="en-IN" sz="3200" dirty="0" err="1"/>
              <a:t>df.groupby</a:t>
            </a:r>
            <a:r>
              <a:rPr lang="en-IN" sz="3200" dirty="0"/>
              <a:t>('</a:t>
            </a:r>
            <a:r>
              <a:rPr lang="en-IN" sz="3200" dirty="0" err="1"/>
              <a:t>sepal_length</a:t>
            </a:r>
            <a:r>
              <a:rPr lang="en-IN" sz="3200" dirty="0"/>
              <a:t>')['</a:t>
            </a:r>
            <a:r>
              <a:rPr lang="en-IN" sz="3200" dirty="0" err="1"/>
              <a:t>sepal_width</a:t>
            </a:r>
            <a:r>
              <a:rPr lang="en-IN" sz="3200" dirty="0"/>
              <a:t>'].sum().</a:t>
            </a:r>
            <a:r>
              <a:rPr lang="en-IN" sz="3200" dirty="0" err="1"/>
              <a:t>to_frame</a:t>
            </a:r>
            <a:r>
              <a:rPr lang="en-IN" sz="3200" dirty="0"/>
              <a:t>().</a:t>
            </a:r>
            <a:r>
              <a:rPr lang="en-IN" sz="3200" dirty="0" err="1"/>
              <a:t>reset_index</a:t>
            </a:r>
            <a:r>
              <a:rPr lang="en-IN" sz="3200" dirty="0"/>
              <a:t>()</a:t>
            </a:r>
          </a:p>
          <a:p>
            <a:pPr marL="0" indent="0">
              <a:buNone/>
            </a:pPr>
            <a:r>
              <a:rPr lang="en-IN" sz="3200" dirty="0"/>
              <a:t>#Creating the line chart</a:t>
            </a:r>
          </a:p>
          <a:p>
            <a:pPr marL="0" indent="0">
              <a:buNone/>
            </a:pPr>
            <a:r>
              <a:rPr lang="en-IN" sz="3200" dirty="0" err="1"/>
              <a:t>plt.plot</a:t>
            </a:r>
            <a:r>
              <a:rPr lang="en-IN" sz="3200" dirty="0"/>
              <a:t>(df['</a:t>
            </a:r>
            <a:r>
              <a:rPr lang="en-IN" sz="3200" dirty="0" err="1"/>
              <a:t>sepal_length</a:t>
            </a:r>
            <a:r>
              <a:rPr lang="en-IN" sz="3200" dirty="0"/>
              <a:t>'], df['</a:t>
            </a:r>
            <a:r>
              <a:rPr lang="en-IN" sz="3200" dirty="0" err="1"/>
              <a:t>sepal_width</a:t>
            </a:r>
            <a:r>
              <a:rPr lang="en-IN" sz="3200" dirty="0"/>
              <a:t>']) </a:t>
            </a:r>
          </a:p>
          <a:p>
            <a:pPr marL="0" indent="0">
              <a:buNone/>
            </a:pPr>
            <a:r>
              <a:rPr lang="en-IN" sz="3200" dirty="0"/>
              <a:t>#Adding the aesthetics</a:t>
            </a:r>
          </a:p>
          <a:p>
            <a:pPr marL="0" indent="0">
              <a:buNone/>
            </a:pPr>
            <a:r>
              <a:rPr lang="en-IN" sz="3200" dirty="0" err="1"/>
              <a:t>plt.title</a:t>
            </a:r>
            <a:r>
              <a:rPr lang="en-IN" sz="3200" dirty="0"/>
              <a:t>('Chart title')</a:t>
            </a:r>
          </a:p>
          <a:p>
            <a:pPr marL="0" indent="0">
              <a:buNone/>
            </a:pPr>
            <a:r>
              <a:rPr lang="en-IN" sz="3200" dirty="0" err="1"/>
              <a:t>plt.xlabel</a:t>
            </a:r>
            <a:r>
              <a:rPr lang="en-IN" sz="3200" dirty="0"/>
              <a:t>('X axis title')</a:t>
            </a:r>
          </a:p>
          <a:p>
            <a:pPr marL="0" indent="0">
              <a:buNone/>
            </a:pPr>
            <a:r>
              <a:rPr lang="en-IN" sz="3200" dirty="0" err="1"/>
              <a:t>plt.ylabel</a:t>
            </a:r>
            <a:r>
              <a:rPr lang="en-IN" sz="3200" dirty="0"/>
              <a:t>('Y axis title') </a:t>
            </a:r>
          </a:p>
          <a:p>
            <a:pPr marL="0" indent="0">
              <a:buNone/>
            </a:pPr>
            <a:r>
              <a:rPr lang="en-IN" sz="3200" dirty="0"/>
              <a:t>#Show the plot</a:t>
            </a:r>
          </a:p>
          <a:p>
            <a:pPr marL="0" indent="0">
              <a:buNone/>
            </a:pPr>
            <a:r>
              <a:rPr lang="en-IN" sz="3200" dirty="0" err="1"/>
              <a:t>plt.show</a:t>
            </a:r>
            <a:r>
              <a:rPr lang="en-IN" sz="3200" dirty="0"/>
              <a:t>()</a:t>
            </a:r>
          </a:p>
          <a:p>
            <a:pPr marL="0" indent="0">
              <a:buNone/>
            </a:pPr>
            <a:endParaRPr lang="en-US" dirty="0"/>
          </a:p>
        </p:txBody>
      </p:sp>
      <p:sp>
        <p:nvSpPr>
          <p:cNvPr id="4" name="Date Placeholder 3">
            <a:extLst>
              <a:ext uri="{FF2B5EF4-FFF2-40B4-BE49-F238E27FC236}">
                <a16:creationId xmlns:a16="http://schemas.microsoft.com/office/drawing/2014/main" id="{91F13CCD-D92E-ED4D-9F62-F8796DF7E69E}"/>
              </a:ext>
            </a:extLst>
          </p:cNvPr>
          <p:cNvSpPr>
            <a:spLocks noGrp="1"/>
          </p:cNvSpPr>
          <p:nvPr>
            <p:ph type="dt" sz="half" idx="10"/>
          </p:nvPr>
        </p:nvSpPr>
        <p:spPr/>
        <p:txBody>
          <a:bodyPr/>
          <a:lstStyle/>
          <a:p>
            <a:fld id="{80C9E824-2E4D-3B48-B3EB-F241DBF402EA}" type="datetime1">
              <a:rPr lang="en-US" smtClean="0"/>
              <a:t>1/20/22</a:t>
            </a:fld>
            <a:endParaRPr lang="en-US"/>
          </a:p>
        </p:txBody>
      </p:sp>
      <p:sp>
        <p:nvSpPr>
          <p:cNvPr id="5" name="Footer Placeholder 4">
            <a:extLst>
              <a:ext uri="{FF2B5EF4-FFF2-40B4-BE49-F238E27FC236}">
                <a16:creationId xmlns:a16="http://schemas.microsoft.com/office/drawing/2014/main" id="{B19C7C7B-EEDD-5647-8CF4-C67B9AE51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6C7BA7-C520-BD4A-9F8A-98E647E381C9}"/>
              </a:ext>
            </a:extLst>
          </p:cNvPr>
          <p:cNvSpPr>
            <a:spLocks noGrp="1"/>
          </p:cNvSpPr>
          <p:nvPr>
            <p:ph type="sldNum" sz="quarter" idx="12"/>
          </p:nvPr>
        </p:nvSpPr>
        <p:spPr/>
        <p:txBody>
          <a:bodyPr/>
          <a:lstStyle/>
          <a:p>
            <a:fld id="{A8201E05-7680-2B48-BDB1-49A881F5585E}" type="slidenum">
              <a:rPr lang="en-US" smtClean="0"/>
              <a:t>113</a:t>
            </a:fld>
            <a:endParaRPr lang="en-US"/>
          </a:p>
        </p:txBody>
      </p:sp>
    </p:spTree>
    <p:extLst>
      <p:ext uri="{BB962C8B-B14F-4D97-AF65-F5344CB8AC3E}">
        <p14:creationId xmlns:p14="http://schemas.microsoft.com/office/powerpoint/2010/main" val="18277992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414A-292D-9544-B55B-DFFEE448F52F}"/>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C87CEF70-0A4C-1445-ACD8-097C06B45526}"/>
              </a:ext>
            </a:extLst>
          </p:cNvPr>
          <p:cNvSpPr>
            <a:spLocks noGrp="1"/>
          </p:cNvSpPr>
          <p:nvPr>
            <p:ph type="dt" sz="half" idx="10"/>
          </p:nvPr>
        </p:nvSpPr>
        <p:spPr/>
        <p:txBody>
          <a:bodyPr/>
          <a:lstStyle/>
          <a:p>
            <a:fld id="{0AA3FC92-8FF9-3D4A-8222-673E486D7B69}" type="datetime1">
              <a:rPr lang="en-US" smtClean="0"/>
              <a:t>1/20/22</a:t>
            </a:fld>
            <a:endParaRPr lang="en-US"/>
          </a:p>
        </p:txBody>
      </p:sp>
      <p:sp>
        <p:nvSpPr>
          <p:cNvPr id="5" name="Footer Placeholder 4">
            <a:extLst>
              <a:ext uri="{FF2B5EF4-FFF2-40B4-BE49-F238E27FC236}">
                <a16:creationId xmlns:a16="http://schemas.microsoft.com/office/drawing/2014/main" id="{6FA67803-9A6B-C043-AE36-DD523F5299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495B4B-94CA-D346-820B-CB2756227895}"/>
              </a:ext>
            </a:extLst>
          </p:cNvPr>
          <p:cNvSpPr>
            <a:spLocks noGrp="1"/>
          </p:cNvSpPr>
          <p:nvPr>
            <p:ph type="sldNum" sz="quarter" idx="12"/>
          </p:nvPr>
        </p:nvSpPr>
        <p:spPr/>
        <p:txBody>
          <a:bodyPr/>
          <a:lstStyle/>
          <a:p>
            <a:fld id="{A8201E05-7680-2B48-BDB1-49A881F5585E}" type="slidenum">
              <a:rPr lang="en-US" smtClean="0"/>
              <a:t>114</a:t>
            </a:fld>
            <a:endParaRPr lang="en-US"/>
          </a:p>
        </p:txBody>
      </p:sp>
      <p:pic>
        <p:nvPicPr>
          <p:cNvPr id="94210" name="Picture 2" descr="Line chart using Matplotlib">
            <a:extLst>
              <a:ext uri="{FF2B5EF4-FFF2-40B4-BE49-F238E27FC236}">
                <a16:creationId xmlns:a16="http://schemas.microsoft.com/office/drawing/2014/main" id="{6028B0E0-D0EA-9141-9486-151156628DFF}"/>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362200" y="1968500"/>
            <a:ext cx="48768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6464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138FD-11A3-4D9E-9C8D-48616C1ADD3B}"/>
              </a:ext>
            </a:extLst>
          </p:cNvPr>
          <p:cNvSpPr>
            <a:spLocks noGrp="1"/>
          </p:cNvSpPr>
          <p:nvPr>
            <p:ph type="title"/>
          </p:nvPr>
        </p:nvSpPr>
        <p:spPr>
          <a:xfrm>
            <a:off x="914400" y="980728"/>
            <a:ext cx="8122096" cy="1143000"/>
          </a:xfrm>
        </p:spPr>
        <p:txBody>
          <a:bodyPr>
            <a:normAutofit fontScale="90000"/>
          </a:bodyPr>
          <a:lstStyle/>
          <a:p>
            <a:pPr algn="ctr"/>
            <a:r>
              <a:rPr lang="en-IN" sz="3300" b="1" dirty="0">
                <a:latin typeface="Times New Roman" panose="02020603050405020304" pitchFamily="18" charset="0"/>
                <a:cs typeface="Times New Roman" panose="02020603050405020304" pitchFamily="18" charset="0"/>
              </a:rPr>
              <a:t>Examples of exciting projects- Exploratory Data Analysis : Iris Dataset</a:t>
            </a:r>
            <a:br>
              <a:rPr lang="en-IN" sz="2400" b="1" dirty="0">
                <a:latin typeface="Times New Roman" panose="02020603050405020304" pitchFamily="18" charset="0"/>
                <a:cs typeface="Times New Roman" panose="02020603050405020304" pitchFamily="18" charset="0"/>
              </a:rPr>
            </a:br>
            <a:endParaRPr lang="en-IN" sz="2400"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B1088C79-6605-A14F-9A17-C8C2D2CC7320}"/>
              </a:ext>
            </a:extLst>
          </p:cNvPr>
          <p:cNvSpPr>
            <a:spLocks noGrp="1"/>
          </p:cNvSpPr>
          <p:nvPr>
            <p:ph idx="1"/>
          </p:nvPr>
        </p:nvSpPr>
        <p:spPr>
          <a:xfrm>
            <a:off x="1089248" y="1848141"/>
            <a:ext cx="7772400" cy="4572000"/>
          </a:xfrm>
        </p:spPr>
        <p:txBody>
          <a:bodyPr/>
          <a:lstStyle/>
          <a:p>
            <a:r>
              <a:rPr lang="en-IN" b="1" dirty="0"/>
              <a:t>Importing relevant libraries</a:t>
            </a:r>
          </a:p>
          <a:p>
            <a:pPr marL="0" indent="0">
              <a:buNone/>
            </a:pPr>
            <a:r>
              <a:rPr lang="en-IN" i="1" dirty="0"/>
              <a:t>import pandas as pd</a:t>
            </a:r>
            <a:br>
              <a:rPr lang="en-IN" i="1" dirty="0"/>
            </a:br>
            <a:r>
              <a:rPr lang="en-IN" i="1" dirty="0"/>
              <a:t>import </a:t>
            </a:r>
            <a:r>
              <a:rPr lang="en-IN" i="1" dirty="0" err="1"/>
              <a:t>numpy</a:t>
            </a:r>
            <a:r>
              <a:rPr lang="en-IN" i="1" dirty="0"/>
              <a:t> as np</a:t>
            </a:r>
            <a:br>
              <a:rPr lang="en-IN" i="1" dirty="0"/>
            </a:br>
            <a:r>
              <a:rPr lang="en-IN" i="1" dirty="0"/>
              <a:t>import </a:t>
            </a:r>
            <a:r>
              <a:rPr lang="en-IN" i="1" dirty="0" err="1"/>
              <a:t>matplotlib.pyplot</a:t>
            </a:r>
            <a:r>
              <a:rPr lang="en-IN" i="1" dirty="0"/>
              <a:t> as </a:t>
            </a:r>
            <a:r>
              <a:rPr lang="en-IN" i="1" dirty="0" err="1"/>
              <a:t>plt</a:t>
            </a:r>
            <a:br>
              <a:rPr lang="en-IN" i="1" dirty="0"/>
            </a:br>
            <a:r>
              <a:rPr lang="en-IN" i="1" dirty="0"/>
              <a:t>import seaborn as </a:t>
            </a:r>
            <a:r>
              <a:rPr lang="en-IN" i="1" dirty="0" err="1"/>
              <a:t>sns</a:t>
            </a:r>
            <a:br>
              <a:rPr lang="en-IN" i="1" dirty="0"/>
            </a:br>
            <a:r>
              <a:rPr lang="en-IN" i="1" dirty="0"/>
              <a:t>from </a:t>
            </a:r>
            <a:r>
              <a:rPr lang="en-IN" i="1" dirty="0" err="1"/>
              <a:t>sklearn</a:t>
            </a:r>
            <a:r>
              <a:rPr lang="en-IN" i="1" dirty="0"/>
              <a:t> import metrics</a:t>
            </a:r>
            <a:br>
              <a:rPr lang="en-IN" i="1" dirty="0"/>
            </a:br>
            <a:r>
              <a:rPr lang="en-IN" i="1" dirty="0" err="1"/>
              <a:t>sns.set</a:t>
            </a:r>
            <a:r>
              <a:rPr lang="en-IN" i="1" dirty="0"/>
              <a:t>()</a:t>
            </a:r>
          </a:p>
          <a:p>
            <a:pPr marL="0" indent="0">
              <a:buNone/>
            </a:pPr>
            <a:endParaRPr lang="en-US" dirty="0"/>
          </a:p>
        </p:txBody>
      </p:sp>
    </p:spTree>
    <p:extLst>
      <p:ext uri="{BB962C8B-B14F-4D97-AF65-F5344CB8AC3E}">
        <p14:creationId xmlns:p14="http://schemas.microsoft.com/office/powerpoint/2010/main" val="29025566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762000"/>
          </a:xfrm>
        </p:spPr>
        <p:txBody>
          <a:bodyPr>
            <a:normAutofit/>
          </a:bodyPr>
          <a:lstStyle/>
          <a:p>
            <a:endParaRPr lang="en-US" b="1"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12D2FE91-9268-3E49-A75A-4405559E1C7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7624" y="128564"/>
            <a:ext cx="7416824" cy="780156"/>
          </a:xfrm>
          <a:prstGeom prst="rect">
            <a:avLst/>
          </a:prstGeom>
        </p:spPr>
      </p:pic>
      <p:sp>
        <p:nvSpPr>
          <p:cNvPr id="4" name="Content Placeholder 3">
            <a:extLst>
              <a:ext uri="{FF2B5EF4-FFF2-40B4-BE49-F238E27FC236}">
                <a16:creationId xmlns:a16="http://schemas.microsoft.com/office/drawing/2014/main" id="{4D341C30-B2AA-BD42-A85C-1C30BD8B15E2}"/>
              </a:ext>
            </a:extLst>
          </p:cNvPr>
          <p:cNvSpPr>
            <a:spLocks noGrp="1"/>
          </p:cNvSpPr>
          <p:nvPr>
            <p:ph idx="1"/>
          </p:nvPr>
        </p:nvSpPr>
        <p:spPr/>
        <p:txBody>
          <a:bodyPr/>
          <a:lstStyle/>
          <a:p>
            <a:pPr marL="0" indent="0">
              <a:buNone/>
            </a:pPr>
            <a:r>
              <a:rPr lang="en-IN" b="1" dirty="0"/>
              <a:t>Source Of Data</a:t>
            </a:r>
          </a:p>
          <a:p>
            <a:r>
              <a:rPr lang="en-IN" dirty="0"/>
              <a:t>Data has been stored inside a csv file namely ‘</a:t>
            </a:r>
            <a:r>
              <a:rPr lang="en-IN" dirty="0" err="1"/>
              <a:t>iris.csv</a:t>
            </a:r>
            <a:r>
              <a:rPr lang="en-IN" dirty="0"/>
              <a:t>’</a:t>
            </a:r>
          </a:p>
          <a:p>
            <a:pPr marL="0" indent="0">
              <a:buNone/>
            </a:pPr>
            <a:r>
              <a:rPr lang="en-IN" b="1" dirty="0"/>
              <a:t>Loading data</a:t>
            </a:r>
          </a:p>
          <a:p>
            <a:r>
              <a:rPr lang="en-IN" i="1" dirty="0" err="1"/>
              <a:t>iris_data</a:t>
            </a:r>
            <a:r>
              <a:rPr lang="en-IN" i="1" dirty="0"/>
              <a:t> = </a:t>
            </a:r>
            <a:r>
              <a:rPr lang="en-IN" i="1" dirty="0" err="1"/>
              <a:t>pd.read_csv</a:t>
            </a:r>
            <a:r>
              <a:rPr lang="en-IN" i="1" dirty="0"/>
              <a:t>(‘</a:t>
            </a:r>
            <a:r>
              <a:rPr lang="en-IN" i="1" dirty="0" err="1"/>
              <a:t>iris.csv</a:t>
            </a:r>
            <a:r>
              <a:rPr lang="en-IN" i="1" dirty="0"/>
              <a:t>’)</a:t>
            </a:r>
            <a:br>
              <a:rPr lang="en-IN" i="1" dirty="0"/>
            </a:br>
            <a:r>
              <a:rPr lang="en-IN" i="1" dirty="0" err="1"/>
              <a:t>iris_data</a:t>
            </a:r>
            <a:endParaRPr lang="en-IN" i="1" dirty="0"/>
          </a:p>
          <a:p>
            <a:pPr marL="0" indent="0">
              <a:buNone/>
            </a:pPr>
            <a:endParaRPr lang="en-US" dirty="0"/>
          </a:p>
        </p:txBody>
      </p:sp>
    </p:spTree>
    <p:extLst>
      <p:ext uri="{BB962C8B-B14F-4D97-AF65-F5344CB8AC3E}">
        <p14:creationId xmlns:p14="http://schemas.microsoft.com/office/powerpoint/2010/main" val="34792796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EF8F5C-95C1-514F-8C56-42F8B0D995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7624" y="106474"/>
            <a:ext cx="7416824" cy="780156"/>
          </a:xfrm>
          <a:prstGeom prst="rect">
            <a:avLst/>
          </a:prstGeom>
        </p:spPr>
      </p:pic>
      <p:pic>
        <p:nvPicPr>
          <p:cNvPr id="8" name="Picture 2" descr="Complete Iris dataset">
            <a:extLst>
              <a:ext uri="{FF2B5EF4-FFF2-40B4-BE49-F238E27FC236}">
                <a16:creationId xmlns:a16="http://schemas.microsoft.com/office/drawing/2014/main" id="{43D00453-36D1-7040-AEBA-73118E3065B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35696" y="1229630"/>
            <a:ext cx="6101804" cy="490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168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4B3FD-7703-5F45-9109-E101E6148765}"/>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95E17B26-F08A-B940-8193-9059C9369FA5}"/>
              </a:ext>
            </a:extLst>
          </p:cNvPr>
          <p:cNvSpPr>
            <a:spLocks noGrp="1"/>
          </p:cNvSpPr>
          <p:nvPr>
            <p:ph type="dt" sz="half" idx="10"/>
          </p:nvPr>
        </p:nvSpPr>
        <p:spPr/>
        <p:txBody>
          <a:bodyPr/>
          <a:lstStyle/>
          <a:p>
            <a:fld id="{76B469C3-4FAB-8049-A0EC-646AC8389C90}" type="datetime1">
              <a:rPr lang="en-US" smtClean="0"/>
              <a:t>1/20/22</a:t>
            </a:fld>
            <a:endParaRPr lang="en-US"/>
          </a:p>
        </p:txBody>
      </p:sp>
      <p:sp>
        <p:nvSpPr>
          <p:cNvPr id="5" name="Footer Placeholder 4">
            <a:extLst>
              <a:ext uri="{FF2B5EF4-FFF2-40B4-BE49-F238E27FC236}">
                <a16:creationId xmlns:a16="http://schemas.microsoft.com/office/drawing/2014/main" id="{22844634-D40D-814C-BE15-6E37A85938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36BE1-4071-9D48-AEDB-3711C3237B5C}"/>
              </a:ext>
            </a:extLst>
          </p:cNvPr>
          <p:cNvSpPr>
            <a:spLocks noGrp="1"/>
          </p:cNvSpPr>
          <p:nvPr>
            <p:ph type="sldNum" sz="quarter" idx="12"/>
          </p:nvPr>
        </p:nvSpPr>
        <p:spPr/>
        <p:txBody>
          <a:bodyPr/>
          <a:lstStyle/>
          <a:p>
            <a:fld id="{A8201E05-7680-2B48-BDB1-49A881F5585E}" type="slidenum">
              <a:rPr lang="en-US" smtClean="0"/>
              <a:t>118</a:t>
            </a:fld>
            <a:endParaRPr lang="en-US"/>
          </a:p>
        </p:txBody>
      </p:sp>
      <p:pic>
        <p:nvPicPr>
          <p:cNvPr id="5122" name="Picture 2">
            <a:extLst>
              <a:ext uri="{FF2B5EF4-FFF2-40B4-BE49-F238E27FC236}">
                <a16:creationId xmlns:a16="http://schemas.microsoft.com/office/drawing/2014/main" id="{D93C18E6-87D0-404D-8A40-3247CCB5ED22}"/>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2025650" y="1651000"/>
            <a:ext cx="5549900" cy="416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6463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F650-7524-6941-9B86-19A62A726B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87CA16-E520-6E4F-A832-4B938D3B0DFA}"/>
              </a:ext>
            </a:extLst>
          </p:cNvPr>
          <p:cNvSpPr>
            <a:spLocks noGrp="1"/>
          </p:cNvSpPr>
          <p:nvPr>
            <p:ph idx="1"/>
          </p:nvPr>
        </p:nvSpPr>
        <p:spPr/>
        <p:txBody>
          <a:bodyPr/>
          <a:lstStyle/>
          <a:p>
            <a:pPr marL="0" indent="0" fontAlgn="base">
              <a:buNone/>
            </a:pPr>
            <a:r>
              <a:rPr lang="en-IN" b="1" dirty="0"/>
              <a:t>Getting Information about the Dataset</a:t>
            </a:r>
          </a:p>
          <a:p>
            <a:pPr fontAlgn="base"/>
            <a:r>
              <a:rPr lang="en-IN" dirty="0"/>
              <a:t>We will use the shape parameter to get the shape of the dataset.</a:t>
            </a:r>
          </a:p>
          <a:p>
            <a:pPr marL="0" indent="0" fontAlgn="base">
              <a:buNone/>
            </a:pPr>
            <a:r>
              <a:rPr lang="en-IN" i="1" dirty="0" err="1"/>
              <a:t>iris_data.shape</a:t>
            </a:r>
            <a:endParaRPr lang="en-IN" i="1" dirty="0"/>
          </a:p>
          <a:p>
            <a:pPr marL="0" indent="0" fontAlgn="base">
              <a:buNone/>
            </a:pPr>
            <a:r>
              <a:rPr lang="en-IN" b="1" dirty="0"/>
              <a:t>Output:</a:t>
            </a:r>
            <a:endParaRPr lang="en-IN" dirty="0"/>
          </a:p>
          <a:p>
            <a:pPr fontAlgn="base"/>
            <a:r>
              <a:rPr lang="en-IN" dirty="0"/>
              <a:t>(150, 6)We can see that the </a:t>
            </a:r>
            <a:r>
              <a:rPr lang="en-IN" dirty="0" err="1"/>
              <a:t>dataframe</a:t>
            </a:r>
            <a:r>
              <a:rPr lang="en-IN" dirty="0"/>
              <a:t> contains 6 columns and 150 rows.</a:t>
            </a:r>
          </a:p>
          <a:p>
            <a:pPr marL="0" indent="0" fontAlgn="base">
              <a:buNone/>
            </a:pPr>
            <a:endParaRPr lang="en-IN" dirty="0"/>
          </a:p>
          <a:p>
            <a:pPr marL="0" indent="0">
              <a:buNone/>
            </a:pPr>
            <a:endParaRPr lang="en-US" dirty="0"/>
          </a:p>
        </p:txBody>
      </p:sp>
      <p:sp>
        <p:nvSpPr>
          <p:cNvPr id="4" name="Date Placeholder 3">
            <a:extLst>
              <a:ext uri="{FF2B5EF4-FFF2-40B4-BE49-F238E27FC236}">
                <a16:creationId xmlns:a16="http://schemas.microsoft.com/office/drawing/2014/main" id="{A201B04D-1A28-5646-855D-5E1C444632F7}"/>
              </a:ext>
            </a:extLst>
          </p:cNvPr>
          <p:cNvSpPr>
            <a:spLocks noGrp="1"/>
          </p:cNvSpPr>
          <p:nvPr>
            <p:ph type="dt" sz="half" idx="10"/>
          </p:nvPr>
        </p:nvSpPr>
        <p:spPr/>
        <p:txBody>
          <a:bodyPr/>
          <a:lstStyle/>
          <a:p>
            <a:fld id="{B05409D2-D5EC-A34D-9054-EE66E70F1152}" type="datetime1">
              <a:rPr lang="en-US" smtClean="0"/>
              <a:t>1/20/22</a:t>
            </a:fld>
            <a:endParaRPr lang="en-US"/>
          </a:p>
        </p:txBody>
      </p:sp>
      <p:sp>
        <p:nvSpPr>
          <p:cNvPr id="5" name="Footer Placeholder 4">
            <a:extLst>
              <a:ext uri="{FF2B5EF4-FFF2-40B4-BE49-F238E27FC236}">
                <a16:creationId xmlns:a16="http://schemas.microsoft.com/office/drawing/2014/main" id="{F19946CF-993F-E145-B852-9E9564BDE0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0C46ED-E8B5-3148-AC5B-C0E760FB432C}"/>
              </a:ext>
            </a:extLst>
          </p:cNvPr>
          <p:cNvSpPr>
            <a:spLocks noGrp="1"/>
          </p:cNvSpPr>
          <p:nvPr>
            <p:ph type="sldNum" sz="quarter" idx="12"/>
          </p:nvPr>
        </p:nvSpPr>
        <p:spPr/>
        <p:txBody>
          <a:bodyPr/>
          <a:lstStyle/>
          <a:p>
            <a:fld id="{A8201E05-7680-2B48-BDB1-49A881F5585E}" type="slidenum">
              <a:rPr lang="en-US" smtClean="0"/>
              <a:t>119</a:t>
            </a:fld>
            <a:endParaRPr lang="en-US"/>
          </a:p>
        </p:txBody>
      </p:sp>
    </p:spTree>
    <p:extLst>
      <p:ext uri="{BB962C8B-B14F-4D97-AF65-F5344CB8AC3E}">
        <p14:creationId xmlns:p14="http://schemas.microsoft.com/office/powerpoint/2010/main" val="2427528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0E31D-A611-9349-8415-64D3A9CCA627}"/>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D025827A-928D-774C-80B1-2860DBD7D6B7}"/>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44DA136E-D85C-C740-BC40-7043033F46FF}"/>
              </a:ext>
            </a:extLst>
          </p:cNvPr>
          <p:cNvSpPr>
            <a:spLocks noGrp="1"/>
          </p:cNvSpPr>
          <p:nvPr>
            <p:ph type="sldNum" sz="quarter" idx="12"/>
          </p:nvPr>
        </p:nvSpPr>
        <p:spPr/>
        <p:txBody>
          <a:bodyPr/>
          <a:lstStyle/>
          <a:p>
            <a:fld id="{0E2B90DE-CA9C-452B-80F9-35262CC2B070}" type="slidenum">
              <a:rPr lang="en-IN" smtClean="0"/>
              <a:pPr/>
              <a:t>12</a:t>
            </a:fld>
            <a:endParaRPr lang="en-IN"/>
          </a:p>
        </p:txBody>
      </p:sp>
      <p:sp>
        <p:nvSpPr>
          <p:cNvPr id="6" name="Content Placeholder 5">
            <a:extLst>
              <a:ext uri="{FF2B5EF4-FFF2-40B4-BE49-F238E27FC236}">
                <a16:creationId xmlns:a16="http://schemas.microsoft.com/office/drawing/2014/main" id="{8BD1DEAD-7ADD-9C4B-B6D1-AE7055C151B1}"/>
              </a:ext>
            </a:extLst>
          </p:cNvPr>
          <p:cNvSpPr>
            <a:spLocks noGrp="1"/>
          </p:cNvSpPr>
          <p:nvPr>
            <p:ph sz="quarter" idx="1"/>
          </p:nvPr>
        </p:nvSpPr>
        <p:spPr>
          <a:xfrm>
            <a:off x="457200" y="1268760"/>
            <a:ext cx="8256375" cy="5170140"/>
          </a:xfrm>
        </p:spPr>
        <p:txBody>
          <a:bodyPr>
            <a:normAutofit fontScale="77500" lnSpcReduction="20000"/>
          </a:bodyPr>
          <a:lstStyle/>
          <a:p>
            <a:pPr marL="0" indent="0" fontAlgn="base">
              <a:buNone/>
            </a:pPr>
            <a:r>
              <a:rPr lang="en-IN" b="1" dirty="0">
                <a:solidFill>
                  <a:srgbClr val="FF0000"/>
                </a:solidFill>
              </a:rPr>
              <a:t>Common sorts of univariate graphics are:</a:t>
            </a:r>
          </a:p>
          <a:p>
            <a:pPr algn="just" fontAlgn="base"/>
            <a:r>
              <a:rPr lang="en-IN" b="1" dirty="0"/>
              <a:t>Histogram: </a:t>
            </a:r>
            <a:r>
              <a:rPr lang="en-IN" dirty="0"/>
              <a:t>The foremost basic graph is a histogram, which may be a </a:t>
            </a:r>
            <a:r>
              <a:rPr lang="en-IN" dirty="0" err="1"/>
              <a:t>barplot</a:t>
            </a:r>
            <a:r>
              <a:rPr lang="en-IN" dirty="0"/>
              <a:t> during which each bar represents the frequency (count) or proportion (count/total count) of cases for a variety of values. Histograms are one of the simplest ways to quickly learn a lot about your data, including central tendency, spread, modality, shape and outliers.</a:t>
            </a:r>
          </a:p>
          <a:p>
            <a:pPr algn="just" fontAlgn="base"/>
            <a:r>
              <a:rPr lang="en-IN" b="1" dirty="0"/>
              <a:t>Stem-and-leaf plots:</a:t>
            </a:r>
            <a:r>
              <a:rPr lang="en-IN" dirty="0"/>
              <a:t> An easy substitute for a histogram may be stem-and-leaf plots. It shows all data values and therefore the shape of the distribution.</a:t>
            </a:r>
          </a:p>
          <a:p>
            <a:pPr algn="just" fontAlgn="base"/>
            <a:r>
              <a:rPr lang="en-IN" b="1" dirty="0"/>
              <a:t>Boxplots: </a:t>
            </a:r>
            <a:r>
              <a:rPr lang="en-IN" dirty="0"/>
              <a:t>Another very useful univariate graphical technique is that the boxplot. Boxplots are excellent at presenting information about central tendency and show robust measures of location and spread also as providing information about symmetry and outliers, although they will be misleading about aspects like multimodality. One among the simplest uses of boxplots is within the sort of side-by-side boxplots.</a:t>
            </a:r>
          </a:p>
          <a:p>
            <a:pPr algn="just" fontAlgn="base"/>
            <a:r>
              <a:rPr lang="en-IN" b="1" dirty="0"/>
              <a:t>Quantile-normal plots: </a:t>
            </a:r>
            <a:r>
              <a:rPr lang="en-IN" dirty="0"/>
              <a:t>The ultimate univariate graphical EDA technique is that the most intricate. it’s called the quantile-normal or QN plot or more generally the quantile-quantile or QQ plot. it’s wont to see how well a specific sample follows a specific theoretical distribution. It allows detection of non-normality and diagnosis of skewness and kurtosis</a:t>
            </a:r>
          </a:p>
          <a:p>
            <a:pPr marL="0" indent="0">
              <a:buNone/>
            </a:pPr>
            <a:endParaRPr lang="en-US" dirty="0"/>
          </a:p>
        </p:txBody>
      </p:sp>
    </p:spTree>
    <p:extLst>
      <p:ext uri="{BB962C8B-B14F-4D97-AF65-F5344CB8AC3E}">
        <p14:creationId xmlns:p14="http://schemas.microsoft.com/office/powerpoint/2010/main" val="2857681101"/>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5DBCC-B6F0-9F41-9F31-B61636DC16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67C7D8-343C-9E44-8D8A-74E158B35E7E}"/>
              </a:ext>
            </a:extLst>
          </p:cNvPr>
          <p:cNvSpPr>
            <a:spLocks noGrp="1"/>
          </p:cNvSpPr>
          <p:nvPr>
            <p:ph idx="1"/>
          </p:nvPr>
        </p:nvSpPr>
        <p:spPr/>
        <p:txBody>
          <a:bodyPr>
            <a:normAutofit fontScale="70000" lnSpcReduction="20000"/>
          </a:bodyPr>
          <a:lstStyle/>
          <a:p>
            <a:pPr marL="0" indent="0">
              <a:buNone/>
            </a:pPr>
            <a:r>
              <a:rPr lang="en-IN" b="1" dirty="0"/>
              <a:t>Gaining information from data</a:t>
            </a:r>
          </a:p>
          <a:p>
            <a:pPr marL="0" indent="0">
              <a:buNone/>
            </a:pPr>
            <a:r>
              <a:rPr lang="en-IN" i="1" dirty="0" err="1"/>
              <a:t>iris_data.info</a:t>
            </a:r>
            <a:r>
              <a:rPr lang="en-IN" i="1" dirty="0"/>
              <a:t>()</a:t>
            </a:r>
          </a:p>
          <a:p>
            <a:pPr marL="0" indent="0">
              <a:buNone/>
            </a:pPr>
            <a:endParaRPr lang="en-IN" i="1" dirty="0"/>
          </a:p>
          <a:p>
            <a:pPr marL="0" indent="0">
              <a:buNone/>
            </a:pPr>
            <a:r>
              <a:rPr lang="en-IN" dirty="0"/>
              <a:t>&lt;class '</a:t>
            </a:r>
            <a:r>
              <a:rPr lang="en-IN" dirty="0" err="1"/>
              <a:t>pandas.core.frame.DataFrame</a:t>
            </a:r>
            <a:r>
              <a:rPr lang="en-IN" dirty="0"/>
              <a:t>'&gt;</a:t>
            </a:r>
            <a:br>
              <a:rPr lang="en-IN" dirty="0"/>
            </a:br>
            <a:r>
              <a:rPr lang="en-IN" dirty="0" err="1"/>
              <a:t>RangeIndex</a:t>
            </a:r>
            <a:r>
              <a:rPr lang="en-IN" dirty="0"/>
              <a:t>: 150 entries, 0 to 149</a:t>
            </a:r>
            <a:br>
              <a:rPr lang="en-IN" dirty="0"/>
            </a:br>
            <a:r>
              <a:rPr lang="en-IN" dirty="0"/>
              <a:t>Data columns (total 5 columns):</a:t>
            </a:r>
            <a:br>
              <a:rPr lang="en-IN" dirty="0"/>
            </a:br>
            <a:r>
              <a:rPr lang="en-IN" dirty="0"/>
              <a:t># Column Non-Null Count </a:t>
            </a:r>
            <a:r>
              <a:rPr lang="en-IN" dirty="0" err="1"/>
              <a:t>Dtype</a:t>
            </a:r>
            <a:r>
              <a:rPr lang="en-IN" dirty="0"/>
              <a:t> </a:t>
            </a:r>
            <a:br>
              <a:rPr lang="en-IN" dirty="0"/>
            </a:br>
            <a:r>
              <a:rPr lang="en-IN" dirty="0"/>
              <a:t>--- ------ -------------- ----- </a:t>
            </a:r>
            <a:br>
              <a:rPr lang="en-IN" dirty="0"/>
            </a:br>
            <a:r>
              <a:rPr lang="en-IN" dirty="0"/>
              <a:t>0 </a:t>
            </a:r>
            <a:r>
              <a:rPr lang="en-IN" dirty="0" err="1"/>
              <a:t>sepal_length</a:t>
            </a:r>
            <a:r>
              <a:rPr lang="en-IN" dirty="0"/>
              <a:t> 150 non-null float64</a:t>
            </a:r>
            <a:br>
              <a:rPr lang="en-IN" dirty="0"/>
            </a:br>
            <a:r>
              <a:rPr lang="en-IN" dirty="0"/>
              <a:t>1 </a:t>
            </a:r>
            <a:r>
              <a:rPr lang="en-IN" dirty="0" err="1"/>
              <a:t>sepal_width</a:t>
            </a:r>
            <a:r>
              <a:rPr lang="en-IN" dirty="0"/>
              <a:t> 150 non-null float64</a:t>
            </a:r>
            <a:br>
              <a:rPr lang="en-IN" dirty="0"/>
            </a:br>
            <a:r>
              <a:rPr lang="en-IN" dirty="0"/>
              <a:t>2 </a:t>
            </a:r>
            <a:r>
              <a:rPr lang="en-IN" dirty="0" err="1"/>
              <a:t>petal_length</a:t>
            </a:r>
            <a:r>
              <a:rPr lang="en-IN" dirty="0"/>
              <a:t> 150 non-null float64</a:t>
            </a:r>
            <a:br>
              <a:rPr lang="en-IN" dirty="0"/>
            </a:br>
            <a:r>
              <a:rPr lang="en-IN" dirty="0"/>
              <a:t>3 </a:t>
            </a:r>
            <a:r>
              <a:rPr lang="en-IN" dirty="0" err="1"/>
              <a:t>petal_width</a:t>
            </a:r>
            <a:r>
              <a:rPr lang="en-IN" dirty="0"/>
              <a:t> 150 non-null float64</a:t>
            </a:r>
            <a:br>
              <a:rPr lang="en-IN" dirty="0"/>
            </a:br>
            <a:r>
              <a:rPr lang="en-IN" dirty="0"/>
              <a:t>4 species 150 non-null object </a:t>
            </a:r>
            <a:br>
              <a:rPr lang="en-IN" dirty="0"/>
            </a:br>
            <a:r>
              <a:rPr lang="en-IN" dirty="0" err="1"/>
              <a:t>dtypes</a:t>
            </a:r>
            <a:r>
              <a:rPr lang="en-IN" dirty="0"/>
              <a:t>: float64(4), object(1)</a:t>
            </a:r>
            <a:br>
              <a:rPr lang="en-IN" dirty="0"/>
            </a:br>
            <a:r>
              <a:rPr lang="en-IN" dirty="0"/>
              <a:t>memory usage: 6.0+ KB</a:t>
            </a:r>
          </a:p>
          <a:p>
            <a:pPr marL="0" indent="0">
              <a:buNone/>
            </a:pPr>
            <a:r>
              <a:rPr lang="en-IN" dirty="0"/>
              <a:t>We can see that only one column has categorical data and all the other columns are of the numeric type with non-Null entries.</a:t>
            </a:r>
            <a:br>
              <a:rPr lang="en-IN" dirty="0"/>
            </a:br>
            <a:endParaRPr lang="en-US" dirty="0"/>
          </a:p>
        </p:txBody>
      </p:sp>
      <p:sp>
        <p:nvSpPr>
          <p:cNvPr id="4" name="Date Placeholder 3">
            <a:extLst>
              <a:ext uri="{FF2B5EF4-FFF2-40B4-BE49-F238E27FC236}">
                <a16:creationId xmlns:a16="http://schemas.microsoft.com/office/drawing/2014/main" id="{7A8DD4E8-A7AD-1844-AA01-1F19D5EFDDF2}"/>
              </a:ext>
            </a:extLst>
          </p:cNvPr>
          <p:cNvSpPr>
            <a:spLocks noGrp="1"/>
          </p:cNvSpPr>
          <p:nvPr>
            <p:ph type="dt" sz="half" idx="10"/>
          </p:nvPr>
        </p:nvSpPr>
        <p:spPr/>
        <p:txBody>
          <a:bodyPr/>
          <a:lstStyle/>
          <a:p>
            <a:fld id="{133F1500-22BB-1F4C-92A8-44483D2D13B3}" type="datetime1">
              <a:rPr lang="en-US" smtClean="0"/>
              <a:t>1/20/22</a:t>
            </a:fld>
            <a:endParaRPr lang="en-US"/>
          </a:p>
        </p:txBody>
      </p:sp>
      <p:sp>
        <p:nvSpPr>
          <p:cNvPr id="5" name="Footer Placeholder 4">
            <a:extLst>
              <a:ext uri="{FF2B5EF4-FFF2-40B4-BE49-F238E27FC236}">
                <a16:creationId xmlns:a16="http://schemas.microsoft.com/office/drawing/2014/main" id="{A1336700-4300-DD4B-AAE9-2BB965067B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9FC4EE-ED73-CF46-BCF7-EDF7EB69B420}"/>
              </a:ext>
            </a:extLst>
          </p:cNvPr>
          <p:cNvSpPr>
            <a:spLocks noGrp="1"/>
          </p:cNvSpPr>
          <p:nvPr>
            <p:ph type="sldNum" sz="quarter" idx="12"/>
          </p:nvPr>
        </p:nvSpPr>
        <p:spPr/>
        <p:txBody>
          <a:bodyPr/>
          <a:lstStyle/>
          <a:p>
            <a:fld id="{A8201E05-7680-2B48-BDB1-49A881F5585E}" type="slidenum">
              <a:rPr lang="en-US" smtClean="0"/>
              <a:t>120</a:t>
            </a:fld>
            <a:endParaRPr lang="en-US"/>
          </a:p>
        </p:txBody>
      </p:sp>
    </p:spTree>
    <p:extLst>
      <p:ext uri="{BB962C8B-B14F-4D97-AF65-F5344CB8AC3E}">
        <p14:creationId xmlns:p14="http://schemas.microsoft.com/office/powerpoint/2010/main" val="41612690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60521-9C40-5146-ADB3-524D136B7F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6FE50E-6AC4-6F4F-BCEF-9878143C4E05}"/>
              </a:ext>
            </a:extLst>
          </p:cNvPr>
          <p:cNvSpPr>
            <a:spLocks noGrp="1"/>
          </p:cNvSpPr>
          <p:nvPr>
            <p:ph idx="1"/>
          </p:nvPr>
        </p:nvSpPr>
        <p:spPr/>
        <p:txBody>
          <a:bodyPr/>
          <a:lstStyle/>
          <a:p>
            <a:pPr marL="0" indent="0">
              <a:buNone/>
            </a:pPr>
            <a:r>
              <a:rPr lang="en-IN" b="1" dirty="0"/>
              <a:t>Data Insights:</a:t>
            </a:r>
          </a:p>
          <a:p>
            <a:r>
              <a:rPr lang="en-IN" i="1" dirty="0"/>
              <a:t>1 All columns are not having any Null Entries</a:t>
            </a:r>
            <a:endParaRPr lang="en-IN" dirty="0"/>
          </a:p>
          <a:p>
            <a:r>
              <a:rPr lang="en-IN" i="1" dirty="0"/>
              <a:t>2 Four columns are numerical type</a:t>
            </a:r>
            <a:endParaRPr lang="en-IN" dirty="0"/>
          </a:p>
          <a:p>
            <a:r>
              <a:rPr lang="en-IN" i="1" dirty="0"/>
              <a:t>3 Only Single column categorical type</a:t>
            </a:r>
            <a:endParaRPr lang="en-IN" dirty="0"/>
          </a:p>
          <a:p>
            <a:pPr marL="0" indent="0">
              <a:buNone/>
            </a:pPr>
            <a:endParaRPr lang="en-US" dirty="0"/>
          </a:p>
        </p:txBody>
      </p:sp>
      <p:sp>
        <p:nvSpPr>
          <p:cNvPr id="4" name="Date Placeholder 3">
            <a:extLst>
              <a:ext uri="{FF2B5EF4-FFF2-40B4-BE49-F238E27FC236}">
                <a16:creationId xmlns:a16="http://schemas.microsoft.com/office/drawing/2014/main" id="{17961627-CC29-5444-8F5E-E358D0BB56A5}"/>
              </a:ext>
            </a:extLst>
          </p:cNvPr>
          <p:cNvSpPr>
            <a:spLocks noGrp="1"/>
          </p:cNvSpPr>
          <p:nvPr>
            <p:ph type="dt" sz="half" idx="10"/>
          </p:nvPr>
        </p:nvSpPr>
        <p:spPr/>
        <p:txBody>
          <a:bodyPr/>
          <a:lstStyle/>
          <a:p>
            <a:fld id="{2010FA4C-D7FA-A54C-B980-D6A510D1B826}" type="datetime1">
              <a:rPr lang="en-US" smtClean="0"/>
              <a:t>1/20/22</a:t>
            </a:fld>
            <a:endParaRPr lang="en-US"/>
          </a:p>
        </p:txBody>
      </p:sp>
      <p:sp>
        <p:nvSpPr>
          <p:cNvPr id="5" name="Footer Placeholder 4">
            <a:extLst>
              <a:ext uri="{FF2B5EF4-FFF2-40B4-BE49-F238E27FC236}">
                <a16:creationId xmlns:a16="http://schemas.microsoft.com/office/drawing/2014/main" id="{524F31A4-AE6A-5F40-9325-F8A0FF27B2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926908-6F78-B347-B1B3-824F304DA85A}"/>
              </a:ext>
            </a:extLst>
          </p:cNvPr>
          <p:cNvSpPr>
            <a:spLocks noGrp="1"/>
          </p:cNvSpPr>
          <p:nvPr>
            <p:ph type="sldNum" sz="quarter" idx="12"/>
          </p:nvPr>
        </p:nvSpPr>
        <p:spPr/>
        <p:txBody>
          <a:bodyPr/>
          <a:lstStyle/>
          <a:p>
            <a:fld id="{A8201E05-7680-2B48-BDB1-49A881F5585E}" type="slidenum">
              <a:rPr lang="en-US" smtClean="0"/>
              <a:t>121</a:t>
            </a:fld>
            <a:endParaRPr lang="en-US"/>
          </a:p>
        </p:txBody>
      </p:sp>
    </p:spTree>
    <p:extLst>
      <p:ext uri="{BB962C8B-B14F-4D97-AF65-F5344CB8AC3E}">
        <p14:creationId xmlns:p14="http://schemas.microsoft.com/office/powerpoint/2010/main" val="4214355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A5D30-D8B7-B749-8889-729491AFDE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5C275A-DDF0-8D47-A1D3-3A5285173482}"/>
              </a:ext>
            </a:extLst>
          </p:cNvPr>
          <p:cNvSpPr>
            <a:spLocks noGrp="1"/>
          </p:cNvSpPr>
          <p:nvPr>
            <p:ph idx="1"/>
          </p:nvPr>
        </p:nvSpPr>
        <p:spPr/>
        <p:txBody>
          <a:bodyPr/>
          <a:lstStyle/>
          <a:p>
            <a:pPr marL="0" indent="0">
              <a:buNone/>
            </a:pPr>
            <a:r>
              <a:rPr lang="en-IN" b="1" dirty="0"/>
              <a:t>Statistical Insight</a:t>
            </a:r>
          </a:p>
          <a:p>
            <a:pPr marL="0" indent="0">
              <a:buNone/>
            </a:pPr>
            <a:r>
              <a:rPr lang="en-IN" i="1" dirty="0" err="1"/>
              <a:t>iris_data.describe</a:t>
            </a:r>
            <a:r>
              <a:rPr lang="en-IN" i="1"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1292418C-FAB5-AE41-ADDA-CA2513A430E8}"/>
              </a:ext>
            </a:extLst>
          </p:cNvPr>
          <p:cNvSpPr>
            <a:spLocks noGrp="1"/>
          </p:cNvSpPr>
          <p:nvPr>
            <p:ph type="dt" sz="half" idx="10"/>
          </p:nvPr>
        </p:nvSpPr>
        <p:spPr/>
        <p:txBody>
          <a:bodyPr/>
          <a:lstStyle/>
          <a:p>
            <a:fld id="{828E93CE-80CE-8144-8330-61646BE3B936}" type="datetime1">
              <a:rPr lang="en-US" smtClean="0"/>
              <a:t>1/20/22</a:t>
            </a:fld>
            <a:endParaRPr lang="en-US"/>
          </a:p>
        </p:txBody>
      </p:sp>
      <p:sp>
        <p:nvSpPr>
          <p:cNvPr id="5" name="Footer Placeholder 4">
            <a:extLst>
              <a:ext uri="{FF2B5EF4-FFF2-40B4-BE49-F238E27FC236}">
                <a16:creationId xmlns:a16="http://schemas.microsoft.com/office/drawing/2014/main" id="{6F4C6369-0993-5447-9AF8-8319189B0F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5658B-8D96-344F-AE0C-F4E0BF8AD924}"/>
              </a:ext>
            </a:extLst>
          </p:cNvPr>
          <p:cNvSpPr>
            <a:spLocks noGrp="1"/>
          </p:cNvSpPr>
          <p:nvPr>
            <p:ph type="sldNum" sz="quarter" idx="12"/>
          </p:nvPr>
        </p:nvSpPr>
        <p:spPr/>
        <p:txBody>
          <a:bodyPr/>
          <a:lstStyle/>
          <a:p>
            <a:fld id="{A8201E05-7680-2B48-BDB1-49A881F5585E}" type="slidenum">
              <a:rPr lang="en-US" smtClean="0"/>
              <a:t>122</a:t>
            </a:fld>
            <a:endParaRPr lang="en-US"/>
          </a:p>
        </p:txBody>
      </p:sp>
      <p:sp>
        <p:nvSpPr>
          <p:cNvPr id="12" name="Content Placeholder 2">
            <a:extLst>
              <a:ext uri="{FF2B5EF4-FFF2-40B4-BE49-F238E27FC236}">
                <a16:creationId xmlns:a16="http://schemas.microsoft.com/office/drawing/2014/main" id="{17239AAD-E3D3-F343-B03C-740C32FB084C}"/>
              </a:ext>
            </a:extLst>
          </p:cNvPr>
          <p:cNvSpPr txBox="1">
            <a:spLocks/>
          </p:cNvSpPr>
          <p:nvPr/>
        </p:nvSpPr>
        <p:spPr>
          <a:xfrm>
            <a:off x="1592675" y="3956663"/>
            <a:ext cx="6730187" cy="2076841"/>
          </a:xfrm>
          <a:prstGeom prst="rect">
            <a:avLst/>
          </a:prstGeom>
        </p:spPr>
        <p:txBody>
          <a:bodyPr>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IN"/>
              <a:t>Statistical Insight</a:t>
            </a:r>
          </a:p>
          <a:p>
            <a:r>
              <a:rPr lang="en-IN" i="1"/>
              <a:t>iris_data.describe()</a:t>
            </a:r>
          </a:p>
          <a:p>
            <a:pPr marL="0" indent="0">
              <a:buFont typeface="Wingdings 2"/>
              <a:buNone/>
            </a:pPr>
            <a:endParaRPr lang="en-US" dirty="0"/>
          </a:p>
        </p:txBody>
      </p:sp>
      <p:pic>
        <p:nvPicPr>
          <p:cNvPr id="13" name="Picture 5">
            <a:extLst>
              <a:ext uri="{FF2B5EF4-FFF2-40B4-BE49-F238E27FC236}">
                <a16:creationId xmlns:a16="http://schemas.microsoft.com/office/drawing/2014/main" id="{821CA1E4-5154-8848-BC24-644A8D5950F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19672" y="2449719"/>
            <a:ext cx="5256584" cy="3311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5110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55D53-7BA9-3F41-9505-46BD60EFF6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CB4753-414F-9044-9B09-57EFBBE0131B}"/>
              </a:ext>
            </a:extLst>
          </p:cNvPr>
          <p:cNvSpPr>
            <a:spLocks noGrp="1"/>
          </p:cNvSpPr>
          <p:nvPr>
            <p:ph idx="1"/>
          </p:nvPr>
        </p:nvSpPr>
        <p:spPr/>
        <p:txBody>
          <a:bodyPr/>
          <a:lstStyle/>
          <a:p>
            <a:pPr marL="0" indent="0">
              <a:buNone/>
            </a:pPr>
            <a:r>
              <a:rPr lang="en-IN" b="1" dirty="0"/>
              <a:t>Data Insights:</a:t>
            </a:r>
            <a:endParaRPr lang="en-IN" dirty="0"/>
          </a:p>
          <a:p>
            <a:r>
              <a:rPr lang="en-IN" dirty="0"/>
              <a:t>Mean values</a:t>
            </a:r>
          </a:p>
          <a:p>
            <a:r>
              <a:rPr lang="en-IN" dirty="0"/>
              <a:t>Standard Deviation ,</a:t>
            </a:r>
          </a:p>
          <a:p>
            <a:r>
              <a:rPr lang="en-IN" dirty="0"/>
              <a:t>Minimum Values</a:t>
            </a:r>
          </a:p>
          <a:p>
            <a:r>
              <a:rPr lang="en-IN" dirty="0"/>
              <a:t>Maximum Values</a:t>
            </a:r>
          </a:p>
          <a:p>
            <a:pPr marL="0" indent="0">
              <a:buNone/>
            </a:pPr>
            <a:endParaRPr lang="en-US" dirty="0"/>
          </a:p>
        </p:txBody>
      </p:sp>
      <p:sp>
        <p:nvSpPr>
          <p:cNvPr id="4" name="Date Placeholder 3">
            <a:extLst>
              <a:ext uri="{FF2B5EF4-FFF2-40B4-BE49-F238E27FC236}">
                <a16:creationId xmlns:a16="http://schemas.microsoft.com/office/drawing/2014/main" id="{DAE409E1-2F60-C54D-8062-F5847604EBAD}"/>
              </a:ext>
            </a:extLst>
          </p:cNvPr>
          <p:cNvSpPr>
            <a:spLocks noGrp="1"/>
          </p:cNvSpPr>
          <p:nvPr>
            <p:ph type="dt" sz="half" idx="10"/>
          </p:nvPr>
        </p:nvSpPr>
        <p:spPr/>
        <p:txBody>
          <a:bodyPr/>
          <a:lstStyle/>
          <a:p>
            <a:fld id="{F8C45E6F-A358-624D-9F0D-7B942E67D934}" type="datetime1">
              <a:rPr lang="en-US" smtClean="0"/>
              <a:t>1/20/22</a:t>
            </a:fld>
            <a:endParaRPr lang="en-US"/>
          </a:p>
        </p:txBody>
      </p:sp>
      <p:sp>
        <p:nvSpPr>
          <p:cNvPr id="5" name="Footer Placeholder 4">
            <a:extLst>
              <a:ext uri="{FF2B5EF4-FFF2-40B4-BE49-F238E27FC236}">
                <a16:creationId xmlns:a16="http://schemas.microsoft.com/office/drawing/2014/main" id="{B5D83180-981C-B845-B246-3D57288802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B431B-8703-DE40-A09A-37C054723AE6}"/>
              </a:ext>
            </a:extLst>
          </p:cNvPr>
          <p:cNvSpPr>
            <a:spLocks noGrp="1"/>
          </p:cNvSpPr>
          <p:nvPr>
            <p:ph type="sldNum" sz="quarter" idx="12"/>
          </p:nvPr>
        </p:nvSpPr>
        <p:spPr/>
        <p:txBody>
          <a:bodyPr/>
          <a:lstStyle/>
          <a:p>
            <a:fld id="{A8201E05-7680-2B48-BDB1-49A881F5585E}" type="slidenum">
              <a:rPr lang="en-US" smtClean="0"/>
              <a:t>123</a:t>
            </a:fld>
            <a:endParaRPr lang="en-US"/>
          </a:p>
        </p:txBody>
      </p:sp>
    </p:spTree>
    <p:extLst>
      <p:ext uri="{BB962C8B-B14F-4D97-AF65-F5344CB8AC3E}">
        <p14:creationId xmlns:p14="http://schemas.microsoft.com/office/powerpoint/2010/main" val="96472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8F23B-642F-4349-8983-E5429173831C}"/>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2ECC6994-BA27-1549-9BEA-3076108F0489}"/>
              </a:ext>
            </a:extLst>
          </p:cNvPr>
          <p:cNvSpPr>
            <a:spLocks noGrp="1"/>
          </p:cNvSpPr>
          <p:nvPr>
            <p:ph type="dt" sz="half" idx="10"/>
          </p:nvPr>
        </p:nvSpPr>
        <p:spPr/>
        <p:txBody>
          <a:bodyPr/>
          <a:lstStyle/>
          <a:p>
            <a:fld id="{146B6A6D-F9D1-6E4D-AF47-01242655AF03}" type="datetime1">
              <a:rPr lang="en-US" smtClean="0"/>
              <a:t>1/20/22</a:t>
            </a:fld>
            <a:endParaRPr lang="en-US"/>
          </a:p>
        </p:txBody>
      </p:sp>
      <p:sp>
        <p:nvSpPr>
          <p:cNvPr id="5" name="Footer Placeholder 4">
            <a:extLst>
              <a:ext uri="{FF2B5EF4-FFF2-40B4-BE49-F238E27FC236}">
                <a16:creationId xmlns:a16="http://schemas.microsoft.com/office/drawing/2014/main" id="{5B2EDA40-716F-4C4B-BAD4-3C596D3BC1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B1D5D0-5E08-4F47-8DF2-94AC0876D9D3}"/>
              </a:ext>
            </a:extLst>
          </p:cNvPr>
          <p:cNvSpPr>
            <a:spLocks noGrp="1"/>
          </p:cNvSpPr>
          <p:nvPr>
            <p:ph type="sldNum" sz="quarter" idx="12"/>
          </p:nvPr>
        </p:nvSpPr>
        <p:spPr/>
        <p:txBody>
          <a:bodyPr/>
          <a:lstStyle/>
          <a:p>
            <a:fld id="{A8201E05-7680-2B48-BDB1-49A881F5585E}" type="slidenum">
              <a:rPr lang="en-US" smtClean="0"/>
              <a:t>124</a:t>
            </a:fld>
            <a:endParaRPr lang="en-US"/>
          </a:p>
        </p:txBody>
      </p:sp>
      <p:sp>
        <p:nvSpPr>
          <p:cNvPr id="8" name="Rectangle 7">
            <a:extLst>
              <a:ext uri="{FF2B5EF4-FFF2-40B4-BE49-F238E27FC236}">
                <a16:creationId xmlns:a16="http://schemas.microsoft.com/office/drawing/2014/main" id="{DDD9C8DB-B056-BA4F-823A-5EC791A571E3}"/>
              </a:ext>
            </a:extLst>
          </p:cNvPr>
          <p:cNvSpPr/>
          <p:nvPr/>
        </p:nvSpPr>
        <p:spPr>
          <a:xfrm>
            <a:off x="939420" y="1487490"/>
            <a:ext cx="7772399" cy="2031325"/>
          </a:xfrm>
          <a:prstGeom prst="rect">
            <a:avLst/>
          </a:prstGeom>
        </p:spPr>
        <p:txBody>
          <a:bodyPr wrap="square">
            <a:spAutoFit/>
          </a:bodyPr>
          <a:lstStyle/>
          <a:p>
            <a:pPr lvl="0" eaLnBrk="0" fontAlgn="base" hangingPunct="0">
              <a:spcBef>
                <a:spcPct val="0"/>
              </a:spcBef>
              <a:spcAft>
                <a:spcPct val="0"/>
              </a:spcAft>
            </a:pPr>
            <a:r>
              <a:rPr lang="en-US" altLang="en-US" sz="2400" b="1" dirty="0">
                <a:solidFill>
                  <a:srgbClr val="273239"/>
                </a:solidFill>
                <a:latin typeface="Arial" panose="020B0604020202020204" pitchFamily="34" charset="0"/>
                <a:ea typeface="Times New Roman" panose="02020603050405020304" pitchFamily="18" charset="0"/>
              </a:rPr>
              <a:t>Checking Missing Values</a:t>
            </a:r>
            <a:endParaRPr lang="en-US" altLang="en-US" sz="1000" dirty="0"/>
          </a:p>
          <a:p>
            <a:pPr lvl="0" eaLnBrk="0" fontAlgn="base" hangingPunct="0">
              <a:spcBef>
                <a:spcPct val="0"/>
              </a:spcBef>
              <a:spcAft>
                <a:spcPct val="0"/>
              </a:spcAft>
            </a:pPr>
            <a:endParaRPr lang="en-US" altLang="en-US" dirty="0">
              <a:solidFill>
                <a:srgbClr val="273239"/>
              </a:solidFill>
              <a:latin typeface="Arial" panose="020B0604020202020204" pitchFamily="34" charset="0"/>
              <a:ea typeface="Times New Roman" panose="02020603050405020304" pitchFamily="18" charset="0"/>
              <a:cs typeface="Arial" panose="020B0604020202020204" pitchFamily="34" charset="0"/>
            </a:endParaRPr>
          </a:p>
          <a:p>
            <a:pPr lvl="0" algn="just" eaLnBrk="0" fontAlgn="base" hangingPunct="0">
              <a:spcBef>
                <a:spcPct val="0"/>
              </a:spcBef>
              <a:spcAft>
                <a:spcPct val="0"/>
              </a:spcAft>
            </a:pPr>
            <a:r>
              <a:rPr lang="en-US" altLang="en-US" dirty="0">
                <a:solidFill>
                  <a:srgbClr val="273239"/>
                </a:solidFill>
                <a:latin typeface="Arial" panose="020B0604020202020204" pitchFamily="34" charset="0"/>
                <a:ea typeface="Times New Roman" panose="02020603050405020304" pitchFamily="18" charset="0"/>
                <a:cs typeface="Arial" panose="020B0604020202020204" pitchFamily="34" charset="0"/>
              </a:rPr>
              <a:t>We will check if our data contains any missing values or not. Missing values can occur when no information is provided for one or more items or for a whole unit. We will use the </a:t>
            </a:r>
            <a:r>
              <a:rPr lang="en-US" altLang="en-US" dirty="0">
                <a:solidFill>
                  <a:srgbClr val="0000FF"/>
                </a:solidFill>
                <a:latin typeface="Arial" panose="020B0604020202020204" pitchFamily="34" charset="0"/>
                <a:ea typeface="Times New Roman" panose="02020603050405020304" pitchFamily="18" charset="0"/>
                <a:cs typeface="Arial" panose="020B0604020202020204" pitchFamily="34" charset="0"/>
                <a:hlinkClick r:id="rId2"/>
              </a:rPr>
              <a:t>isnull()</a:t>
            </a:r>
            <a:r>
              <a:rPr lang="en-US" altLang="en-US" dirty="0">
                <a:solidFill>
                  <a:srgbClr val="273239"/>
                </a:solidFill>
                <a:latin typeface="Arial" panose="020B0604020202020204" pitchFamily="34" charset="0"/>
                <a:ea typeface="Times New Roman" panose="02020603050405020304" pitchFamily="18" charset="0"/>
                <a:cs typeface="Arial" panose="020B0604020202020204" pitchFamily="34" charset="0"/>
              </a:rPr>
              <a:t> method.</a:t>
            </a:r>
          </a:p>
          <a:p>
            <a:pPr lvl="0" algn="just" eaLnBrk="0" fontAlgn="base" hangingPunct="0">
              <a:spcBef>
                <a:spcPct val="0"/>
              </a:spcBef>
              <a:spcAft>
                <a:spcPct val="0"/>
              </a:spcAft>
            </a:pPr>
            <a:endParaRPr lang="en-US" altLang="en-US" sz="1000" dirty="0"/>
          </a:p>
          <a:p>
            <a:pPr lvl="0" eaLnBrk="0" fontAlgn="base" hangingPunct="0">
              <a:spcBef>
                <a:spcPct val="0"/>
              </a:spcBef>
              <a:spcAft>
                <a:spcPct val="0"/>
              </a:spcAft>
            </a:pPr>
            <a:r>
              <a:rPr lang="en-US" altLang="en-US" sz="2000" i="1" dirty="0" err="1">
                <a:solidFill>
                  <a:srgbClr val="292929"/>
                </a:solidFill>
                <a:latin typeface="Charter" panose="02040503050506020203" pitchFamily="18" charset="0"/>
                <a:ea typeface="Times New Roman" panose="02020603050405020304" pitchFamily="18" charset="0"/>
                <a:cs typeface="Segoe UI" panose="020B0502040204020203" pitchFamily="34" charset="0"/>
              </a:rPr>
              <a:t>iris_data</a:t>
            </a:r>
            <a:r>
              <a:rPr lang="en-US" altLang="en-US" sz="14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.isnull</a:t>
            </a:r>
            <a:r>
              <a:rPr lang="en-US" alt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400" dirty="0">
                <a:solidFill>
                  <a:srgbClr val="FF1493"/>
                </a:solidFill>
                <a:latin typeface="Consolas" panose="020B0609020204030204" pitchFamily="49" charset="0"/>
                <a:ea typeface="Times New Roman" panose="02020603050405020304" pitchFamily="18" charset="0"/>
                <a:cs typeface="Courier New" panose="02070309020205020404" pitchFamily="49" charset="0"/>
              </a:rPr>
              <a:t>sum</a:t>
            </a:r>
            <a:r>
              <a:rPr lang="en-US" alt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altLang="en-US" sz="2400" dirty="0">
              <a:latin typeface="Arial" panose="020B0604020202020204" pitchFamily="34" charset="0"/>
            </a:endParaRPr>
          </a:p>
        </p:txBody>
      </p:sp>
      <p:pic>
        <p:nvPicPr>
          <p:cNvPr id="24579" name="Picture 3" descr="missing value iris EDA">
            <a:extLst>
              <a:ext uri="{FF2B5EF4-FFF2-40B4-BE49-F238E27FC236}">
                <a16:creationId xmlns:a16="http://schemas.microsoft.com/office/drawing/2014/main" id="{46C9B447-FBC9-CC4D-AD04-78C62E03D54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19672" y="3643310"/>
            <a:ext cx="2209800" cy="17272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1ED8162-65FA-A54A-B3FC-7259EE5D4EF8}"/>
              </a:ext>
            </a:extLst>
          </p:cNvPr>
          <p:cNvSpPr/>
          <p:nvPr/>
        </p:nvSpPr>
        <p:spPr>
          <a:xfrm>
            <a:off x="1403648" y="5448189"/>
            <a:ext cx="4572000" cy="646331"/>
          </a:xfrm>
          <a:prstGeom prst="rect">
            <a:avLst/>
          </a:prstGeom>
        </p:spPr>
        <p:txBody>
          <a:bodyPr>
            <a:spAutoFit/>
          </a:bodyPr>
          <a:lstStyle/>
          <a:p>
            <a:r>
              <a:rPr lang="en-IN" dirty="0">
                <a:solidFill>
                  <a:srgbClr val="273239"/>
                </a:solidFill>
                <a:latin typeface="urw-din"/>
              </a:rPr>
              <a:t>We can see that no column as any missing value.</a:t>
            </a:r>
            <a:endParaRPr lang="en-US" dirty="0"/>
          </a:p>
        </p:txBody>
      </p:sp>
    </p:spTree>
    <p:extLst>
      <p:ext uri="{BB962C8B-B14F-4D97-AF65-F5344CB8AC3E}">
        <p14:creationId xmlns:p14="http://schemas.microsoft.com/office/powerpoint/2010/main" val="11092379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C6BD1-8B85-5142-95FE-ACEAA73E25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9BF4C2-D802-6748-94CD-E98E09F64FF2}"/>
              </a:ext>
            </a:extLst>
          </p:cNvPr>
          <p:cNvSpPr>
            <a:spLocks noGrp="1"/>
          </p:cNvSpPr>
          <p:nvPr>
            <p:ph idx="1"/>
          </p:nvPr>
        </p:nvSpPr>
        <p:spPr/>
        <p:txBody>
          <a:bodyPr/>
          <a:lstStyle/>
          <a:p>
            <a:pPr marL="0" indent="0">
              <a:buNone/>
            </a:pPr>
            <a:r>
              <a:rPr lang="en-IN" b="1" dirty="0"/>
              <a:t>Checking For Duplicate Entries</a:t>
            </a:r>
          </a:p>
          <a:p>
            <a:r>
              <a:rPr lang="en-IN" i="1" dirty="0" err="1"/>
              <a:t>iris_data</a:t>
            </a:r>
            <a:r>
              <a:rPr lang="en-IN" i="1" dirty="0"/>
              <a:t>[</a:t>
            </a:r>
            <a:r>
              <a:rPr lang="en-IN" i="1" dirty="0" err="1"/>
              <a:t>iris_data.duplicated</a:t>
            </a:r>
            <a:r>
              <a:rPr lang="en-IN" i="1" dirty="0"/>
              <a:t>()]</a:t>
            </a:r>
          </a:p>
          <a:p>
            <a:pPr marL="0" indent="0">
              <a:buNone/>
            </a:pPr>
            <a:endParaRPr lang="en-US" dirty="0"/>
          </a:p>
        </p:txBody>
      </p:sp>
      <p:sp>
        <p:nvSpPr>
          <p:cNvPr id="4" name="Date Placeholder 3">
            <a:extLst>
              <a:ext uri="{FF2B5EF4-FFF2-40B4-BE49-F238E27FC236}">
                <a16:creationId xmlns:a16="http://schemas.microsoft.com/office/drawing/2014/main" id="{E7CF12F6-FACE-684F-872B-B445DBA11613}"/>
              </a:ext>
            </a:extLst>
          </p:cNvPr>
          <p:cNvSpPr>
            <a:spLocks noGrp="1"/>
          </p:cNvSpPr>
          <p:nvPr>
            <p:ph type="dt" sz="half" idx="10"/>
          </p:nvPr>
        </p:nvSpPr>
        <p:spPr/>
        <p:txBody>
          <a:bodyPr/>
          <a:lstStyle/>
          <a:p>
            <a:fld id="{B685285F-D33D-D342-89CB-BC8EA55FB621}" type="datetime1">
              <a:rPr lang="en-US" smtClean="0"/>
              <a:t>1/20/22</a:t>
            </a:fld>
            <a:endParaRPr lang="en-US"/>
          </a:p>
        </p:txBody>
      </p:sp>
      <p:sp>
        <p:nvSpPr>
          <p:cNvPr id="5" name="Footer Placeholder 4">
            <a:extLst>
              <a:ext uri="{FF2B5EF4-FFF2-40B4-BE49-F238E27FC236}">
                <a16:creationId xmlns:a16="http://schemas.microsoft.com/office/drawing/2014/main" id="{DE46816C-7379-B241-880D-CE0C67C705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BE30D5-D8C2-834F-B7D4-3A5CC0403FD4}"/>
              </a:ext>
            </a:extLst>
          </p:cNvPr>
          <p:cNvSpPr>
            <a:spLocks noGrp="1"/>
          </p:cNvSpPr>
          <p:nvPr>
            <p:ph type="sldNum" sz="quarter" idx="12"/>
          </p:nvPr>
        </p:nvSpPr>
        <p:spPr/>
        <p:txBody>
          <a:bodyPr/>
          <a:lstStyle/>
          <a:p>
            <a:fld id="{A8201E05-7680-2B48-BDB1-49A881F5585E}" type="slidenum">
              <a:rPr lang="en-US" smtClean="0"/>
              <a:t>125</a:t>
            </a:fld>
            <a:endParaRPr lang="en-US"/>
          </a:p>
        </p:txBody>
      </p:sp>
      <p:pic>
        <p:nvPicPr>
          <p:cNvPr id="7170" name="Picture 2">
            <a:extLst>
              <a:ext uri="{FF2B5EF4-FFF2-40B4-BE49-F238E27FC236}">
                <a16:creationId xmlns:a16="http://schemas.microsoft.com/office/drawing/2014/main" id="{C6FC5079-F67C-2648-BC19-43A34809B11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49350" y="2571750"/>
            <a:ext cx="6845300" cy="1714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BCE4231-5119-C84F-AADA-D785AC2B71C5}"/>
              </a:ext>
            </a:extLst>
          </p:cNvPr>
          <p:cNvSpPr/>
          <p:nvPr/>
        </p:nvSpPr>
        <p:spPr>
          <a:xfrm>
            <a:off x="862964" y="4457700"/>
            <a:ext cx="7772400" cy="646331"/>
          </a:xfrm>
          <a:prstGeom prst="rect">
            <a:avLst/>
          </a:prstGeom>
        </p:spPr>
        <p:txBody>
          <a:bodyPr wrap="square">
            <a:spAutoFit/>
          </a:bodyPr>
          <a:lstStyle/>
          <a:p>
            <a:r>
              <a:rPr lang="en-IN" dirty="0">
                <a:solidFill>
                  <a:srgbClr val="292929"/>
                </a:solidFill>
                <a:latin typeface="charter" panose="02040503050506020203" pitchFamily="18" charset="0"/>
              </a:rPr>
              <a:t>There are 3 duplicates, therefore we must check whether each species data set is balanced in no's or no</a:t>
            </a:r>
            <a:endParaRPr lang="en-US" dirty="0"/>
          </a:p>
        </p:txBody>
      </p:sp>
    </p:spTree>
    <p:extLst>
      <p:ext uri="{BB962C8B-B14F-4D97-AF65-F5344CB8AC3E}">
        <p14:creationId xmlns:p14="http://schemas.microsoft.com/office/powerpoint/2010/main" val="10187894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32D7A-E1B6-1342-9EE3-F4095B27F3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8BBA36-F6A1-8B4D-B1A1-78931F7A1917}"/>
              </a:ext>
            </a:extLst>
          </p:cNvPr>
          <p:cNvSpPr>
            <a:spLocks noGrp="1"/>
          </p:cNvSpPr>
          <p:nvPr>
            <p:ph idx="1"/>
          </p:nvPr>
        </p:nvSpPr>
        <p:spPr/>
        <p:txBody>
          <a:bodyPr/>
          <a:lstStyle/>
          <a:p>
            <a:pPr marL="0" indent="0">
              <a:buNone/>
            </a:pPr>
            <a:r>
              <a:rPr lang="en-IN" b="1" dirty="0"/>
              <a:t>Checking the balance</a:t>
            </a:r>
          </a:p>
          <a:p>
            <a:pPr marL="0" indent="0">
              <a:buNone/>
            </a:pPr>
            <a:r>
              <a:rPr lang="en-IN" i="1" dirty="0" err="1"/>
              <a:t>iris_data</a:t>
            </a:r>
            <a:r>
              <a:rPr lang="en-IN" i="1" dirty="0"/>
              <a:t>[‘species’].</a:t>
            </a:r>
            <a:r>
              <a:rPr lang="en-IN" i="1" dirty="0" err="1"/>
              <a:t>value_counts</a:t>
            </a:r>
            <a:r>
              <a:rPr lang="en-IN" i="1" dirty="0"/>
              <a:t>()</a:t>
            </a:r>
          </a:p>
          <a:p>
            <a:pPr marL="0" indent="0">
              <a:buNone/>
            </a:pPr>
            <a:r>
              <a:rPr lang="en-IN" dirty="0"/>
              <a:t>	</a:t>
            </a:r>
          </a:p>
          <a:p>
            <a:pPr marL="0" indent="0">
              <a:buNone/>
            </a:pPr>
            <a:endParaRPr lang="en-IN" dirty="0"/>
          </a:p>
          <a:p>
            <a:pPr marL="0" indent="0">
              <a:buNone/>
            </a:pPr>
            <a:endParaRPr lang="en-IN" dirty="0"/>
          </a:p>
          <a:p>
            <a:pPr marL="0" indent="0">
              <a:buNone/>
            </a:pPr>
            <a:r>
              <a:rPr lang="en-IN" dirty="0"/>
              <a:t>Therefore we shouldn’t delete the entries as it might imbalance the data sets and hence will prove to be less useful for valuable insights</a:t>
            </a:r>
          </a:p>
          <a:p>
            <a:pPr marL="0" indent="0">
              <a:buNone/>
            </a:pPr>
            <a:endParaRPr lang="en-US" dirty="0"/>
          </a:p>
        </p:txBody>
      </p:sp>
      <p:sp>
        <p:nvSpPr>
          <p:cNvPr id="4" name="Date Placeholder 3">
            <a:extLst>
              <a:ext uri="{FF2B5EF4-FFF2-40B4-BE49-F238E27FC236}">
                <a16:creationId xmlns:a16="http://schemas.microsoft.com/office/drawing/2014/main" id="{83D23A75-2083-6647-A5BD-89FDB667BA71}"/>
              </a:ext>
            </a:extLst>
          </p:cNvPr>
          <p:cNvSpPr>
            <a:spLocks noGrp="1"/>
          </p:cNvSpPr>
          <p:nvPr>
            <p:ph type="dt" sz="half" idx="10"/>
          </p:nvPr>
        </p:nvSpPr>
        <p:spPr/>
        <p:txBody>
          <a:bodyPr/>
          <a:lstStyle/>
          <a:p>
            <a:fld id="{C08B5C1A-613B-6A4D-896B-EACA0E64A170}" type="datetime1">
              <a:rPr lang="en-US" smtClean="0"/>
              <a:t>1/20/22</a:t>
            </a:fld>
            <a:endParaRPr lang="en-US"/>
          </a:p>
        </p:txBody>
      </p:sp>
      <p:sp>
        <p:nvSpPr>
          <p:cNvPr id="5" name="Footer Placeholder 4">
            <a:extLst>
              <a:ext uri="{FF2B5EF4-FFF2-40B4-BE49-F238E27FC236}">
                <a16:creationId xmlns:a16="http://schemas.microsoft.com/office/drawing/2014/main" id="{D4EE7A7D-D97D-4E46-B1B3-4A38F575D6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B05C6-800E-7540-9D69-78B328153709}"/>
              </a:ext>
            </a:extLst>
          </p:cNvPr>
          <p:cNvSpPr>
            <a:spLocks noGrp="1"/>
          </p:cNvSpPr>
          <p:nvPr>
            <p:ph type="sldNum" sz="quarter" idx="12"/>
          </p:nvPr>
        </p:nvSpPr>
        <p:spPr/>
        <p:txBody>
          <a:bodyPr/>
          <a:lstStyle/>
          <a:p>
            <a:fld id="{A8201E05-7680-2B48-BDB1-49A881F5585E}" type="slidenum">
              <a:rPr lang="en-US" smtClean="0"/>
              <a:t>126</a:t>
            </a:fld>
            <a:endParaRPr lang="en-US"/>
          </a:p>
        </p:txBody>
      </p:sp>
      <p:pic>
        <p:nvPicPr>
          <p:cNvPr id="25602" name="Picture 2" descr="value count iris EDA">
            <a:extLst>
              <a:ext uri="{FF2B5EF4-FFF2-40B4-BE49-F238E27FC236}">
                <a16:creationId xmlns:a16="http://schemas.microsoft.com/office/drawing/2014/main" id="{B8DB576F-E9FB-7641-B00D-7DCA7862A3E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04110" y="2400596"/>
            <a:ext cx="260350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9723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3D22-2843-4D4F-8CDA-220E06F0F1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39F2E9-882E-9741-BAF0-ACE3FF25307C}"/>
              </a:ext>
            </a:extLst>
          </p:cNvPr>
          <p:cNvSpPr>
            <a:spLocks noGrp="1"/>
          </p:cNvSpPr>
          <p:nvPr>
            <p:ph idx="1"/>
          </p:nvPr>
        </p:nvSpPr>
        <p:spPr/>
        <p:txBody>
          <a:bodyPr/>
          <a:lstStyle/>
          <a:p>
            <a:pPr marL="0" indent="0" fontAlgn="base">
              <a:buNone/>
            </a:pPr>
            <a:r>
              <a:rPr lang="en-IN" b="1" dirty="0"/>
              <a:t>Data Visualization</a:t>
            </a:r>
          </a:p>
          <a:p>
            <a:pPr marL="0" indent="0" fontAlgn="base">
              <a:buNone/>
            </a:pPr>
            <a:r>
              <a:rPr lang="en-IN" b="1" dirty="0"/>
              <a:t>Visualizing the target column</a:t>
            </a:r>
          </a:p>
          <a:p>
            <a:pPr fontAlgn="base"/>
            <a:r>
              <a:rPr lang="en-IN" dirty="0"/>
              <a:t>Our target column will be the Species column because at the end we will need the result according to the species only. </a:t>
            </a:r>
            <a:r>
              <a:rPr lang="en-IN" b="1" dirty="0"/>
              <a:t>Note: </a:t>
            </a:r>
            <a:r>
              <a:rPr lang="en-IN" dirty="0"/>
              <a:t>We will use Matplotlib and Seaborn library for the data </a:t>
            </a:r>
            <a:r>
              <a:rPr lang="en-IN" dirty="0" err="1"/>
              <a:t>visulalization</a:t>
            </a:r>
            <a:r>
              <a:rPr lang="en-IN" dirty="0"/>
              <a:t>. </a:t>
            </a:r>
            <a:endParaRPr lang="en-US" dirty="0"/>
          </a:p>
        </p:txBody>
      </p:sp>
      <p:sp>
        <p:nvSpPr>
          <p:cNvPr id="4" name="Date Placeholder 3">
            <a:extLst>
              <a:ext uri="{FF2B5EF4-FFF2-40B4-BE49-F238E27FC236}">
                <a16:creationId xmlns:a16="http://schemas.microsoft.com/office/drawing/2014/main" id="{B0B0DA7A-0178-D243-AD0A-DEB618EBDB6A}"/>
              </a:ext>
            </a:extLst>
          </p:cNvPr>
          <p:cNvSpPr>
            <a:spLocks noGrp="1"/>
          </p:cNvSpPr>
          <p:nvPr>
            <p:ph type="dt" sz="half" idx="10"/>
          </p:nvPr>
        </p:nvSpPr>
        <p:spPr/>
        <p:txBody>
          <a:bodyPr/>
          <a:lstStyle/>
          <a:p>
            <a:fld id="{DB22A6F2-0E58-CB4B-8E16-4ACD8A694BB2}" type="datetime1">
              <a:rPr lang="en-US" smtClean="0"/>
              <a:t>1/20/22</a:t>
            </a:fld>
            <a:endParaRPr lang="en-US"/>
          </a:p>
        </p:txBody>
      </p:sp>
      <p:sp>
        <p:nvSpPr>
          <p:cNvPr id="5" name="Footer Placeholder 4">
            <a:extLst>
              <a:ext uri="{FF2B5EF4-FFF2-40B4-BE49-F238E27FC236}">
                <a16:creationId xmlns:a16="http://schemas.microsoft.com/office/drawing/2014/main" id="{3485C863-F097-4946-B608-68292D941C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BD649-D1B3-044D-A617-6CBC27AD10A4}"/>
              </a:ext>
            </a:extLst>
          </p:cNvPr>
          <p:cNvSpPr>
            <a:spLocks noGrp="1"/>
          </p:cNvSpPr>
          <p:nvPr>
            <p:ph type="sldNum" sz="quarter" idx="12"/>
          </p:nvPr>
        </p:nvSpPr>
        <p:spPr/>
        <p:txBody>
          <a:bodyPr/>
          <a:lstStyle/>
          <a:p>
            <a:fld id="{A8201E05-7680-2B48-BDB1-49A881F5585E}" type="slidenum">
              <a:rPr lang="en-US" smtClean="0"/>
              <a:t>127</a:t>
            </a:fld>
            <a:endParaRPr lang="en-US"/>
          </a:p>
        </p:txBody>
      </p:sp>
    </p:spTree>
    <p:extLst>
      <p:ext uri="{BB962C8B-B14F-4D97-AF65-F5344CB8AC3E}">
        <p14:creationId xmlns:p14="http://schemas.microsoft.com/office/powerpoint/2010/main" val="31832152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3E67-3AAE-C141-AB8F-E0ED20467B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1D1CFB4-EB3F-9D4A-B925-A591336A9832}"/>
              </a:ext>
            </a:extLst>
          </p:cNvPr>
          <p:cNvSpPr>
            <a:spLocks noGrp="1"/>
          </p:cNvSpPr>
          <p:nvPr>
            <p:ph idx="1"/>
          </p:nvPr>
        </p:nvSpPr>
        <p:spPr/>
        <p:txBody>
          <a:bodyPr/>
          <a:lstStyle/>
          <a:p>
            <a:pPr marL="0" indent="0" fontAlgn="base">
              <a:buNone/>
            </a:pPr>
            <a:r>
              <a:rPr lang="en-IN" dirty="0"/>
              <a:t># importing packages</a:t>
            </a:r>
          </a:p>
          <a:p>
            <a:pPr marL="0" indent="0" fontAlgn="base">
              <a:buNone/>
            </a:pPr>
            <a:r>
              <a:rPr lang="en-IN" dirty="0"/>
              <a:t>import seaborn as </a:t>
            </a:r>
            <a:r>
              <a:rPr lang="en-IN" dirty="0" err="1"/>
              <a:t>sns</a:t>
            </a:r>
            <a:endParaRPr lang="en-IN" dirty="0"/>
          </a:p>
          <a:p>
            <a:pPr marL="0" indent="0" fontAlgn="base">
              <a:buNone/>
            </a:pPr>
            <a:r>
              <a:rPr lang="en-IN" dirty="0"/>
              <a:t>import </a:t>
            </a:r>
            <a:r>
              <a:rPr lang="en-IN" dirty="0" err="1"/>
              <a:t>matplotlib.pyplot</a:t>
            </a:r>
            <a:r>
              <a:rPr lang="en-IN" dirty="0"/>
              <a:t> as </a:t>
            </a:r>
            <a:r>
              <a:rPr lang="en-IN" dirty="0" err="1"/>
              <a:t>plt</a:t>
            </a:r>
            <a:endParaRPr lang="en-IN" dirty="0"/>
          </a:p>
          <a:p>
            <a:pPr marL="0" indent="0">
              <a:buNone/>
            </a:pPr>
            <a:r>
              <a:rPr lang="en-IN" i="1" dirty="0" err="1"/>
              <a:t>plt.title</a:t>
            </a:r>
            <a:r>
              <a:rPr lang="en-IN" i="1" dirty="0"/>
              <a:t>(‘Species Count’)</a:t>
            </a:r>
            <a:br>
              <a:rPr lang="en-IN" dirty="0"/>
            </a:br>
            <a:r>
              <a:rPr lang="en-IN" i="1" dirty="0" err="1"/>
              <a:t>sns.countplot</a:t>
            </a:r>
            <a:r>
              <a:rPr lang="en-IN" i="1" dirty="0"/>
              <a:t>(</a:t>
            </a:r>
            <a:r>
              <a:rPr lang="en-IN" i="1" dirty="0" err="1"/>
              <a:t>iris_data</a:t>
            </a:r>
            <a:r>
              <a:rPr lang="en-IN" i="1" dirty="0"/>
              <a:t>[‘species’])</a:t>
            </a:r>
            <a:endParaRPr lang="en-US" dirty="0"/>
          </a:p>
        </p:txBody>
      </p:sp>
      <p:sp>
        <p:nvSpPr>
          <p:cNvPr id="4" name="Date Placeholder 3">
            <a:extLst>
              <a:ext uri="{FF2B5EF4-FFF2-40B4-BE49-F238E27FC236}">
                <a16:creationId xmlns:a16="http://schemas.microsoft.com/office/drawing/2014/main" id="{4A504F2F-FD80-2B4F-B03C-6C6236964A9C}"/>
              </a:ext>
            </a:extLst>
          </p:cNvPr>
          <p:cNvSpPr>
            <a:spLocks noGrp="1"/>
          </p:cNvSpPr>
          <p:nvPr>
            <p:ph type="dt" sz="half" idx="10"/>
          </p:nvPr>
        </p:nvSpPr>
        <p:spPr/>
        <p:txBody>
          <a:bodyPr/>
          <a:lstStyle/>
          <a:p>
            <a:fld id="{7C0EC621-26C6-E842-9B6B-A38594E69126}" type="datetime1">
              <a:rPr lang="en-US" smtClean="0"/>
              <a:t>1/20/22</a:t>
            </a:fld>
            <a:endParaRPr lang="en-US"/>
          </a:p>
        </p:txBody>
      </p:sp>
      <p:sp>
        <p:nvSpPr>
          <p:cNvPr id="5" name="Footer Placeholder 4">
            <a:extLst>
              <a:ext uri="{FF2B5EF4-FFF2-40B4-BE49-F238E27FC236}">
                <a16:creationId xmlns:a16="http://schemas.microsoft.com/office/drawing/2014/main" id="{8F509B9D-E723-D049-B80B-4DA4668D2E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F6D4C9-691D-B746-A20B-E291682F273D}"/>
              </a:ext>
            </a:extLst>
          </p:cNvPr>
          <p:cNvSpPr>
            <a:spLocks noGrp="1"/>
          </p:cNvSpPr>
          <p:nvPr>
            <p:ph type="sldNum" sz="quarter" idx="12"/>
          </p:nvPr>
        </p:nvSpPr>
        <p:spPr/>
        <p:txBody>
          <a:bodyPr/>
          <a:lstStyle/>
          <a:p>
            <a:fld id="{A8201E05-7680-2B48-BDB1-49A881F5585E}" type="slidenum">
              <a:rPr lang="en-US" smtClean="0"/>
              <a:t>128</a:t>
            </a:fld>
            <a:endParaRPr lang="en-US"/>
          </a:p>
        </p:txBody>
      </p:sp>
    </p:spTree>
    <p:extLst>
      <p:ext uri="{BB962C8B-B14F-4D97-AF65-F5344CB8AC3E}">
        <p14:creationId xmlns:p14="http://schemas.microsoft.com/office/powerpoint/2010/main" val="16847687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5F36A-A898-E148-B793-7A398A469E9F}"/>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B2AF0A12-2812-DB4B-A937-7FC2327A73F2}"/>
              </a:ext>
            </a:extLst>
          </p:cNvPr>
          <p:cNvSpPr>
            <a:spLocks noGrp="1"/>
          </p:cNvSpPr>
          <p:nvPr>
            <p:ph type="dt" sz="half" idx="10"/>
          </p:nvPr>
        </p:nvSpPr>
        <p:spPr/>
        <p:txBody>
          <a:bodyPr/>
          <a:lstStyle/>
          <a:p>
            <a:fld id="{7BFD15B1-847F-7540-BBF1-22088E32BD8C}" type="datetime1">
              <a:rPr lang="en-US" smtClean="0"/>
              <a:t>1/20/22</a:t>
            </a:fld>
            <a:endParaRPr lang="en-US"/>
          </a:p>
        </p:txBody>
      </p:sp>
      <p:sp>
        <p:nvSpPr>
          <p:cNvPr id="5" name="Footer Placeholder 4">
            <a:extLst>
              <a:ext uri="{FF2B5EF4-FFF2-40B4-BE49-F238E27FC236}">
                <a16:creationId xmlns:a16="http://schemas.microsoft.com/office/drawing/2014/main" id="{1BE4B1DE-B94E-BA42-8145-5C85A55099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8952BF-0167-0A4F-AE33-F18B12290CF0}"/>
              </a:ext>
            </a:extLst>
          </p:cNvPr>
          <p:cNvSpPr>
            <a:spLocks noGrp="1"/>
          </p:cNvSpPr>
          <p:nvPr>
            <p:ph type="sldNum" sz="quarter" idx="12"/>
          </p:nvPr>
        </p:nvSpPr>
        <p:spPr/>
        <p:txBody>
          <a:bodyPr/>
          <a:lstStyle/>
          <a:p>
            <a:fld id="{A8201E05-7680-2B48-BDB1-49A881F5585E}" type="slidenum">
              <a:rPr lang="en-US" smtClean="0"/>
              <a:t>129</a:t>
            </a:fld>
            <a:endParaRPr lang="en-US"/>
          </a:p>
        </p:txBody>
      </p:sp>
      <p:sp>
        <p:nvSpPr>
          <p:cNvPr id="7" name="Content Placeholder 6">
            <a:extLst>
              <a:ext uri="{FF2B5EF4-FFF2-40B4-BE49-F238E27FC236}">
                <a16:creationId xmlns:a16="http://schemas.microsoft.com/office/drawing/2014/main" id="{A5A5B884-633E-CC4C-BBDC-730FDA25FA0A}"/>
              </a:ext>
            </a:extLst>
          </p:cNvPr>
          <p:cNvSpPr>
            <a:spLocks noGrp="1"/>
          </p:cNvSpPr>
          <p:nvPr>
            <p:ph idx="1"/>
          </p:nvPr>
        </p:nvSpPr>
        <p:spPr/>
        <p:txBody>
          <a:bodyPr/>
          <a:lstStyle/>
          <a:p>
            <a:endParaRPr lang="en-US"/>
          </a:p>
        </p:txBody>
      </p:sp>
      <p:pic>
        <p:nvPicPr>
          <p:cNvPr id="27652" name="Picture 4">
            <a:extLst>
              <a:ext uri="{FF2B5EF4-FFF2-40B4-BE49-F238E27FC236}">
                <a16:creationId xmlns:a16="http://schemas.microsoft.com/office/drawing/2014/main" id="{BF7BB285-42CD-2141-9F80-BA650833844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33600" y="1657350"/>
            <a:ext cx="48768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550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33163-E7BA-7F45-B5BA-F77711D9BECA}"/>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A3E50DCD-E576-9441-B6DB-23026DDF1DE1}"/>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A5E8A628-E1B9-6C49-8C61-167C6BB5DCFD}"/>
              </a:ext>
            </a:extLst>
          </p:cNvPr>
          <p:cNvSpPr>
            <a:spLocks noGrp="1"/>
          </p:cNvSpPr>
          <p:nvPr>
            <p:ph type="sldNum" sz="quarter" idx="12"/>
          </p:nvPr>
        </p:nvSpPr>
        <p:spPr/>
        <p:txBody>
          <a:bodyPr/>
          <a:lstStyle/>
          <a:p>
            <a:fld id="{0E2B90DE-CA9C-452B-80F9-35262CC2B070}" type="slidenum">
              <a:rPr lang="en-IN" smtClean="0"/>
              <a:pPr/>
              <a:t>13</a:t>
            </a:fld>
            <a:endParaRPr lang="en-IN"/>
          </a:p>
        </p:txBody>
      </p:sp>
      <p:sp>
        <p:nvSpPr>
          <p:cNvPr id="6" name="Content Placeholder 5">
            <a:extLst>
              <a:ext uri="{FF2B5EF4-FFF2-40B4-BE49-F238E27FC236}">
                <a16:creationId xmlns:a16="http://schemas.microsoft.com/office/drawing/2014/main" id="{3E95818D-181F-0F49-89A0-864550A67B02}"/>
              </a:ext>
            </a:extLst>
          </p:cNvPr>
          <p:cNvSpPr>
            <a:spLocks noGrp="1"/>
          </p:cNvSpPr>
          <p:nvPr>
            <p:ph sz="quarter" idx="1"/>
          </p:nvPr>
        </p:nvSpPr>
        <p:spPr/>
        <p:txBody>
          <a:bodyPr/>
          <a:lstStyle/>
          <a:p>
            <a:pPr marL="0" indent="0" algn="just" fontAlgn="base">
              <a:buNone/>
            </a:pPr>
            <a:r>
              <a:rPr lang="en-IN" b="1" dirty="0">
                <a:solidFill>
                  <a:srgbClr val="FF0000"/>
                </a:solidFill>
              </a:rPr>
              <a:t>Univariate non-graphical</a:t>
            </a:r>
          </a:p>
          <a:p>
            <a:pPr marL="0" indent="0" algn="just" fontAlgn="base">
              <a:buNone/>
            </a:pPr>
            <a:r>
              <a:rPr lang="en-IN" dirty="0"/>
              <a:t>This is the simplest form of data analysis as during this we use just one variable to research the info. The standard goal of univariate non-graphical EDA is to know the underlying sample distribution/ data and make observations about the population. Outlier detection is additionally part of the analysis. </a:t>
            </a:r>
            <a:endParaRPr lang="en-US" dirty="0"/>
          </a:p>
        </p:txBody>
      </p:sp>
    </p:spTree>
    <p:extLst>
      <p:ext uri="{BB962C8B-B14F-4D97-AF65-F5344CB8AC3E}">
        <p14:creationId xmlns:p14="http://schemas.microsoft.com/office/powerpoint/2010/main" val="2710049611"/>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6724F-FB06-324D-A0DA-623602C993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8373ED-F192-A445-83CF-43FDB96FF3C0}"/>
              </a:ext>
            </a:extLst>
          </p:cNvPr>
          <p:cNvSpPr>
            <a:spLocks noGrp="1"/>
          </p:cNvSpPr>
          <p:nvPr>
            <p:ph idx="1"/>
          </p:nvPr>
        </p:nvSpPr>
        <p:spPr/>
        <p:txBody>
          <a:bodyPr/>
          <a:lstStyle/>
          <a:p>
            <a:pPr marL="0" indent="0">
              <a:buNone/>
            </a:pPr>
            <a:r>
              <a:rPr lang="en-IN" b="1" dirty="0"/>
              <a:t>Data Insight:</a:t>
            </a:r>
          </a:p>
          <a:p>
            <a:r>
              <a:rPr lang="en-IN" dirty="0"/>
              <a:t>This further visualizes that species are well balanced</a:t>
            </a:r>
          </a:p>
          <a:p>
            <a:r>
              <a:rPr lang="en-IN" dirty="0"/>
              <a:t>Each species ( Iris virginica, </a:t>
            </a:r>
            <a:r>
              <a:rPr lang="en-IN" dirty="0" err="1"/>
              <a:t>setosa</a:t>
            </a:r>
            <a:r>
              <a:rPr lang="en-IN" dirty="0"/>
              <a:t>, versicolor) has 50 as it’s count</a:t>
            </a:r>
          </a:p>
          <a:p>
            <a:pPr marL="0" indent="0">
              <a:buNone/>
            </a:pPr>
            <a:endParaRPr lang="en-US" dirty="0"/>
          </a:p>
        </p:txBody>
      </p:sp>
      <p:sp>
        <p:nvSpPr>
          <p:cNvPr id="4" name="Date Placeholder 3">
            <a:extLst>
              <a:ext uri="{FF2B5EF4-FFF2-40B4-BE49-F238E27FC236}">
                <a16:creationId xmlns:a16="http://schemas.microsoft.com/office/drawing/2014/main" id="{775135D3-3EDE-0E4F-8878-39E3A2060B5D}"/>
              </a:ext>
            </a:extLst>
          </p:cNvPr>
          <p:cNvSpPr>
            <a:spLocks noGrp="1"/>
          </p:cNvSpPr>
          <p:nvPr>
            <p:ph type="dt" sz="half" idx="10"/>
          </p:nvPr>
        </p:nvSpPr>
        <p:spPr/>
        <p:txBody>
          <a:bodyPr/>
          <a:lstStyle/>
          <a:p>
            <a:fld id="{1ABB677C-257F-C446-999C-E1852C484799}" type="datetime1">
              <a:rPr lang="en-US" smtClean="0"/>
              <a:t>1/20/22</a:t>
            </a:fld>
            <a:endParaRPr lang="en-US"/>
          </a:p>
        </p:txBody>
      </p:sp>
      <p:sp>
        <p:nvSpPr>
          <p:cNvPr id="5" name="Footer Placeholder 4">
            <a:extLst>
              <a:ext uri="{FF2B5EF4-FFF2-40B4-BE49-F238E27FC236}">
                <a16:creationId xmlns:a16="http://schemas.microsoft.com/office/drawing/2014/main" id="{EF7E5F71-8AD4-A54C-BECB-A398FB1CC4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DB1301-C5FD-E14F-BFBC-F27D1DBAA46E}"/>
              </a:ext>
            </a:extLst>
          </p:cNvPr>
          <p:cNvSpPr>
            <a:spLocks noGrp="1"/>
          </p:cNvSpPr>
          <p:nvPr>
            <p:ph type="sldNum" sz="quarter" idx="12"/>
          </p:nvPr>
        </p:nvSpPr>
        <p:spPr/>
        <p:txBody>
          <a:bodyPr/>
          <a:lstStyle/>
          <a:p>
            <a:fld id="{A8201E05-7680-2B48-BDB1-49A881F5585E}" type="slidenum">
              <a:rPr lang="en-US" smtClean="0"/>
              <a:t>130</a:t>
            </a:fld>
            <a:endParaRPr lang="en-US"/>
          </a:p>
        </p:txBody>
      </p:sp>
      <p:pic>
        <p:nvPicPr>
          <p:cNvPr id="9218" name="Picture 2">
            <a:extLst>
              <a:ext uri="{FF2B5EF4-FFF2-40B4-BE49-F238E27FC236}">
                <a16:creationId xmlns:a16="http://schemas.microsoft.com/office/drawing/2014/main" id="{8620BEF9-36EA-C246-ACFB-A6560B9B790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9575" y="3284984"/>
            <a:ext cx="7819125" cy="26009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00CDEA-79E5-034A-83AA-103458AF4CEE}"/>
              </a:ext>
            </a:extLst>
          </p:cNvPr>
          <p:cNvSpPr/>
          <p:nvPr/>
        </p:nvSpPr>
        <p:spPr>
          <a:xfrm>
            <a:off x="3846524" y="5835134"/>
            <a:ext cx="1908151" cy="369332"/>
          </a:xfrm>
          <a:prstGeom prst="rect">
            <a:avLst/>
          </a:prstGeom>
        </p:spPr>
        <p:txBody>
          <a:bodyPr wrap="none">
            <a:spAutoFit/>
          </a:bodyPr>
          <a:lstStyle/>
          <a:p>
            <a:r>
              <a:rPr lang="en-IN" dirty="0">
                <a:solidFill>
                  <a:srgbClr val="757575"/>
                </a:solidFill>
                <a:latin typeface="sohne"/>
              </a:rPr>
              <a:t>Iris Flower Species</a:t>
            </a:r>
            <a:endParaRPr lang="en-US" dirty="0"/>
          </a:p>
        </p:txBody>
      </p:sp>
    </p:spTree>
    <p:extLst>
      <p:ext uri="{BB962C8B-B14F-4D97-AF65-F5344CB8AC3E}">
        <p14:creationId xmlns:p14="http://schemas.microsoft.com/office/powerpoint/2010/main" val="41946217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ADE12-310F-AB42-A9E9-980232CDA1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99196A-2233-9545-A8DC-95CDC7396D4B}"/>
              </a:ext>
            </a:extLst>
          </p:cNvPr>
          <p:cNvSpPr>
            <a:spLocks noGrp="1"/>
          </p:cNvSpPr>
          <p:nvPr>
            <p:ph idx="1"/>
          </p:nvPr>
        </p:nvSpPr>
        <p:spPr/>
        <p:txBody>
          <a:bodyPr>
            <a:normAutofit/>
          </a:bodyPr>
          <a:lstStyle/>
          <a:p>
            <a:pPr marL="0" indent="0">
              <a:buNone/>
            </a:pPr>
            <a:r>
              <a:rPr lang="en-IN" b="1" dirty="0"/>
              <a:t>Uni-variate Analysis</a:t>
            </a:r>
          </a:p>
          <a:p>
            <a:pPr marL="0" indent="0">
              <a:buNone/>
            </a:pPr>
            <a:r>
              <a:rPr lang="en-IN" b="1" i="1" dirty="0"/>
              <a:t>Comparison between various species based on sepal length and width</a:t>
            </a:r>
            <a:endParaRPr lang="en-IN" dirty="0"/>
          </a:p>
          <a:p>
            <a:pPr marL="0" indent="0" fontAlgn="base">
              <a:buNone/>
            </a:pPr>
            <a:r>
              <a:rPr lang="en-IN" i="1" dirty="0" err="1"/>
              <a:t>plt.figure</a:t>
            </a:r>
            <a:r>
              <a:rPr lang="en-IN" i="1" dirty="0"/>
              <a:t>(</a:t>
            </a:r>
            <a:r>
              <a:rPr lang="en-IN" i="1" dirty="0" err="1"/>
              <a:t>figsize</a:t>
            </a:r>
            <a:r>
              <a:rPr lang="en-IN" i="1" dirty="0"/>
              <a:t>=(17,9))</a:t>
            </a:r>
            <a:br>
              <a:rPr lang="en-IN" dirty="0"/>
            </a:br>
            <a:r>
              <a:rPr lang="en-IN" i="1" dirty="0" err="1"/>
              <a:t>plt.title</a:t>
            </a:r>
            <a:r>
              <a:rPr lang="en-IN" i="1" dirty="0"/>
              <a:t>(‘Comparison between various species based on </a:t>
            </a:r>
            <a:r>
              <a:rPr lang="en-IN" i="1" dirty="0" err="1"/>
              <a:t>sapel</a:t>
            </a:r>
            <a:r>
              <a:rPr lang="en-IN" i="1" dirty="0"/>
              <a:t> length and width’)</a:t>
            </a:r>
            <a:br>
              <a:rPr lang="en-IN" dirty="0"/>
            </a:br>
            <a:r>
              <a:rPr lang="en-IN" i="1" dirty="0" err="1"/>
              <a:t>sns.scatterplot</a:t>
            </a:r>
            <a:r>
              <a:rPr lang="en-IN" i="1" dirty="0"/>
              <a:t>(</a:t>
            </a:r>
            <a:r>
              <a:rPr lang="en-IN" i="1" dirty="0" err="1"/>
              <a:t>iris_data</a:t>
            </a:r>
            <a:r>
              <a:rPr lang="en-IN" i="1" dirty="0"/>
              <a:t>[‘</a:t>
            </a:r>
            <a:r>
              <a:rPr lang="en-IN" i="1" dirty="0" err="1"/>
              <a:t>sepal_length</a:t>
            </a:r>
            <a:r>
              <a:rPr lang="en-IN" i="1" dirty="0"/>
              <a:t>’],</a:t>
            </a:r>
            <a:r>
              <a:rPr lang="en-IN" i="1" dirty="0" err="1"/>
              <a:t>iris_data</a:t>
            </a:r>
            <a:r>
              <a:rPr lang="en-IN" i="1" dirty="0"/>
              <a:t>[‘</a:t>
            </a:r>
            <a:r>
              <a:rPr lang="en-IN" i="1" dirty="0" err="1"/>
              <a:t>sepal_width</a:t>
            </a:r>
            <a:r>
              <a:rPr lang="en-IN" i="1" dirty="0"/>
              <a:t>’],hue =</a:t>
            </a:r>
            <a:r>
              <a:rPr lang="en-IN" i="1" dirty="0" err="1"/>
              <a:t>iris_data</a:t>
            </a:r>
            <a:r>
              <a:rPr lang="en-IN" i="1" dirty="0"/>
              <a:t>[‘species’],s=50)</a:t>
            </a:r>
            <a:endParaRPr lang="en-US" dirty="0"/>
          </a:p>
        </p:txBody>
      </p:sp>
      <p:sp>
        <p:nvSpPr>
          <p:cNvPr id="4" name="Date Placeholder 3">
            <a:extLst>
              <a:ext uri="{FF2B5EF4-FFF2-40B4-BE49-F238E27FC236}">
                <a16:creationId xmlns:a16="http://schemas.microsoft.com/office/drawing/2014/main" id="{FFB1BB83-A508-B848-AF17-62176DB2C9FC}"/>
              </a:ext>
            </a:extLst>
          </p:cNvPr>
          <p:cNvSpPr>
            <a:spLocks noGrp="1"/>
          </p:cNvSpPr>
          <p:nvPr>
            <p:ph type="dt" sz="half" idx="10"/>
          </p:nvPr>
        </p:nvSpPr>
        <p:spPr/>
        <p:txBody>
          <a:bodyPr/>
          <a:lstStyle/>
          <a:p>
            <a:fld id="{18D4DA1A-3BF5-B347-B555-FAAD1D7C120F}" type="datetime1">
              <a:rPr lang="en-US" smtClean="0"/>
              <a:t>1/20/22</a:t>
            </a:fld>
            <a:endParaRPr lang="en-US"/>
          </a:p>
        </p:txBody>
      </p:sp>
      <p:sp>
        <p:nvSpPr>
          <p:cNvPr id="5" name="Footer Placeholder 4">
            <a:extLst>
              <a:ext uri="{FF2B5EF4-FFF2-40B4-BE49-F238E27FC236}">
                <a16:creationId xmlns:a16="http://schemas.microsoft.com/office/drawing/2014/main" id="{D3D040B1-0A99-EA4F-8164-D71D07F07F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77788-5243-754A-B52F-0603AB517E68}"/>
              </a:ext>
            </a:extLst>
          </p:cNvPr>
          <p:cNvSpPr>
            <a:spLocks noGrp="1"/>
          </p:cNvSpPr>
          <p:nvPr>
            <p:ph type="sldNum" sz="quarter" idx="12"/>
          </p:nvPr>
        </p:nvSpPr>
        <p:spPr/>
        <p:txBody>
          <a:bodyPr/>
          <a:lstStyle/>
          <a:p>
            <a:fld id="{A8201E05-7680-2B48-BDB1-49A881F5585E}" type="slidenum">
              <a:rPr lang="en-US" smtClean="0"/>
              <a:t>131</a:t>
            </a:fld>
            <a:endParaRPr lang="en-US"/>
          </a:p>
        </p:txBody>
      </p:sp>
    </p:spTree>
    <p:extLst>
      <p:ext uri="{BB962C8B-B14F-4D97-AF65-F5344CB8AC3E}">
        <p14:creationId xmlns:p14="http://schemas.microsoft.com/office/powerpoint/2010/main" val="9120734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577DF-E332-C94E-BA8E-A394A1BB1603}"/>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A013AC34-57EC-7142-9AA5-984202AAA499}"/>
              </a:ext>
            </a:extLst>
          </p:cNvPr>
          <p:cNvSpPr>
            <a:spLocks noGrp="1"/>
          </p:cNvSpPr>
          <p:nvPr>
            <p:ph type="dt" sz="half" idx="10"/>
          </p:nvPr>
        </p:nvSpPr>
        <p:spPr/>
        <p:txBody>
          <a:bodyPr/>
          <a:lstStyle/>
          <a:p>
            <a:fld id="{9DA22499-9AFB-E34E-83C2-46FEDDEBF99A}" type="datetime1">
              <a:rPr lang="en-US" smtClean="0"/>
              <a:t>1/20/22</a:t>
            </a:fld>
            <a:endParaRPr lang="en-US"/>
          </a:p>
        </p:txBody>
      </p:sp>
      <p:sp>
        <p:nvSpPr>
          <p:cNvPr id="5" name="Footer Placeholder 4">
            <a:extLst>
              <a:ext uri="{FF2B5EF4-FFF2-40B4-BE49-F238E27FC236}">
                <a16:creationId xmlns:a16="http://schemas.microsoft.com/office/drawing/2014/main" id="{89EC94AA-150D-FA4A-98A3-DD60632E3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99813-AF4A-4F4E-BA97-5AD3C79B0508}"/>
              </a:ext>
            </a:extLst>
          </p:cNvPr>
          <p:cNvSpPr>
            <a:spLocks noGrp="1"/>
          </p:cNvSpPr>
          <p:nvPr>
            <p:ph type="sldNum" sz="quarter" idx="12"/>
          </p:nvPr>
        </p:nvSpPr>
        <p:spPr/>
        <p:txBody>
          <a:bodyPr/>
          <a:lstStyle/>
          <a:p>
            <a:fld id="{A8201E05-7680-2B48-BDB1-49A881F5585E}" type="slidenum">
              <a:rPr lang="en-US" smtClean="0"/>
              <a:t>132</a:t>
            </a:fld>
            <a:endParaRPr lang="en-US"/>
          </a:p>
        </p:txBody>
      </p:sp>
      <p:pic>
        <p:nvPicPr>
          <p:cNvPr id="10246" name="Picture 6">
            <a:extLst>
              <a:ext uri="{FF2B5EF4-FFF2-40B4-BE49-F238E27FC236}">
                <a16:creationId xmlns:a16="http://schemas.microsoft.com/office/drawing/2014/main" id="{B5383127-B258-CE4C-BF96-ADA80F81991D}"/>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973327" y="1628800"/>
            <a:ext cx="7002273" cy="385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0650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1E655-3D2E-CC44-925E-D91C4A4E810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0FDEAF3-5997-3B45-89C3-94BF66897789}"/>
              </a:ext>
            </a:extLst>
          </p:cNvPr>
          <p:cNvSpPr>
            <a:spLocks noGrp="1"/>
          </p:cNvSpPr>
          <p:nvPr>
            <p:ph idx="1"/>
          </p:nvPr>
        </p:nvSpPr>
        <p:spPr/>
        <p:txBody>
          <a:bodyPr>
            <a:normAutofit lnSpcReduction="10000"/>
          </a:bodyPr>
          <a:lstStyle/>
          <a:p>
            <a:pPr marL="0" indent="0">
              <a:buNone/>
            </a:pPr>
            <a:r>
              <a:rPr lang="en-IN" b="1" dirty="0"/>
              <a:t>Data Insights:</a:t>
            </a:r>
          </a:p>
          <a:p>
            <a:r>
              <a:rPr lang="en-IN" dirty="0"/>
              <a:t>Iris </a:t>
            </a:r>
            <a:r>
              <a:rPr lang="en-IN" dirty="0" err="1"/>
              <a:t>Setosa</a:t>
            </a:r>
            <a:r>
              <a:rPr lang="en-IN" dirty="0"/>
              <a:t> species has smaller sepal length but higher width.</a:t>
            </a:r>
          </a:p>
          <a:p>
            <a:r>
              <a:rPr lang="en-IN" dirty="0"/>
              <a:t>Versicolor lies in almost middle for length as well as width</a:t>
            </a:r>
          </a:p>
          <a:p>
            <a:r>
              <a:rPr lang="en-IN" dirty="0"/>
              <a:t>Virginica has larger sepal lengths and smaller sepal widths</a:t>
            </a:r>
          </a:p>
          <a:p>
            <a:pPr marL="0" indent="0">
              <a:buNone/>
            </a:pPr>
            <a:r>
              <a:rPr lang="en-IN" b="1" i="1" dirty="0"/>
              <a:t>Comparison between various species based on petal length and width</a:t>
            </a:r>
            <a:endParaRPr lang="en-IN" dirty="0"/>
          </a:p>
          <a:p>
            <a:pPr marL="0" indent="0">
              <a:buNone/>
            </a:pPr>
            <a:r>
              <a:rPr lang="en-IN" i="1" dirty="0" err="1"/>
              <a:t>plt.figure</a:t>
            </a:r>
            <a:r>
              <a:rPr lang="en-IN" i="1" dirty="0"/>
              <a:t>(</a:t>
            </a:r>
            <a:r>
              <a:rPr lang="en-IN" i="1" dirty="0" err="1"/>
              <a:t>figsize</a:t>
            </a:r>
            <a:r>
              <a:rPr lang="en-IN" i="1" dirty="0"/>
              <a:t>=(16,9))</a:t>
            </a:r>
            <a:br>
              <a:rPr lang="en-IN" i="1" dirty="0"/>
            </a:br>
            <a:r>
              <a:rPr lang="en-IN" i="1" dirty="0" err="1"/>
              <a:t>plt.title</a:t>
            </a:r>
            <a:r>
              <a:rPr lang="en-IN" i="1" dirty="0"/>
              <a:t>(‘Comparison between various species based on petal </a:t>
            </a:r>
            <a:r>
              <a:rPr lang="en-IN" i="1" dirty="0" err="1"/>
              <a:t>lenght</a:t>
            </a:r>
            <a:r>
              <a:rPr lang="en-IN" i="1" dirty="0"/>
              <a:t> and width’)</a:t>
            </a:r>
            <a:br>
              <a:rPr lang="en-IN" i="1" dirty="0"/>
            </a:br>
            <a:r>
              <a:rPr lang="en-IN" i="1" dirty="0" err="1"/>
              <a:t>sns.scatterplot</a:t>
            </a:r>
            <a:r>
              <a:rPr lang="en-IN" i="1" dirty="0"/>
              <a:t>(</a:t>
            </a:r>
            <a:r>
              <a:rPr lang="en-IN" i="1" dirty="0" err="1"/>
              <a:t>iris_data</a:t>
            </a:r>
            <a:r>
              <a:rPr lang="en-IN" i="1" dirty="0"/>
              <a:t>[‘</a:t>
            </a:r>
            <a:r>
              <a:rPr lang="en-IN" i="1" dirty="0" err="1"/>
              <a:t>petal_length</a:t>
            </a:r>
            <a:r>
              <a:rPr lang="en-IN" i="1" dirty="0"/>
              <a:t>’], </a:t>
            </a:r>
            <a:r>
              <a:rPr lang="en-IN" i="1" dirty="0" err="1"/>
              <a:t>iris_data</a:t>
            </a:r>
            <a:r>
              <a:rPr lang="en-IN" i="1" dirty="0"/>
              <a:t>[‘</a:t>
            </a:r>
            <a:r>
              <a:rPr lang="en-IN" i="1" dirty="0" err="1"/>
              <a:t>petal_width</a:t>
            </a:r>
            <a:r>
              <a:rPr lang="en-IN" i="1" dirty="0"/>
              <a:t>’], hue = </a:t>
            </a:r>
            <a:r>
              <a:rPr lang="en-IN" i="1" dirty="0" err="1"/>
              <a:t>iris_data</a:t>
            </a:r>
            <a:r>
              <a:rPr lang="en-IN" i="1" dirty="0"/>
              <a:t>[‘species’], s= 50)</a:t>
            </a:r>
          </a:p>
          <a:p>
            <a:pPr marL="0" indent="0">
              <a:buNone/>
            </a:pPr>
            <a:endParaRPr lang="en-US" dirty="0"/>
          </a:p>
        </p:txBody>
      </p:sp>
      <p:sp>
        <p:nvSpPr>
          <p:cNvPr id="4" name="Date Placeholder 3">
            <a:extLst>
              <a:ext uri="{FF2B5EF4-FFF2-40B4-BE49-F238E27FC236}">
                <a16:creationId xmlns:a16="http://schemas.microsoft.com/office/drawing/2014/main" id="{87DD1C86-A15F-7543-9320-888A6A35D909}"/>
              </a:ext>
            </a:extLst>
          </p:cNvPr>
          <p:cNvSpPr>
            <a:spLocks noGrp="1"/>
          </p:cNvSpPr>
          <p:nvPr>
            <p:ph type="dt" sz="half" idx="10"/>
          </p:nvPr>
        </p:nvSpPr>
        <p:spPr/>
        <p:txBody>
          <a:bodyPr/>
          <a:lstStyle/>
          <a:p>
            <a:fld id="{BACE1762-D4A7-684D-A558-FC2772B6E879}" type="datetime1">
              <a:rPr lang="en-US" smtClean="0"/>
              <a:t>1/20/22</a:t>
            </a:fld>
            <a:endParaRPr lang="en-US"/>
          </a:p>
        </p:txBody>
      </p:sp>
      <p:sp>
        <p:nvSpPr>
          <p:cNvPr id="5" name="Footer Placeholder 4">
            <a:extLst>
              <a:ext uri="{FF2B5EF4-FFF2-40B4-BE49-F238E27FC236}">
                <a16:creationId xmlns:a16="http://schemas.microsoft.com/office/drawing/2014/main" id="{C9DF94F3-6113-FD4D-A3D7-07971ACB3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EE44D0-8456-DC40-877F-B92014E88E3D}"/>
              </a:ext>
            </a:extLst>
          </p:cNvPr>
          <p:cNvSpPr>
            <a:spLocks noGrp="1"/>
          </p:cNvSpPr>
          <p:nvPr>
            <p:ph type="sldNum" sz="quarter" idx="12"/>
          </p:nvPr>
        </p:nvSpPr>
        <p:spPr/>
        <p:txBody>
          <a:bodyPr/>
          <a:lstStyle/>
          <a:p>
            <a:fld id="{A8201E05-7680-2B48-BDB1-49A881F5585E}" type="slidenum">
              <a:rPr lang="en-US" smtClean="0"/>
              <a:t>133</a:t>
            </a:fld>
            <a:endParaRPr lang="en-US"/>
          </a:p>
        </p:txBody>
      </p:sp>
    </p:spTree>
    <p:extLst>
      <p:ext uri="{BB962C8B-B14F-4D97-AF65-F5344CB8AC3E}">
        <p14:creationId xmlns:p14="http://schemas.microsoft.com/office/powerpoint/2010/main" val="3999026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E2366-4356-7349-B9F9-10B3C0AFDD85}"/>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FAB67AE4-5B0D-9A46-BC8F-4FC4FFC8F502}"/>
              </a:ext>
            </a:extLst>
          </p:cNvPr>
          <p:cNvSpPr>
            <a:spLocks noGrp="1"/>
          </p:cNvSpPr>
          <p:nvPr>
            <p:ph type="dt" sz="half" idx="10"/>
          </p:nvPr>
        </p:nvSpPr>
        <p:spPr/>
        <p:txBody>
          <a:bodyPr/>
          <a:lstStyle/>
          <a:p>
            <a:fld id="{AE234091-E943-1048-A355-1500E4F2316B}" type="datetime1">
              <a:rPr lang="en-US" smtClean="0"/>
              <a:t>1/20/22</a:t>
            </a:fld>
            <a:endParaRPr lang="en-US"/>
          </a:p>
        </p:txBody>
      </p:sp>
      <p:sp>
        <p:nvSpPr>
          <p:cNvPr id="5" name="Footer Placeholder 4">
            <a:extLst>
              <a:ext uri="{FF2B5EF4-FFF2-40B4-BE49-F238E27FC236}">
                <a16:creationId xmlns:a16="http://schemas.microsoft.com/office/drawing/2014/main" id="{DCD62D2A-DC02-884F-813E-A4D4C0C780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9AD7D1-0167-D140-8C3E-1BAC4FED5FE1}"/>
              </a:ext>
            </a:extLst>
          </p:cNvPr>
          <p:cNvSpPr>
            <a:spLocks noGrp="1"/>
          </p:cNvSpPr>
          <p:nvPr>
            <p:ph type="sldNum" sz="quarter" idx="12"/>
          </p:nvPr>
        </p:nvSpPr>
        <p:spPr/>
        <p:txBody>
          <a:bodyPr/>
          <a:lstStyle/>
          <a:p>
            <a:fld id="{A8201E05-7680-2B48-BDB1-49A881F5585E}" type="slidenum">
              <a:rPr lang="en-US" smtClean="0"/>
              <a:t>134</a:t>
            </a:fld>
            <a:endParaRPr lang="en-US"/>
          </a:p>
        </p:txBody>
      </p:sp>
      <p:pic>
        <p:nvPicPr>
          <p:cNvPr id="11266" name="Picture 2">
            <a:extLst>
              <a:ext uri="{FF2B5EF4-FFF2-40B4-BE49-F238E27FC236}">
                <a16:creationId xmlns:a16="http://schemas.microsoft.com/office/drawing/2014/main" id="{D35E2AF6-D4EC-B94F-B616-CDF3025CF394}"/>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797050" y="1987550"/>
            <a:ext cx="6007100" cy="349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7188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7D5B3-3E08-B24C-BA20-DB0DB6FB90E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B53D85-EE6F-8544-92F2-BB0F4253D606}"/>
              </a:ext>
            </a:extLst>
          </p:cNvPr>
          <p:cNvSpPr>
            <a:spLocks noGrp="1"/>
          </p:cNvSpPr>
          <p:nvPr>
            <p:ph idx="1"/>
          </p:nvPr>
        </p:nvSpPr>
        <p:spPr/>
        <p:txBody>
          <a:bodyPr/>
          <a:lstStyle/>
          <a:p>
            <a:pPr marL="0" indent="0">
              <a:buNone/>
            </a:pPr>
            <a:r>
              <a:rPr lang="en-IN" b="1" dirty="0"/>
              <a:t>Data Insights</a:t>
            </a:r>
          </a:p>
          <a:p>
            <a:r>
              <a:rPr lang="en-IN" dirty="0" err="1"/>
              <a:t>Setosa</a:t>
            </a:r>
            <a:r>
              <a:rPr lang="en-IN" dirty="0"/>
              <a:t> species have the smallest petal length as well as petal width</a:t>
            </a:r>
          </a:p>
          <a:p>
            <a:r>
              <a:rPr lang="en-IN" dirty="0"/>
              <a:t>Versicolor species have average petal length and petal width</a:t>
            </a:r>
          </a:p>
          <a:p>
            <a:r>
              <a:rPr lang="en-IN" dirty="0"/>
              <a:t>Virginica species have the highest petal length as well as petal width</a:t>
            </a:r>
          </a:p>
          <a:p>
            <a:pPr marL="0" indent="0">
              <a:buNone/>
            </a:pPr>
            <a:endParaRPr lang="en-US" dirty="0"/>
          </a:p>
        </p:txBody>
      </p:sp>
      <p:sp>
        <p:nvSpPr>
          <p:cNvPr id="4" name="Date Placeholder 3">
            <a:extLst>
              <a:ext uri="{FF2B5EF4-FFF2-40B4-BE49-F238E27FC236}">
                <a16:creationId xmlns:a16="http://schemas.microsoft.com/office/drawing/2014/main" id="{C402A955-E252-624D-91BB-9BF16A0DE55F}"/>
              </a:ext>
            </a:extLst>
          </p:cNvPr>
          <p:cNvSpPr>
            <a:spLocks noGrp="1"/>
          </p:cNvSpPr>
          <p:nvPr>
            <p:ph type="dt" sz="half" idx="10"/>
          </p:nvPr>
        </p:nvSpPr>
        <p:spPr/>
        <p:txBody>
          <a:bodyPr/>
          <a:lstStyle/>
          <a:p>
            <a:fld id="{99DECA8F-1CCF-A940-9F5A-23ACF6DFDF71}" type="datetime1">
              <a:rPr lang="en-US" smtClean="0"/>
              <a:t>1/20/22</a:t>
            </a:fld>
            <a:endParaRPr lang="en-US"/>
          </a:p>
        </p:txBody>
      </p:sp>
      <p:sp>
        <p:nvSpPr>
          <p:cNvPr id="5" name="Footer Placeholder 4">
            <a:extLst>
              <a:ext uri="{FF2B5EF4-FFF2-40B4-BE49-F238E27FC236}">
                <a16:creationId xmlns:a16="http://schemas.microsoft.com/office/drawing/2014/main" id="{A33FE0D3-0271-DA4D-9550-1D5C072DEC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543B6A-116D-7E49-8882-3900BD73DF5B}"/>
              </a:ext>
            </a:extLst>
          </p:cNvPr>
          <p:cNvSpPr>
            <a:spLocks noGrp="1"/>
          </p:cNvSpPr>
          <p:nvPr>
            <p:ph type="sldNum" sz="quarter" idx="12"/>
          </p:nvPr>
        </p:nvSpPr>
        <p:spPr/>
        <p:txBody>
          <a:bodyPr/>
          <a:lstStyle/>
          <a:p>
            <a:fld id="{A8201E05-7680-2B48-BDB1-49A881F5585E}" type="slidenum">
              <a:rPr lang="en-US" smtClean="0"/>
              <a:t>135</a:t>
            </a:fld>
            <a:endParaRPr lang="en-US"/>
          </a:p>
        </p:txBody>
      </p:sp>
    </p:spTree>
    <p:extLst>
      <p:ext uri="{BB962C8B-B14F-4D97-AF65-F5344CB8AC3E}">
        <p14:creationId xmlns:p14="http://schemas.microsoft.com/office/powerpoint/2010/main" val="34193029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19E80-23DE-AB4B-BF70-70CF1DF65D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652588-5A08-EB47-95C7-EA46A52E52B2}"/>
              </a:ext>
            </a:extLst>
          </p:cNvPr>
          <p:cNvSpPr>
            <a:spLocks noGrp="1"/>
          </p:cNvSpPr>
          <p:nvPr>
            <p:ph idx="1"/>
          </p:nvPr>
        </p:nvSpPr>
        <p:spPr/>
        <p:txBody>
          <a:bodyPr/>
          <a:lstStyle/>
          <a:p>
            <a:pPr marL="0" indent="0">
              <a:buNone/>
            </a:pPr>
            <a:r>
              <a:rPr lang="en-IN" dirty="0"/>
              <a:t>Let’s plot all the column’s relationships using a </a:t>
            </a:r>
            <a:r>
              <a:rPr lang="en-IN" dirty="0" err="1"/>
              <a:t>pairplot</a:t>
            </a:r>
            <a:r>
              <a:rPr lang="en-IN" dirty="0"/>
              <a:t>. It can be used for multivariate analysis.</a:t>
            </a:r>
            <a:endParaRPr lang="en-IN" b="1" dirty="0"/>
          </a:p>
          <a:p>
            <a:r>
              <a:rPr lang="en-IN" i="1" dirty="0" err="1"/>
              <a:t>sns.pairplot</a:t>
            </a:r>
            <a:r>
              <a:rPr lang="en-IN" i="1" dirty="0"/>
              <a:t>(</a:t>
            </a:r>
            <a:r>
              <a:rPr lang="en-IN" i="1" dirty="0" err="1"/>
              <a:t>iris_data,hue</a:t>
            </a:r>
            <a:r>
              <a:rPr lang="en-IN" i="1" dirty="0"/>
              <a:t>=”</a:t>
            </a:r>
            <a:r>
              <a:rPr lang="en-IN" i="1" dirty="0" err="1"/>
              <a:t>species”,height</a:t>
            </a:r>
            <a:r>
              <a:rPr lang="en-IN" i="1" dirty="0"/>
              <a:t>=4)</a:t>
            </a:r>
          </a:p>
          <a:p>
            <a:pPr marL="0" indent="0">
              <a:buNone/>
            </a:pPr>
            <a:endParaRPr lang="en-IN" i="1" dirty="0"/>
          </a:p>
          <a:p>
            <a:pPr marL="0" indent="0">
              <a:buNone/>
            </a:pPr>
            <a:endParaRPr lang="en-US" dirty="0"/>
          </a:p>
        </p:txBody>
      </p:sp>
      <p:sp>
        <p:nvSpPr>
          <p:cNvPr id="4" name="Date Placeholder 3">
            <a:extLst>
              <a:ext uri="{FF2B5EF4-FFF2-40B4-BE49-F238E27FC236}">
                <a16:creationId xmlns:a16="http://schemas.microsoft.com/office/drawing/2014/main" id="{4B25CC52-6CC2-0A4A-9329-2177F9D5AC43}"/>
              </a:ext>
            </a:extLst>
          </p:cNvPr>
          <p:cNvSpPr>
            <a:spLocks noGrp="1"/>
          </p:cNvSpPr>
          <p:nvPr>
            <p:ph type="dt" sz="half" idx="10"/>
          </p:nvPr>
        </p:nvSpPr>
        <p:spPr/>
        <p:txBody>
          <a:bodyPr/>
          <a:lstStyle/>
          <a:p>
            <a:fld id="{88CA1E63-DE98-2E40-90D8-354F757F8A42}" type="datetime1">
              <a:rPr lang="en-US" smtClean="0"/>
              <a:t>1/20/22</a:t>
            </a:fld>
            <a:endParaRPr lang="en-US"/>
          </a:p>
        </p:txBody>
      </p:sp>
      <p:sp>
        <p:nvSpPr>
          <p:cNvPr id="6" name="Slide Number Placeholder 5">
            <a:extLst>
              <a:ext uri="{FF2B5EF4-FFF2-40B4-BE49-F238E27FC236}">
                <a16:creationId xmlns:a16="http://schemas.microsoft.com/office/drawing/2014/main" id="{8B5ABDAC-1BC7-DF4B-B712-AAA671267296}"/>
              </a:ext>
            </a:extLst>
          </p:cNvPr>
          <p:cNvSpPr>
            <a:spLocks noGrp="1"/>
          </p:cNvSpPr>
          <p:nvPr>
            <p:ph type="sldNum" sz="quarter" idx="12"/>
          </p:nvPr>
        </p:nvSpPr>
        <p:spPr/>
        <p:txBody>
          <a:bodyPr/>
          <a:lstStyle/>
          <a:p>
            <a:fld id="{A8201E05-7680-2B48-BDB1-49A881F5585E}" type="slidenum">
              <a:rPr lang="en-US" smtClean="0"/>
              <a:t>136</a:t>
            </a:fld>
            <a:endParaRPr lang="en-US"/>
          </a:p>
        </p:txBody>
      </p:sp>
      <p:pic>
        <p:nvPicPr>
          <p:cNvPr id="12292" name="Picture 4">
            <a:extLst>
              <a:ext uri="{FF2B5EF4-FFF2-40B4-BE49-F238E27FC236}">
                <a16:creationId xmlns:a16="http://schemas.microsoft.com/office/drawing/2014/main" id="{392FD769-1048-E44B-85F6-30839D3EC60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897176" y="2924944"/>
            <a:ext cx="3972922" cy="3710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7477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25E98-5D23-C243-93DF-F78AE628DB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B6F855-21ED-CF42-A021-594A522567E2}"/>
              </a:ext>
            </a:extLst>
          </p:cNvPr>
          <p:cNvSpPr>
            <a:spLocks noGrp="1"/>
          </p:cNvSpPr>
          <p:nvPr>
            <p:ph idx="1"/>
          </p:nvPr>
        </p:nvSpPr>
        <p:spPr/>
        <p:txBody>
          <a:bodyPr/>
          <a:lstStyle/>
          <a:p>
            <a:pPr marL="0" indent="0">
              <a:buNone/>
            </a:pPr>
            <a:r>
              <a:rPr lang="en-IN" b="1" dirty="0"/>
              <a:t>Data Insights:</a:t>
            </a:r>
          </a:p>
          <a:p>
            <a:r>
              <a:rPr lang="en-IN" dirty="0"/>
              <a:t>High co relation between petal length and width columns.</a:t>
            </a:r>
          </a:p>
          <a:p>
            <a:r>
              <a:rPr lang="en-IN" dirty="0" err="1"/>
              <a:t>Setosa</a:t>
            </a:r>
            <a:r>
              <a:rPr lang="en-IN" dirty="0"/>
              <a:t> has both low petal length and width</a:t>
            </a:r>
          </a:p>
          <a:p>
            <a:r>
              <a:rPr lang="en-IN" dirty="0"/>
              <a:t>Versicolor has both average petal length and width</a:t>
            </a:r>
          </a:p>
          <a:p>
            <a:r>
              <a:rPr lang="en-IN" dirty="0"/>
              <a:t>Virginica has both high petal length and width.</a:t>
            </a:r>
          </a:p>
          <a:p>
            <a:r>
              <a:rPr lang="en-IN" dirty="0"/>
              <a:t>Sepal width for </a:t>
            </a:r>
            <a:r>
              <a:rPr lang="en-IN" dirty="0" err="1"/>
              <a:t>setosa</a:t>
            </a:r>
            <a:r>
              <a:rPr lang="en-IN" dirty="0"/>
              <a:t> is high and length is low.</a:t>
            </a:r>
          </a:p>
          <a:p>
            <a:r>
              <a:rPr lang="en-IN" dirty="0"/>
              <a:t>Versicolor have average values for for sepal dimensions.</a:t>
            </a:r>
          </a:p>
          <a:p>
            <a:r>
              <a:rPr lang="en-IN" dirty="0"/>
              <a:t>Virginica has small width but large sepal length</a:t>
            </a:r>
          </a:p>
          <a:p>
            <a:pPr marL="0" indent="0">
              <a:buNone/>
            </a:pPr>
            <a:endParaRPr lang="en-US" dirty="0"/>
          </a:p>
        </p:txBody>
      </p:sp>
      <p:sp>
        <p:nvSpPr>
          <p:cNvPr id="4" name="Date Placeholder 3">
            <a:extLst>
              <a:ext uri="{FF2B5EF4-FFF2-40B4-BE49-F238E27FC236}">
                <a16:creationId xmlns:a16="http://schemas.microsoft.com/office/drawing/2014/main" id="{334E888F-B497-8A4F-9620-6F0AB728701B}"/>
              </a:ext>
            </a:extLst>
          </p:cNvPr>
          <p:cNvSpPr>
            <a:spLocks noGrp="1"/>
          </p:cNvSpPr>
          <p:nvPr>
            <p:ph type="dt" sz="half" idx="10"/>
          </p:nvPr>
        </p:nvSpPr>
        <p:spPr/>
        <p:txBody>
          <a:bodyPr/>
          <a:lstStyle/>
          <a:p>
            <a:fld id="{E6B2A2CE-D0BB-2F4C-A148-9DCEF97C011C}" type="datetime1">
              <a:rPr lang="en-US" smtClean="0"/>
              <a:t>1/20/22</a:t>
            </a:fld>
            <a:endParaRPr lang="en-US"/>
          </a:p>
        </p:txBody>
      </p:sp>
      <p:sp>
        <p:nvSpPr>
          <p:cNvPr id="5" name="Footer Placeholder 4">
            <a:extLst>
              <a:ext uri="{FF2B5EF4-FFF2-40B4-BE49-F238E27FC236}">
                <a16:creationId xmlns:a16="http://schemas.microsoft.com/office/drawing/2014/main" id="{01060B91-992D-2A48-B802-08663E49CDB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DCE7873-D225-3044-B556-4D808481FE77}"/>
              </a:ext>
            </a:extLst>
          </p:cNvPr>
          <p:cNvSpPr>
            <a:spLocks noGrp="1"/>
          </p:cNvSpPr>
          <p:nvPr>
            <p:ph type="sldNum" sz="quarter" idx="12"/>
          </p:nvPr>
        </p:nvSpPr>
        <p:spPr/>
        <p:txBody>
          <a:bodyPr/>
          <a:lstStyle/>
          <a:p>
            <a:fld id="{A8201E05-7680-2B48-BDB1-49A881F5585E}" type="slidenum">
              <a:rPr lang="en-US" smtClean="0"/>
              <a:t>137</a:t>
            </a:fld>
            <a:endParaRPr lang="en-US"/>
          </a:p>
        </p:txBody>
      </p:sp>
    </p:spTree>
    <p:extLst>
      <p:ext uri="{BB962C8B-B14F-4D97-AF65-F5344CB8AC3E}">
        <p14:creationId xmlns:p14="http://schemas.microsoft.com/office/powerpoint/2010/main" val="7191521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4148B-29C9-4547-8E69-8E39806066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AA16373-2AF5-6C47-8E8D-E51E00B3E4CC}"/>
              </a:ext>
            </a:extLst>
          </p:cNvPr>
          <p:cNvSpPr>
            <a:spLocks noGrp="1"/>
          </p:cNvSpPr>
          <p:nvPr>
            <p:ph idx="1"/>
          </p:nvPr>
        </p:nvSpPr>
        <p:spPr/>
        <p:txBody>
          <a:bodyPr/>
          <a:lstStyle/>
          <a:p>
            <a:pPr marL="0" indent="0" algn="just">
              <a:buNone/>
            </a:pPr>
            <a:r>
              <a:rPr lang="en-IN" dirty="0"/>
              <a:t>The </a:t>
            </a:r>
            <a:r>
              <a:rPr lang="en-IN" b="1" dirty="0"/>
              <a:t>heatmap</a:t>
            </a:r>
            <a:r>
              <a:rPr lang="en-IN" dirty="0"/>
              <a:t> is a data visualization technique that is used to analyze the dataset as colors in two dimensions. Basically, it shows a correlation between all numerical variables in the dataset. In simpler terms, we can plot the above-found correlation using the heatmaps.</a:t>
            </a:r>
          </a:p>
          <a:p>
            <a:pPr marL="0" indent="0">
              <a:buNone/>
            </a:pPr>
            <a:r>
              <a:rPr lang="en-IN" b="1" dirty="0"/>
              <a:t>Checking Correlation</a:t>
            </a:r>
          </a:p>
          <a:p>
            <a:r>
              <a:rPr lang="en-IN" i="1" dirty="0" err="1"/>
              <a:t>plt.figure</a:t>
            </a:r>
            <a:r>
              <a:rPr lang="en-IN" i="1" dirty="0"/>
              <a:t>(</a:t>
            </a:r>
            <a:r>
              <a:rPr lang="en-IN" i="1" dirty="0" err="1"/>
              <a:t>figsize</a:t>
            </a:r>
            <a:r>
              <a:rPr lang="en-IN" i="1" dirty="0"/>
              <a:t>=(10,11))</a:t>
            </a:r>
            <a:br>
              <a:rPr lang="en-IN" i="1" dirty="0"/>
            </a:br>
            <a:r>
              <a:rPr lang="en-IN" i="1" dirty="0" err="1"/>
              <a:t>sns.heatmap</a:t>
            </a:r>
            <a:r>
              <a:rPr lang="en-IN" i="1" dirty="0"/>
              <a:t>(</a:t>
            </a:r>
            <a:r>
              <a:rPr lang="en-IN" i="1" dirty="0" err="1"/>
              <a:t>iris_data.corr</a:t>
            </a:r>
            <a:r>
              <a:rPr lang="en-IN" i="1" dirty="0"/>
              <a:t>(),</a:t>
            </a:r>
            <a:r>
              <a:rPr lang="en-IN" i="1" dirty="0" err="1"/>
              <a:t>annot</a:t>
            </a:r>
            <a:r>
              <a:rPr lang="en-IN" i="1" dirty="0"/>
              <a:t>=True)</a:t>
            </a:r>
            <a:br>
              <a:rPr lang="en-IN" i="1" dirty="0"/>
            </a:br>
            <a:r>
              <a:rPr lang="en-IN" i="1" dirty="0" err="1"/>
              <a:t>plt.plot</a:t>
            </a:r>
            <a:r>
              <a:rPr lang="en-IN" i="1" dirty="0"/>
              <a:t>()</a:t>
            </a:r>
          </a:p>
          <a:p>
            <a:pPr marL="0" indent="0" algn="just">
              <a:buNone/>
            </a:pPr>
            <a:endParaRPr lang="en-US" dirty="0"/>
          </a:p>
        </p:txBody>
      </p:sp>
      <p:sp>
        <p:nvSpPr>
          <p:cNvPr id="4" name="Date Placeholder 3">
            <a:extLst>
              <a:ext uri="{FF2B5EF4-FFF2-40B4-BE49-F238E27FC236}">
                <a16:creationId xmlns:a16="http://schemas.microsoft.com/office/drawing/2014/main" id="{90209D77-6E88-5348-8482-E0A320D4D71A}"/>
              </a:ext>
            </a:extLst>
          </p:cNvPr>
          <p:cNvSpPr>
            <a:spLocks noGrp="1"/>
          </p:cNvSpPr>
          <p:nvPr>
            <p:ph type="dt" sz="half" idx="10"/>
          </p:nvPr>
        </p:nvSpPr>
        <p:spPr/>
        <p:txBody>
          <a:bodyPr/>
          <a:lstStyle/>
          <a:p>
            <a:fld id="{D228AD15-31F4-A340-A7C3-03DBC7F77B3E}" type="datetime1">
              <a:rPr lang="en-US" smtClean="0"/>
              <a:t>1/20/22</a:t>
            </a:fld>
            <a:endParaRPr lang="en-US"/>
          </a:p>
        </p:txBody>
      </p:sp>
      <p:sp>
        <p:nvSpPr>
          <p:cNvPr id="5" name="Footer Placeholder 4">
            <a:extLst>
              <a:ext uri="{FF2B5EF4-FFF2-40B4-BE49-F238E27FC236}">
                <a16:creationId xmlns:a16="http://schemas.microsoft.com/office/drawing/2014/main" id="{87DBFB55-8D99-844B-BFD5-078EF41EA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EDD20-0145-DD49-A049-43749B3F505D}"/>
              </a:ext>
            </a:extLst>
          </p:cNvPr>
          <p:cNvSpPr>
            <a:spLocks noGrp="1"/>
          </p:cNvSpPr>
          <p:nvPr>
            <p:ph type="sldNum" sz="quarter" idx="12"/>
          </p:nvPr>
        </p:nvSpPr>
        <p:spPr/>
        <p:txBody>
          <a:bodyPr/>
          <a:lstStyle/>
          <a:p>
            <a:fld id="{A8201E05-7680-2B48-BDB1-49A881F5585E}" type="slidenum">
              <a:rPr lang="en-US" smtClean="0"/>
              <a:t>138</a:t>
            </a:fld>
            <a:endParaRPr lang="en-US"/>
          </a:p>
        </p:txBody>
      </p:sp>
    </p:spTree>
    <p:extLst>
      <p:ext uri="{BB962C8B-B14F-4D97-AF65-F5344CB8AC3E}">
        <p14:creationId xmlns:p14="http://schemas.microsoft.com/office/powerpoint/2010/main" val="14297549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C302A-F7F5-A945-9739-F52D48F8F4FC}"/>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AB69E8D0-4E9F-224C-90FE-5B8635CE0F48}"/>
              </a:ext>
            </a:extLst>
          </p:cNvPr>
          <p:cNvSpPr>
            <a:spLocks noGrp="1"/>
          </p:cNvSpPr>
          <p:nvPr>
            <p:ph type="dt" sz="half" idx="10"/>
          </p:nvPr>
        </p:nvSpPr>
        <p:spPr/>
        <p:txBody>
          <a:bodyPr/>
          <a:lstStyle/>
          <a:p>
            <a:fld id="{278BA3F7-D48D-794B-B96A-A8EEA2A4C1CD}" type="datetime1">
              <a:rPr lang="en-US" smtClean="0"/>
              <a:t>1/20/22</a:t>
            </a:fld>
            <a:endParaRPr lang="en-US"/>
          </a:p>
        </p:txBody>
      </p:sp>
      <p:sp>
        <p:nvSpPr>
          <p:cNvPr id="5" name="Footer Placeholder 4">
            <a:extLst>
              <a:ext uri="{FF2B5EF4-FFF2-40B4-BE49-F238E27FC236}">
                <a16:creationId xmlns:a16="http://schemas.microsoft.com/office/drawing/2014/main" id="{977E8DDC-941B-B841-80E8-1B34FD44C7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76C777-B128-034C-A1F3-AAC471AF57E0}"/>
              </a:ext>
            </a:extLst>
          </p:cNvPr>
          <p:cNvSpPr>
            <a:spLocks noGrp="1"/>
          </p:cNvSpPr>
          <p:nvPr>
            <p:ph type="sldNum" sz="quarter" idx="12"/>
          </p:nvPr>
        </p:nvSpPr>
        <p:spPr/>
        <p:txBody>
          <a:bodyPr/>
          <a:lstStyle/>
          <a:p>
            <a:fld id="{A8201E05-7680-2B48-BDB1-49A881F5585E}" type="slidenum">
              <a:rPr lang="en-US" smtClean="0"/>
              <a:t>139</a:t>
            </a:fld>
            <a:endParaRPr lang="en-US"/>
          </a:p>
        </p:txBody>
      </p:sp>
      <p:pic>
        <p:nvPicPr>
          <p:cNvPr id="7" name="Picture 4">
            <a:extLst>
              <a:ext uri="{FF2B5EF4-FFF2-40B4-BE49-F238E27FC236}">
                <a16:creationId xmlns:a16="http://schemas.microsoft.com/office/drawing/2014/main" id="{E3127079-FD95-9947-845B-E3877FAFDB01}"/>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763688" y="1133371"/>
            <a:ext cx="4824536" cy="538513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E20E2AC-4927-6E40-A28B-108A0661402B}"/>
              </a:ext>
            </a:extLst>
          </p:cNvPr>
          <p:cNvSpPr/>
          <p:nvPr/>
        </p:nvSpPr>
        <p:spPr>
          <a:xfrm>
            <a:off x="718071" y="1937379"/>
            <a:ext cx="1046569" cy="369332"/>
          </a:xfrm>
          <a:prstGeom prst="rect">
            <a:avLst/>
          </a:prstGeom>
        </p:spPr>
        <p:txBody>
          <a:bodyPr wrap="none">
            <a:spAutoFit/>
          </a:bodyPr>
          <a:lstStyle/>
          <a:p>
            <a:r>
              <a:rPr lang="en-IN" dirty="0">
                <a:solidFill>
                  <a:srgbClr val="757575"/>
                </a:solidFill>
                <a:latin typeface="sohne"/>
              </a:rPr>
              <a:t>Heatmap</a:t>
            </a:r>
            <a:endParaRPr lang="en-US" dirty="0"/>
          </a:p>
        </p:txBody>
      </p:sp>
    </p:spTree>
    <p:extLst>
      <p:ext uri="{BB962C8B-B14F-4D97-AF65-F5344CB8AC3E}">
        <p14:creationId xmlns:p14="http://schemas.microsoft.com/office/powerpoint/2010/main" val="1263935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FF4E-722A-A54A-A9A2-4A1656518C90}"/>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DE9BB8F8-F39E-3C4D-A3BC-8B0E858C849A}"/>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B0DFBB23-7F54-5D48-8DD6-8114FE33C375}"/>
              </a:ext>
            </a:extLst>
          </p:cNvPr>
          <p:cNvSpPr>
            <a:spLocks noGrp="1"/>
          </p:cNvSpPr>
          <p:nvPr>
            <p:ph type="sldNum" sz="quarter" idx="12"/>
          </p:nvPr>
        </p:nvSpPr>
        <p:spPr/>
        <p:txBody>
          <a:bodyPr/>
          <a:lstStyle/>
          <a:p>
            <a:fld id="{0E2B90DE-CA9C-452B-80F9-35262CC2B070}" type="slidenum">
              <a:rPr lang="en-IN" smtClean="0"/>
              <a:pPr/>
              <a:t>14</a:t>
            </a:fld>
            <a:endParaRPr lang="en-IN"/>
          </a:p>
        </p:txBody>
      </p:sp>
      <p:sp>
        <p:nvSpPr>
          <p:cNvPr id="6" name="Content Placeholder 5">
            <a:extLst>
              <a:ext uri="{FF2B5EF4-FFF2-40B4-BE49-F238E27FC236}">
                <a16:creationId xmlns:a16="http://schemas.microsoft.com/office/drawing/2014/main" id="{367CE6E1-CABB-D243-AB74-8A31BC69EC8C}"/>
              </a:ext>
            </a:extLst>
          </p:cNvPr>
          <p:cNvSpPr>
            <a:spLocks noGrp="1"/>
          </p:cNvSpPr>
          <p:nvPr>
            <p:ph sz="quarter" idx="1"/>
          </p:nvPr>
        </p:nvSpPr>
        <p:spPr/>
        <p:txBody>
          <a:bodyPr>
            <a:normAutofit fontScale="77500" lnSpcReduction="20000"/>
          </a:bodyPr>
          <a:lstStyle/>
          <a:p>
            <a:pPr marL="0" indent="0" algn="just" fontAlgn="base">
              <a:buNone/>
            </a:pPr>
            <a:r>
              <a:rPr lang="en-IN" dirty="0"/>
              <a:t>The characteristics of population distribution include:	</a:t>
            </a:r>
            <a:endParaRPr lang="en-IN" b="1" dirty="0"/>
          </a:p>
          <a:p>
            <a:pPr algn="just" fontAlgn="base"/>
            <a:r>
              <a:rPr lang="en-IN" b="1" dirty="0"/>
              <a:t>Central tendency:</a:t>
            </a:r>
            <a:r>
              <a:rPr lang="en-IN" dirty="0"/>
              <a:t>  The central tendency or location of distribution has got to do with typical or middle values. The commonly useful measures of central tendency are statistics called mean, median, and sometimes mode during which the foremost common is mean. For skewed distribution or when there’s concern about outliers, the median may be preferred.</a:t>
            </a:r>
          </a:p>
          <a:p>
            <a:pPr algn="just" fontAlgn="base"/>
            <a:r>
              <a:rPr lang="en-IN" b="1" dirty="0"/>
              <a:t>Spread:  </a:t>
            </a:r>
            <a:r>
              <a:rPr lang="en-IN" dirty="0"/>
              <a:t>Spread is an indicator of what proportion distant from the middle we are to seek out the find the info values. the quality deviation and variance are two useful measures of spread. The variance is that the mean of the square of the individual deviations and therefore the variance is the root of the variance</a:t>
            </a:r>
          </a:p>
          <a:p>
            <a:pPr algn="just" fontAlgn="base"/>
            <a:r>
              <a:rPr lang="en-IN" b="1" dirty="0"/>
              <a:t>Skewness and kurtosis: </a:t>
            </a:r>
            <a:r>
              <a:rPr lang="en-IN" dirty="0"/>
              <a:t>Two more useful univariates descriptors are the skewness and kurtosis of the distribution. Skewness is that the measure of asymmetry and kurtosis may be a more subtle measure of </a:t>
            </a:r>
            <a:r>
              <a:rPr lang="en-IN" dirty="0" err="1"/>
              <a:t>peakedness</a:t>
            </a:r>
            <a:r>
              <a:rPr lang="en-IN" dirty="0"/>
              <a:t> compared to a normal distribution</a:t>
            </a:r>
          </a:p>
          <a:p>
            <a:pPr marL="0" indent="0">
              <a:buNone/>
            </a:pPr>
            <a:br>
              <a:rPr lang="en-IN" dirty="0"/>
            </a:br>
            <a:endParaRPr lang="en-US" dirty="0"/>
          </a:p>
        </p:txBody>
      </p:sp>
    </p:spTree>
    <p:extLst>
      <p:ext uri="{BB962C8B-B14F-4D97-AF65-F5344CB8AC3E}">
        <p14:creationId xmlns:p14="http://schemas.microsoft.com/office/powerpoint/2010/main" val="1109125549"/>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CCBE-BF2D-0846-9988-255E5A3567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9E223B-A57C-0B4D-85D0-0686F342EE32}"/>
              </a:ext>
            </a:extLst>
          </p:cNvPr>
          <p:cNvSpPr>
            <a:spLocks noGrp="1"/>
          </p:cNvSpPr>
          <p:nvPr>
            <p:ph idx="1"/>
          </p:nvPr>
        </p:nvSpPr>
        <p:spPr>
          <a:xfrm>
            <a:off x="914400" y="1286146"/>
            <a:ext cx="7772400" cy="4733654"/>
          </a:xfrm>
        </p:spPr>
        <p:txBody>
          <a:bodyPr/>
          <a:lstStyle/>
          <a:p>
            <a:pPr marL="0" indent="0">
              <a:buNone/>
            </a:pPr>
            <a:r>
              <a:rPr lang="en-IN" b="1" dirty="0"/>
              <a:t>Data Insights:</a:t>
            </a:r>
          </a:p>
          <a:p>
            <a:pPr marL="0" indent="0">
              <a:buNone/>
            </a:pPr>
            <a:r>
              <a:rPr lang="en-IN" dirty="0"/>
              <a:t>Sepal Length and Sepal Width features are slightly correlated with each other</a:t>
            </a:r>
          </a:p>
          <a:p>
            <a:pPr marL="0" indent="0">
              <a:buNone/>
            </a:pPr>
            <a:r>
              <a:rPr lang="en-IN" b="1" dirty="0"/>
              <a:t>Checking Mean &amp; Median Values for each species</a:t>
            </a:r>
            <a:endParaRPr lang="en-IN" dirty="0"/>
          </a:p>
          <a:p>
            <a:r>
              <a:rPr lang="en-IN" i="1" dirty="0" err="1"/>
              <a:t>iris.groupby</a:t>
            </a:r>
            <a:r>
              <a:rPr lang="en-IN" i="1" dirty="0"/>
              <a:t>(‘species’).</a:t>
            </a:r>
            <a:r>
              <a:rPr lang="en-IN" i="1" dirty="0" err="1"/>
              <a:t>agg</a:t>
            </a:r>
            <a:r>
              <a:rPr lang="en-IN" i="1" dirty="0"/>
              <a:t>([‘mean’, ‘median’])</a:t>
            </a:r>
          </a:p>
          <a:p>
            <a:pPr marL="0" indent="0">
              <a:buNone/>
            </a:pPr>
            <a:endParaRPr lang="en-IN" dirty="0"/>
          </a:p>
          <a:p>
            <a:pPr marL="0" indent="0">
              <a:buNone/>
            </a:pPr>
            <a:br>
              <a:rPr lang="en-IN" dirty="0"/>
            </a:br>
            <a:endParaRPr lang="en-US" dirty="0"/>
          </a:p>
        </p:txBody>
      </p:sp>
      <p:sp>
        <p:nvSpPr>
          <p:cNvPr id="4" name="Date Placeholder 3">
            <a:extLst>
              <a:ext uri="{FF2B5EF4-FFF2-40B4-BE49-F238E27FC236}">
                <a16:creationId xmlns:a16="http://schemas.microsoft.com/office/drawing/2014/main" id="{F3C28D32-4639-0942-AACA-C9DAC65EA214}"/>
              </a:ext>
            </a:extLst>
          </p:cNvPr>
          <p:cNvSpPr>
            <a:spLocks noGrp="1"/>
          </p:cNvSpPr>
          <p:nvPr>
            <p:ph type="dt" sz="half" idx="10"/>
          </p:nvPr>
        </p:nvSpPr>
        <p:spPr/>
        <p:txBody>
          <a:bodyPr/>
          <a:lstStyle/>
          <a:p>
            <a:fld id="{4F9564FB-EB8D-3348-A819-8916F7592E23}" type="datetime1">
              <a:rPr lang="en-US" smtClean="0"/>
              <a:t>1/20/22</a:t>
            </a:fld>
            <a:endParaRPr lang="en-US"/>
          </a:p>
        </p:txBody>
      </p:sp>
      <p:sp>
        <p:nvSpPr>
          <p:cNvPr id="6" name="Slide Number Placeholder 5">
            <a:extLst>
              <a:ext uri="{FF2B5EF4-FFF2-40B4-BE49-F238E27FC236}">
                <a16:creationId xmlns:a16="http://schemas.microsoft.com/office/drawing/2014/main" id="{4BEEE10B-2231-9B43-8C47-A4CCE26B4DD3}"/>
              </a:ext>
            </a:extLst>
          </p:cNvPr>
          <p:cNvSpPr>
            <a:spLocks noGrp="1"/>
          </p:cNvSpPr>
          <p:nvPr>
            <p:ph type="sldNum" sz="quarter" idx="12"/>
          </p:nvPr>
        </p:nvSpPr>
        <p:spPr/>
        <p:txBody>
          <a:bodyPr/>
          <a:lstStyle/>
          <a:p>
            <a:fld id="{A8201E05-7680-2B48-BDB1-49A881F5585E}" type="slidenum">
              <a:rPr lang="en-US" smtClean="0"/>
              <a:t>140</a:t>
            </a:fld>
            <a:endParaRPr lang="en-US"/>
          </a:p>
        </p:txBody>
      </p:sp>
      <p:pic>
        <p:nvPicPr>
          <p:cNvPr id="15364" name="Picture 4">
            <a:extLst>
              <a:ext uri="{FF2B5EF4-FFF2-40B4-BE49-F238E27FC236}">
                <a16:creationId xmlns:a16="http://schemas.microsoft.com/office/drawing/2014/main" id="{8BD11EBC-8D90-384A-87A2-0B7442C99C4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t="23503" b="5987"/>
          <a:stretch/>
        </p:blipFill>
        <p:spPr bwMode="auto">
          <a:xfrm>
            <a:off x="1524429" y="3621090"/>
            <a:ext cx="5918200" cy="21602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8D75168-49C9-B144-9FC1-2440F22C7DC3}"/>
              </a:ext>
            </a:extLst>
          </p:cNvPr>
          <p:cNvSpPr/>
          <p:nvPr/>
        </p:nvSpPr>
        <p:spPr>
          <a:xfrm>
            <a:off x="1600200" y="5952825"/>
            <a:ext cx="7086600" cy="646331"/>
          </a:xfrm>
          <a:prstGeom prst="rect">
            <a:avLst/>
          </a:prstGeom>
        </p:spPr>
        <p:txBody>
          <a:bodyPr wrap="square">
            <a:spAutoFit/>
          </a:bodyPr>
          <a:lstStyle/>
          <a:p>
            <a:r>
              <a:rPr lang="en-IN" dirty="0">
                <a:solidFill>
                  <a:srgbClr val="292929"/>
                </a:solidFill>
                <a:latin typeface="charter" panose="02040503050506020203" pitchFamily="18" charset="0"/>
              </a:rPr>
              <a:t>visualizing the distribution , mean and median using box plots &amp; violin plots</a:t>
            </a:r>
            <a:endParaRPr lang="en-US" dirty="0"/>
          </a:p>
        </p:txBody>
      </p:sp>
      <p:sp>
        <p:nvSpPr>
          <p:cNvPr id="9" name="Rectangle 8">
            <a:extLst>
              <a:ext uri="{FF2B5EF4-FFF2-40B4-BE49-F238E27FC236}">
                <a16:creationId xmlns:a16="http://schemas.microsoft.com/office/drawing/2014/main" id="{DEF5439C-DD65-E14D-952C-53AD3662A0DE}"/>
              </a:ext>
            </a:extLst>
          </p:cNvPr>
          <p:cNvSpPr/>
          <p:nvPr/>
        </p:nvSpPr>
        <p:spPr>
          <a:xfrm>
            <a:off x="266341" y="3681734"/>
            <a:ext cx="1936749" cy="646331"/>
          </a:xfrm>
          <a:prstGeom prst="rect">
            <a:avLst/>
          </a:prstGeom>
        </p:spPr>
        <p:txBody>
          <a:bodyPr wrap="none">
            <a:spAutoFit/>
          </a:bodyPr>
          <a:lstStyle/>
          <a:p>
            <a:r>
              <a:rPr lang="en-IN" dirty="0">
                <a:solidFill>
                  <a:srgbClr val="757575"/>
                </a:solidFill>
                <a:latin typeface="sohne"/>
              </a:rPr>
              <a:t>mean and median </a:t>
            </a:r>
          </a:p>
          <a:p>
            <a:r>
              <a:rPr lang="en-IN" dirty="0">
                <a:solidFill>
                  <a:srgbClr val="757575"/>
                </a:solidFill>
                <a:latin typeface="sohne"/>
              </a:rPr>
              <a:t>outputs</a:t>
            </a:r>
            <a:endParaRPr lang="en-US" dirty="0"/>
          </a:p>
        </p:txBody>
      </p:sp>
    </p:spTree>
    <p:extLst>
      <p:ext uri="{BB962C8B-B14F-4D97-AF65-F5344CB8AC3E}">
        <p14:creationId xmlns:p14="http://schemas.microsoft.com/office/powerpoint/2010/main" val="41074542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CE855-57C0-5F48-820F-96569C3F65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66BA87-AB76-7246-A03A-F1A303B09A54}"/>
              </a:ext>
            </a:extLst>
          </p:cNvPr>
          <p:cNvSpPr>
            <a:spLocks noGrp="1"/>
          </p:cNvSpPr>
          <p:nvPr>
            <p:ph idx="1"/>
          </p:nvPr>
        </p:nvSpPr>
        <p:spPr/>
        <p:txBody>
          <a:bodyPr>
            <a:normAutofit fontScale="92500" lnSpcReduction="10000"/>
          </a:bodyPr>
          <a:lstStyle/>
          <a:p>
            <a:pPr marL="0" indent="0">
              <a:buNone/>
            </a:pPr>
            <a:r>
              <a:rPr lang="en-IN" b="1" dirty="0"/>
              <a:t>Box plots to know about distribution</a:t>
            </a:r>
          </a:p>
          <a:p>
            <a:r>
              <a:rPr lang="en-IN" dirty="0"/>
              <a:t>boxplot to see how the categorical feature “Species” is distributed with all other four input variables</a:t>
            </a:r>
          </a:p>
          <a:p>
            <a:r>
              <a:rPr lang="en-IN" i="1" dirty="0"/>
              <a:t>fig, axes = </a:t>
            </a:r>
            <a:r>
              <a:rPr lang="en-IN" i="1" dirty="0" err="1"/>
              <a:t>plt.subplots</a:t>
            </a:r>
            <a:r>
              <a:rPr lang="en-IN" i="1" dirty="0"/>
              <a:t>(2, 2, </a:t>
            </a:r>
            <a:r>
              <a:rPr lang="en-IN" i="1" dirty="0" err="1"/>
              <a:t>figsize</a:t>
            </a:r>
            <a:r>
              <a:rPr lang="en-IN" i="1" dirty="0"/>
              <a:t>=(16,9))</a:t>
            </a:r>
            <a:br>
              <a:rPr lang="en-IN" i="1" dirty="0"/>
            </a:br>
            <a:r>
              <a:rPr lang="en-IN" i="1" dirty="0" err="1"/>
              <a:t>sns.boxplot</a:t>
            </a:r>
            <a:r>
              <a:rPr lang="en-IN" i="1" dirty="0"/>
              <a:t>( y=”</a:t>
            </a:r>
            <a:r>
              <a:rPr lang="en-IN" i="1" dirty="0" err="1"/>
              <a:t>petal_width</a:t>
            </a:r>
            <a:r>
              <a:rPr lang="en-IN" i="1" dirty="0"/>
              <a:t>”, x= “species”, data=</a:t>
            </a:r>
            <a:r>
              <a:rPr lang="en-IN" i="1" dirty="0" err="1"/>
              <a:t>iris_data</a:t>
            </a:r>
            <a:r>
              <a:rPr lang="en-IN" i="1" dirty="0"/>
              <a:t>, orient=’v’ , </a:t>
            </a:r>
            <a:r>
              <a:rPr lang="en-IN" i="1" dirty="0" err="1"/>
              <a:t>ax</a:t>
            </a:r>
            <a:r>
              <a:rPr lang="en-IN" i="1" dirty="0"/>
              <a:t>=axes[0, 0])</a:t>
            </a:r>
            <a:br>
              <a:rPr lang="en-IN" i="1" dirty="0"/>
            </a:br>
            <a:r>
              <a:rPr lang="en-IN" i="1" dirty="0" err="1"/>
              <a:t>sns.boxplot</a:t>
            </a:r>
            <a:r>
              <a:rPr lang="en-IN" i="1" dirty="0"/>
              <a:t>( y=”</a:t>
            </a:r>
            <a:r>
              <a:rPr lang="en-IN" i="1" dirty="0" err="1"/>
              <a:t>petal_length</a:t>
            </a:r>
            <a:r>
              <a:rPr lang="en-IN" i="1" dirty="0"/>
              <a:t>”, x= “species”, data=</a:t>
            </a:r>
            <a:r>
              <a:rPr lang="en-IN" i="1" dirty="0" err="1"/>
              <a:t>iris_data</a:t>
            </a:r>
            <a:r>
              <a:rPr lang="en-IN" i="1" dirty="0"/>
              <a:t>, orient=’v’ , </a:t>
            </a:r>
            <a:r>
              <a:rPr lang="en-IN" i="1" dirty="0" err="1"/>
              <a:t>ax</a:t>
            </a:r>
            <a:r>
              <a:rPr lang="en-IN" i="1" dirty="0"/>
              <a:t>=axes[0, 1])</a:t>
            </a:r>
            <a:br>
              <a:rPr lang="en-IN" i="1" dirty="0"/>
            </a:br>
            <a:r>
              <a:rPr lang="en-IN" i="1" dirty="0" err="1"/>
              <a:t>sns.boxplot</a:t>
            </a:r>
            <a:r>
              <a:rPr lang="en-IN" i="1" dirty="0"/>
              <a:t>( y=”</a:t>
            </a:r>
            <a:r>
              <a:rPr lang="en-IN" i="1" dirty="0" err="1"/>
              <a:t>sepal_length</a:t>
            </a:r>
            <a:r>
              <a:rPr lang="en-IN" i="1" dirty="0"/>
              <a:t>”, x= “species”, data=</a:t>
            </a:r>
            <a:r>
              <a:rPr lang="en-IN" i="1" dirty="0" err="1"/>
              <a:t>iris_data</a:t>
            </a:r>
            <a:r>
              <a:rPr lang="en-IN" i="1" dirty="0"/>
              <a:t>, orient=’v’ , </a:t>
            </a:r>
            <a:r>
              <a:rPr lang="en-IN" i="1" dirty="0" err="1"/>
              <a:t>ax</a:t>
            </a:r>
            <a:r>
              <a:rPr lang="en-IN" i="1" dirty="0"/>
              <a:t>=axes[1, 0])</a:t>
            </a:r>
            <a:br>
              <a:rPr lang="en-IN" i="1" dirty="0"/>
            </a:br>
            <a:r>
              <a:rPr lang="en-IN" i="1" dirty="0" err="1"/>
              <a:t>sns.boxplot</a:t>
            </a:r>
            <a:r>
              <a:rPr lang="en-IN" i="1" dirty="0"/>
              <a:t>( y=”</a:t>
            </a:r>
            <a:r>
              <a:rPr lang="en-IN" i="1" dirty="0" err="1"/>
              <a:t>sepal_width</a:t>
            </a:r>
            <a:r>
              <a:rPr lang="en-IN" i="1" dirty="0"/>
              <a:t>”, x= “species”, data=</a:t>
            </a:r>
            <a:r>
              <a:rPr lang="en-IN" i="1" dirty="0" err="1"/>
              <a:t>iris_data</a:t>
            </a:r>
            <a:r>
              <a:rPr lang="en-IN" i="1" dirty="0"/>
              <a:t>, orient=’v’ , </a:t>
            </a:r>
            <a:r>
              <a:rPr lang="en-IN" i="1" dirty="0" err="1"/>
              <a:t>ax</a:t>
            </a:r>
            <a:r>
              <a:rPr lang="en-IN" i="1" dirty="0"/>
              <a:t>=axes[1, 1])</a:t>
            </a:r>
            <a:br>
              <a:rPr lang="en-IN" i="1" dirty="0"/>
            </a:br>
            <a:r>
              <a:rPr lang="en-IN" i="1" dirty="0" err="1"/>
              <a:t>plt.show</a:t>
            </a:r>
            <a:r>
              <a:rPr lang="en-IN" i="1" dirty="0"/>
              <a:t>()</a:t>
            </a:r>
          </a:p>
          <a:p>
            <a:pPr marL="0" indent="0">
              <a:buNone/>
            </a:pPr>
            <a:endParaRPr lang="en-US" dirty="0"/>
          </a:p>
        </p:txBody>
      </p:sp>
      <p:sp>
        <p:nvSpPr>
          <p:cNvPr id="4" name="Date Placeholder 3">
            <a:extLst>
              <a:ext uri="{FF2B5EF4-FFF2-40B4-BE49-F238E27FC236}">
                <a16:creationId xmlns:a16="http://schemas.microsoft.com/office/drawing/2014/main" id="{CFE2BCF1-9878-754E-AB78-A4CD0A6A5379}"/>
              </a:ext>
            </a:extLst>
          </p:cNvPr>
          <p:cNvSpPr>
            <a:spLocks noGrp="1"/>
          </p:cNvSpPr>
          <p:nvPr>
            <p:ph type="dt" sz="half" idx="10"/>
          </p:nvPr>
        </p:nvSpPr>
        <p:spPr/>
        <p:txBody>
          <a:bodyPr/>
          <a:lstStyle/>
          <a:p>
            <a:fld id="{72F22EB6-0E4A-C940-9FF2-709922C115DE}" type="datetime1">
              <a:rPr lang="en-US" smtClean="0"/>
              <a:t>1/20/22</a:t>
            </a:fld>
            <a:endParaRPr lang="en-US"/>
          </a:p>
        </p:txBody>
      </p:sp>
      <p:sp>
        <p:nvSpPr>
          <p:cNvPr id="5" name="Footer Placeholder 4">
            <a:extLst>
              <a:ext uri="{FF2B5EF4-FFF2-40B4-BE49-F238E27FC236}">
                <a16:creationId xmlns:a16="http://schemas.microsoft.com/office/drawing/2014/main" id="{3654AB40-4696-6144-8BDF-DFD9413CF1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BAE35F-1085-9348-A8EA-47AEBE364825}"/>
              </a:ext>
            </a:extLst>
          </p:cNvPr>
          <p:cNvSpPr>
            <a:spLocks noGrp="1"/>
          </p:cNvSpPr>
          <p:nvPr>
            <p:ph type="sldNum" sz="quarter" idx="12"/>
          </p:nvPr>
        </p:nvSpPr>
        <p:spPr/>
        <p:txBody>
          <a:bodyPr/>
          <a:lstStyle/>
          <a:p>
            <a:fld id="{A8201E05-7680-2B48-BDB1-49A881F5585E}" type="slidenum">
              <a:rPr lang="en-US" smtClean="0"/>
              <a:t>141</a:t>
            </a:fld>
            <a:endParaRPr lang="en-US"/>
          </a:p>
        </p:txBody>
      </p:sp>
    </p:spTree>
    <p:extLst>
      <p:ext uri="{BB962C8B-B14F-4D97-AF65-F5344CB8AC3E}">
        <p14:creationId xmlns:p14="http://schemas.microsoft.com/office/powerpoint/2010/main" val="20433284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8984-FCAF-7841-A9E2-C30E58D16D77}"/>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70765DB5-2EED-1E42-BAD4-33B018D39F10}"/>
              </a:ext>
            </a:extLst>
          </p:cNvPr>
          <p:cNvSpPr>
            <a:spLocks noGrp="1"/>
          </p:cNvSpPr>
          <p:nvPr>
            <p:ph type="dt" sz="half" idx="10"/>
          </p:nvPr>
        </p:nvSpPr>
        <p:spPr/>
        <p:txBody>
          <a:bodyPr/>
          <a:lstStyle/>
          <a:p>
            <a:fld id="{F77B3639-18B3-0946-967B-C0B04B3E06B7}" type="datetime1">
              <a:rPr lang="en-US" smtClean="0"/>
              <a:t>1/20/22</a:t>
            </a:fld>
            <a:endParaRPr lang="en-US"/>
          </a:p>
        </p:txBody>
      </p:sp>
      <p:sp>
        <p:nvSpPr>
          <p:cNvPr id="5" name="Footer Placeholder 4">
            <a:extLst>
              <a:ext uri="{FF2B5EF4-FFF2-40B4-BE49-F238E27FC236}">
                <a16:creationId xmlns:a16="http://schemas.microsoft.com/office/drawing/2014/main" id="{CC0CDAD8-7F11-0C44-808A-EA2E212F3E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5B965F-5B2B-3A4E-B375-37DED0C61CBE}"/>
              </a:ext>
            </a:extLst>
          </p:cNvPr>
          <p:cNvSpPr>
            <a:spLocks noGrp="1"/>
          </p:cNvSpPr>
          <p:nvPr>
            <p:ph type="sldNum" sz="quarter" idx="12"/>
          </p:nvPr>
        </p:nvSpPr>
        <p:spPr/>
        <p:txBody>
          <a:bodyPr/>
          <a:lstStyle/>
          <a:p>
            <a:fld id="{A8201E05-7680-2B48-BDB1-49A881F5585E}" type="slidenum">
              <a:rPr lang="en-US" smtClean="0"/>
              <a:t>142</a:t>
            </a:fld>
            <a:endParaRPr lang="en-US"/>
          </a:p>
        </p:txBody>
      </p:sp>
      <p:pic>
        <p:nvPicPr>
          <p:cNvPr id="16386" name="Picture 2">
            <a:extLst>
              <a:ext uri="{FF2B5EF4-FFF2-40B4-BE49-F238E27FC236}">
                <a16:creationId xmlns:a16="http://schemas.microsoft.com/office/drawing/2014/main" id="{698E5D59-677D-C244-881F-837D76B60F73}"/>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914400" y="1440590"/>
            <a:ext cx="7481250" cy="423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7188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5B567-3F02-6E41-8730-863563B4ED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422A74-DCB0-5F4F-994F-EBD212E5F708}"/>
              </a:ext>
            </a:extLst>
          </p:cNvPr>
          <p:cNvSpPr>
            <a:spLocks noGrp="1"/>
          </p:cNvSpPr>
          <p:nvPr>
            <p:ph idx="1"/>
          </p:nvPr>
        </p:nvSpPr>
        <p:spPr/>
        <p:txBody>
          <a:bodyPr>
            <a:normAutofit lnSpcReduction="10000"/>
          </a:bodyPr>
          <a:lstStyle/>
          <a:p>
            <a:pPr marL="0" indent="0">
              <a:buNone/>
            </a:pPr>
            <a:r>
              <a:rPr lang="en-IN" b="1" dirty="0"/>
              <a:t>Data Insights:</a:t>
            </a:r>
          </a:p>
          <a:p>
            <a:r>
              <a:rPr lang="en-IN" dirty="0" err="1"/>
              <a:t>Setosa</a:t>
            </a:r>
            <a:r>
              <a:rPr lang="en-IN" dirty="0"/>
              <a:t> is having smaller feature and less distributed</a:t>
            </a:r>
          </a:p>
          <a:p>
            <a:r>
              <a:rPr lang="en-IN" dirty="0"/>
              <a:t>Versicolor is distributed in a average manner and average features</a:t>
            </a:r>
          </a:p>
          <a:p>
            <a:r>
              <a:rPr lang="en-IN" dirty="0"/>
              <a:t>Virginica is highly distributed with large no .of values and features</a:t>
            </a:r>
          </a:p>
          <a:p>
            <a:r>
              <a:rPr lang="en-IN" dirty="0"/>
              <a:t>Clearly the mean/ median values are being shown by each plots for various features(sepal length &amp; width, petal length &amp; width)</a:t>
            </a:r>
          </a:p>
          <a:p>
            <a:pPr marL="0" indent="0">
              <a:buNone/>
            </a:pPr>
            <a:br>
              <a:rPr lang="en-IN" dirty="0"/>
            </a:br>
            <a:endParaRPr lang="en-US" dirty="0"/>
          </a:p>
        </p:txBody>
      </p:sp>
      <p:sp>
        <p:nvSpPr>
          <p:cNvPr id="4" name="Date Placeholder 3">
            <a:extLst>
              <a:ext uri="{FF2B5EF4-FFF2-40B4-BE49-F238E27FC236}">
                <a16:creationId xmlns:a16="http://schemas.microsoft.com/office/drawing/2014/main" id="{7F53ADFB-C7CE-FE4C-B501-CC03E0D1548D}"/>
              </a:ext>
            </a:extLst>
          </p:cNvPr>
          <p:cNvSpPr>
            <a:spLocks noGrp="1"/>
          </p:cNvSpPr>
          <p:nvPr>
            <p:ph type="dt" sz="half" idx="10"/>
          </p:nvPr>
        </p:nvSpPr>
        <p:spPr/>
        <p:txBody>
          <a:bodyPr/>
          <a:lstStyle/>
          <a:p>
            <a:fld id="{235035DD-A9A5-DE43-BF8C-10860CA009DE}" type="datetime1">
              <a:rPr lang="en-US" smtClean="0"/>
              <a:t>1/20/22</a:t>
            </a:fld>
            <a:endParaRPr lang="en-US"/>
          </a:p>
        </p:txBody>
      </p:sp>
      <p:sp>
        <p:nvSpPr>
          <p:cNvPr id="5" name="Footer Placeholder 4">
            <a:extLst>
              <a:ext uri="{FF2B5EF4-FFF2-40B4-BE49-F238E27FC236}">
                <a16:creationId xmlns:a16="http://schemas.microsoft.com/office/drawing/2014/main" id="{A7190D87-E282-FD4D-8993-4319B3AA26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50B6D-691D-154F-B47D-7CCD670F4BCE}"/>
              </a:ext>
            </a:extLst>
          </p:cNvPr>
          <p:cNvSpPr>
            <a:spLocks noGrp="1"/>
          </p:cNvSpPr>
          <p:nvPr>
            <p:ph type="sldNum" sz="quarter" idx="12"/>
          </p:nvPr>
        </p:nvSpPr>
        <p:spPr/>
        <p:txBody>
          <a:bodyPr/>
          <a:lstStyle/>
          <a:p>
            <a:fld id="{A8201E05-7680-2B48-BDB1-49A881F5585E}" type="slidenum">
              <a:rPr lang="en-US" smtClean="0"/>
              <a:t>143</a:t>
            </a:fld>
            <a:endParaRPr lang="en-US"/>
          </a:p>
        </p:txBody>
      </p:sp>
    </p:spTree>
    <p:extLst>
      <p:ext uri="{BB962C8B-B14F-4D97-AF65-F5344CB8AC3E}">
        <p14:creationId xmlns:p14="http://schemas.microsoft.com/office/powerpoint/2010/main" val="21949118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F10D1B-7D7F-844F-A066-B782B85487E8}"/>
              </a:ext>
            </a:extLst>
          </p:cNvPr>
          <p:cNvSpPr>
            <a:spLocks noGrp="1"/>
          </p:cNvSpPr>
          <p:nvPr>
            <p:ph idx="1"/>
          </p:nvPr>
        </p:nvSpPr>
        <p:spPr>
          <a:xfrm>
            <a:off x="755576" y="1052736"/>
            <a:ext cx="7931224" cy="4967064"/>
          </a:xfrm>
        </p:spPr>
        <p:txBody>
          <a:bodyPr>
            <a:normAutofit fontScale="92500" lnSpcReduction="10000"/>
          </a:bodyPr>
          <a:lstStyle/>
          <a:p>
            <a:pPr marL="0" indent="0">
              <a:buNone/>
            </a:pPr>
            <a:r>
              <a:rPr lang="en-IN" b="1" dirty="0"/>
              <a:t>Violin Plot for checking distribution</a:t>
            </a:r>
          </a:p>
          <a:p>
            <a:r>
              <a:rPr lang="en-IN" dirty="0"/>
              <a:t>The violin plot shows density of the length and width in the species. The thinner part denotes that there is less density whereas the fatter part conveys higher density</a:t>
            </a:r>
          </a:p>
          <a:p>
            <a:pPr marL="0" indent="0">
              <a:buNone/>
            </a:pPr>
            <a:r>
              <a:rPr lang="en-IN" i="1" dirty="0"/>
              <a:t>fig, axes = </a:t>
            </a:r>
            <a:r>
              <a:rPr lang="en-IN" i="1" dirty="0" err="1"/>
              <a:t>plt.subplots</a:t>
            </a:r>
            <a:r>
              <a:rPr lang="en-IN" i="1" dirty="0"/>
              <a:t>(2, 2, </a:t>
            </a:r>
            <a:r>
              <a:rPr lang="en-IN" i="1" dirty="0" err="1"/>
              <a:t>figsize</a:t>
            </a:r>
            <a:r>
              <a:rPr lang="en-IN" i="1" dirty="0"/>
              <a:t>=(16,10))</a:t>
            </a:r>
            <a:br>
              <a:rPr lang="en-IN" dirty="0"/>
            </a:br>
            <a:r>
              <a:rPr lang="en-IN" i="1" dirty="0" err="1"/>
              <a:t>sns.violinplot</a:t>
            </a:r>
            <a:r>
              <a:rPr lang="en-IN" i="1" dirty="0"/>
              <a:t>( y=”</a:t>
            </a:r>
            <a:r>
              <a:rPr lang="en-IN" i="1" dirty="0" err="1"/>
              <a:t>petal_width</a:t>
            </a:r>
            <a:r>
              <a:rPr lang="en-IN" i="1" dirty="0"/>
              <a:t>”, x= “species”, data=</a:t>
            </a:r>
            <a:r>
              <a:rPr lang="en-IN" i="1" dirty="0" err="1"/>
              <a:t>iris_data</a:t>
            </a:r>
            <a:r>
              <a:rPr lang="en-IN" i="1" dirty="0"/>
              <a:t>, orient=’v’ , </a:t>
            </a:r>
            <a:r>
              <a:rPr lang="en-IN" i="1" dirty="0" err="1"/>
              <a:t>ax</a:t>
            </a:r>
            <a:r>
              <a:rPr lang="en-IN" i="1" dirty="0"/>
              <a:t>=axes[0, 0],inner=’quartile’)</a:t>
            </a:r>
            <a:br>
              <a:rPr lang="en-IN" dirty="0"/>
            </a:br>
            <a:r>
              <a:rPr lang="en-IN" i="1" dirty="0" err="1"/>
              <a:t>sns.violinplot</a:t>
            </a:r>
            <a:r>
              <a:rPr lang="en-IN" i="1" dirty="0"/>
              <a:t>( y=”</a:t>
            </a:r>
            <a:r>
              <a:rPr lang="en-IN" i="1" dirty="0" err="1"/>
              <a:t>petal_length</a:t>
            </a:r>
            <a:r>
              <a:rPr lang="en-IN" i="1" dirty="0"/>
              <a:t>”, x= “species”, data=</a:t>
            </a:r>
            <a:r>
              <a:rPr lang="en-IN" i="1" dirty="0" err="1"/>
              <a:t>iris_data</a:t>
            </a:r>
            <a:r>
              <a:rPr lang="en-IN" i="1" dirty="0"/>
              <a:t>, orient=’v’ , </a:t>
            </a:r>
            <a:r>
              <a:rPr lang="en-IN" i="1" dirty="0" err="1"/>
              <a:t>ax</a:t>
            </a:r>
            <a:r>
              <a:rPr lang="en-IN" i="1" dirty="0"/>
              <a:t>=axes[0, 1],inner=’quartile’)</a:t>
            </a:r>
            <a:br>
              <a:rPr lang="en-IN" dirty="0"/>
            </a:br>
            <a:r>
              <a:rPr lang="en-IN" i="1" dirty="0" err="1"/>
              <a:t>sns.violinplot</a:t>
            </a:r>
            <a:r>
              <a:rPr lang="en-IN" i="1" dirty="0"/>
              <a:t>( y=”</a:t>
            </a:r>
            <a:r>
              <a:rPr lang="en-IN" i="1" dirty="0" err="1"/>
              <a:t>sepal_length</a:t>
            </a:r>
            <a:r>
              <a:rPr lang="en-IN" i="1" dirty="0"/>
              <a:t>”, x= “species”, data=</a:t>
            </a:r>
            <a:r>
              <a:rPr lang="en-IN" i="1" dirty="0" err="1"/>
              <a:t>iris_data</a:t>
            </a:r>
            <a:r>
              <a:rPr lang="en-IN" i="1" dirty="0"/>
              <a:t>, orient=’v’ , </a:t>
            </a:r>
            <a:r>
              <a:rPr lang="en-IN" i="1" dirty="0" err="1"/>
              <a:t>ax</a:t>
            </a:r>
            <a:r>
              <a:rPr lang="en-IN" i="1" dirty="0"/>
              <a:t>=axes[1, 0],inner=’quartile’)</a:t>
            </a:r>
            <a:br>
              <a:rPr lang="en-IN" dirty="0"/>
            </a:br>
            <a:r>
              <a:rPr lang="en-IN" i="1" dirty="0" err="1"/>
              <a:t>sns.violinplot</a:t>
            </a:r>
            <a:r>
              <a:rPr lang="en-IN" i="1" dirty="0"/>
              <a:t>( y=”</a:t>
            </a:r>
            <a:r>
              <a:rPr lang="en-IN" i="1" dirty="0" err="1"/>
              <a:t>sepal_width</a:t>
            </a:r>
            <a:r>
              <a:rPr lang="en-IN" i="1" dirty="0"/>
              <a:t>”, x= “species”, data=</a:t>
            </a:r>
            <a:r>
              <a:rPr lang="en-IN" i="1" dirty="0" err="1"/>
              <a:t>iris_data</a:t>
            </a:r>
            <a:r>
              <a:rPr lang="en-IN" i="1" dirty="0"/>
              <a:t>, orient=’v’ , </a:t>
            </a:r>
            <a:r>
              <a:rPr lang="en-IN" i="1" dirty="0" err="1"/>
              <a:t>ax</a:t>
            </a:r>
            <a:r>
              <a:rPr lang="en-IN" i="1" dirty="0"/>
              <a:t>=axes[1, 1],inner=’quartile’)</a:t>
            </a:r>
            <a:br>
              <a:rPr lang="en-IN" dirty="0"/>
            </a:br>
            <a:r>
              <a:rPr lang="en-IN" i="1" dirty="0" err="1"/>
              <a:t>plt.show</a:t>
            </a:r>
            <a:r>
              <a:rPr lang="en-IN" i="1" dirty="0"/>
              <a:t>()</a:t>
            </a:r>
            <a:endParaRPr lang="en-IN" dirty="0"/>
          </a:p>
          <a:p>
            <a:pPr marL="0" indent="0">
              <a:buNone/>
            </a:pPr>
            <a:endParaRPr lang="en-US" dirty="0"/>
          </a:p>
        </p:txBody>
      </p:sp>
      <p:sp>
        <p:nvSpPr>
          <p:cNvPr id="4" name="Date Placeholder 3">
            <a:extLst>
              <a:ext uri="{FF2B5EF4-FFF2-40B4-BE49-F238E27FC236}">
                <a16:creationId xmlns:a16="http://schemas.microsoft.com/office/drawing/2014/main" id="{5B178E95-26ED-FC4D-90FC-50A4E323E887}"/>
              </a:ext>
            </a:extLst>
          </p:cNvPr>
          <p:cNvSpPr>
            <a:spLocks noGrp="1"/>
          </p:cNvSpPr>
          <p:nvPr>
            <p:ph type="dt" sz="half" idx="10"/>
          </p:nvPr>
        </p:nvSpPr>
        <p:spPr/>
        <p:txBody>
          <a:bodyPr/>
          <a:lstStyle/>
          <a:p>
            <a:fld id="{16550B5E-3FCE-584C-9DC0-024814B5281D}" type="datetime1">
              <a:rPr lang="en-US" smtClean="0"/>
              <a:t>1/20/22</a:t>
            </a:fld>
            <a:endParaRPr lang="en-US"/>
          </a:p>
        </p:txBody>
      </p:sp>
      <p:sp>
        <p:nvSpPr>
          <p:cNvPr id="5" name="Footer Placeholder 4">
            <a:extLst>
              <a:ext uri="{FF2B5EF4-FFF2-40B4-BE49-F238E27FC236}">
                <a16:creationId xmlns:a16="http://schemas.microsoft.com/office/drawing/2014/main" id="{2545892B-4125-4F40-BE47-166E5AF623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D4A69-B6DD-824E-9FCF-AA8D80648A58}"/>
              </a:ext>
            </a:extLst>
          </p:cNvPr>
          <p:cNvSpPr>
            <a:spLocks noGrp="1"/>
          </p:cNvSpPr>
          <p:nvPr>
            <p:ph type="sldNum" sz="quarter" idx="12"/>
          </p:nvPr>
        </p:nvSpPr>
        <p:spPr/>
        <p:txBody>
          <a:bodyPr/>
          <a:lstStyle/>
          <a:p>
            <a:fld id="{A8201E05-7680-2B48-BDB1-49A881F5585E}" type="slidenum">
              <a:rPr lang="en-US" smtClean="0"/>
              <a:t>144</a:t>
            </a:fld>
            <a:endParaRPr lang="en-US"/>
          </a:p>
        </p:txBody>
      </p:sp>
    </p:spTree>
    <p:extLst>
      <p:ext uri="{BB962C8B-B14F-4D97-AF65-F5344CB8AC3E}">
        <p14:creationId xmlns:p14="http://schemas.microsoft.com/office/powerpoint/2010/main" val="33289708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D8ABC-4411-BA4B-B52D-37F5A2E3DA5F}"/>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71EAD636-84A3-5A42-9B91-47441BB4538C}"/>
              </a:ext>
            </a:extLst>
          </p:cNvPr>
          <p:cNvSpPr>
            <a:spLocks noGrp="1"/>
          </p:cNvSpPr>
          <p:nvPr>
            <p:ph type="dt" sz="half" idx="10"/>
          </p:nvPr>
        </p:nvSpPr>
        <p:spPr/>
        <p:txBody>
          <a:bodyPr/>
          <a:lstStyle/>
          <a:p>
            <a:fld id="{A763F690-871B-6449-998C-13E35AD52569}" type="datetime1">
              <a:rPr lang="en-US" smtClean="0"/>
              <a:t>1/20/22</a:t>
            </a:fld>
            <a:endParaRPr lang="en-US"/>
          </a:p>
        </p:txBody>
      </p:sp>
      <p:sp>
        <p:nvSpPr>
          <p:cNvPr id="5" name="Footer Placeholder 4">
            <a:extLst>
              <a:ext uri="{FF2B5EF4-FFF2-40B4-BE49-F238E27FC236}">
                <a16:creationId xmlns:a16="http://schemas.microsoft.com/office/drawing/2014/main" id="{1D673FF7-6EF1-814F-B3AC-0A094DB9FE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C999F-4D36-D947-9AD1-7FF98EB52DF0}"/>
              </a:ext>
            </a:extLst>
          </p:cNvPr>
          <p:cNvSpPr>
            <a:spLocks noGrp="1"/>
          </p:cNvSpPr>
          <p:nvPr>
            <p:ph type="sldNum" sz="quarter" idx="12"/>
          </p:nvPr>
        </p:nvSpPr>
        <p:spPr/>
        <p:txBody>
          <a:bodyPr/>
          <a:lstStyle/>
          <a:p>
            <a:fld id="{A8201E05-7680-2B48-BDB1-49A881F5585E}" type="slidenum">
              <a:rPr lang="en-US" smtClean="0"/>
              <a:t>145</a:t>
            </a:fld>
            <a:endParaRPr lang="en-US"/>
          </a:p>
        </p:txBody>
      </p:sp>
      <p:pic>
        <p:nvPicPr>
          <p:cNvPr id="17410" name="Picture 2">
            <a:extLst>
              <a:ext uri="{FF2B5EF4-FFF2-40B4-BE49-F238E27FC236}">
                <a16:creationId xmlns:a16="http://schemas.microsoft.com/office/drawing/2014/main" id="{68CC759D-E431-7B45-A37C-9F6625145F35}"/>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914400" y="1417638"/>
            <a:ext cx="7302341" cy="455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30449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6A772-EE97-0E40-BF9D-DF23CE70EE9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AA65E9-9FFD-264D-8F49-78C6A6F3258E}"/>
              </a:ext>
            </a:extLst>
          </p:cNvPr>
          <p:cNvSpPr>
            <a:spLocks noGrp="1"/>
          </p:cNvSpPr>
          <p:nvPr>
            <p:ph idx="1"/>
          </p:nvPr>
        </p:nvSpPr>
        <p:spPr/>
        <p:txBody>
          <a:bodyPr>
            <a:normAutofit lnSpcReduction="10000"/>
          </a:bodyPr>
          <a:lstStyle/>
          <a:p>
            <a:pPr marL="0" indent="0">
              <a:buNone/>
            </a:pPr>
            <a:r>
              <a:rPr lang="en-IN" b="1" dirty="0"/>
              <a:t>Data Insights:</a:t>
            </a:r>
          </a:p>
          <a:p>
            <a:r>
              <a:rPr lang="en-IN" dirty="0" err="1"/>
              <a:t>Setosa</a:t>
            </a:r>
            <a:r>
              <a:rPr lang="en-IN" dirty="0"/>
              <a:t> is having less distribution and density in case of petal length &amp; width</a:t>
            </a:r>
          </a:p>
          <a:p>
            <a:r>
              <a:rPr lang="en-IN" dirty="0"/>
              <a:t>Versicolor is distributed in a average manner and average features in case of petal length &amp; width</a:t>
            </a:r>
          </a:p>
          <a:p>
            <a:r>
              <a:rPr lang="en-IN" dirty="0"/>
              <a:t>Virginica is highly distributed with large no .of values and features in case of sepal length &amp; width</a:t>
            </a:r>
          </a:p>
          <a:p>
            <a:r>
              <a:rPr lang="en-IN" dirty="0"/>
              <a:t>High density values are depicting the mean/median values, for example: Iris </a:t>
            </a:r>
            <a:r>
              <a:rPr lang="en-IN" dirty="0" err="1"/>
              <a:t>Setosa</a:t>
            </a:r>
            <a:r>
              <a:rPr lang="en-IN" dirty="0"/>
              <a:t> has highest density at 5.0 cm ( sepal length feature) which is also the median value(5.0) as per the table</a:t>
            </a:r>
          </a:p>
          <a:p>
            <a:pPr marL="0" indent="0">
              <a:buNone/>
            </a:pPr>
            <a:endParaRPr lang="en-US" dirty="0"/>
          </a:p>
        </p:txBody>
      </p:sp>
      <p:sp>
        <p:nvSpPr>
          <p:cNvPr id="4" name="Date Placeholder 3">
            <a:extLst>
              <a:ext uri="{FF2B5EF4-FFF2-40B4-BE49-F238E27FC236}">
                <a16:creationId xmlns:a16="http://schemas.microsoft.com/office/drawing/2014/main" id="{A0515E3C-0E51-0944-9D7A-E3E8DF4FE0FC}"/>
              </a:ext>
            </a:extLst>
          </p:cNvPr>
          <p:cNvSpPr>
            <a:spLocks noGrp="1"/>
          </p:cNvSpPr>
          <p:nvPr>
            <p:ph type="dt" sz="half" idx="10"/>
          </p:nvPr>
        </p:nvSpPr>
        <p:spPr/>
        <p:txBody>
          <a:bodyPr/>
          <a:lstStyle/>
          <a:p>
            <a:fld id="{05E92CDC-293A-D949-B1B8-3094A0DABE58}" type="datetime1">
              <a:rPr lang="en-US" smtClean="0"/>
              <a:t>1/20/22</a:t>
            </a:fld>
            <a:endParaRPr lang="en-US"/>
          </a:p>
        </p:txBody>
      </p:sp>
      <p:sp>
        <p:nvSpPr>
          <p:cNvPr id="5" name="Footer Placeholder 4">
            <a:extLst>
              <a:ext uri="{FF2B5EF4-FFF2-40B4-BE49-F238E27FC236}">
                <a16:creationId xmlns:a16="http://schemas.microsoft.com/office/drawing/2014/main" id="{9BE77E69-E016-0C4E-A181-C40662360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BECD1-E2DF-9549-BBF3-3D80DD378D06}"/>
              </a:ext>
            </a:extLst>
          </p:cNvPr>
          <p:cNvSpPr>
            <a:spLocks noGrp="1"/>
          </p:cNvSpPr>
          <p:nvPr>
            <p:ph type="sldNum" sz="quarter" idx="12"/>
          </p:nvPr>
        </p:nvSpPr>
        <p:spPr/>
        <p:txBody>
          <a:bodyPr/>
          <a:lstStyle/>
          <a:p>
            <a:fld id="{A8201E05-7680-2B48-BDB1-49A881F5585E}" type="slidenum">
              <a:rPr lang="en-US" smtClean="0"/>
              <a:t>146</a:t>
            </a:fld>
            <a:endParaRPr lang="en-US"/>
          </a:p>
        </p:txBody>
      </p:sp>
    </p:spTree>
    <p:extLst>
      <p:ext uri="{BB962C8B-B14F-4D97-AF65-F5344CB8AC3E}">
        <p14:creationId xmlns:p14="http://schemas.microsoft.com/office/powerpoint/2010/main" val="424624232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CADEF-AC14-B249-B4ED-30515D182E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85D8DE-8228-D04A-8042-8AAFA582D5B5}"/>
              </a:ext>
            </a:extLst>
          </p:cNvPr>
          <p:cNvSpPr>
            <a:spLocks noGrp="1"/>
          </p:cNvSpPr>
          <p:nvPr>
            <p:ph idx="1"/>
          </p:nvPr>
        </p:nvSpPr>
        <p:spPr>
          <a:xfrm>
            <a:off x="1392615" y="1440590"/>
            <a:ext cx="7756375" cy="5512453"/>
          </a:xfrm>
        </p:spPr>
        <p:txBody>
          <a:bodyPr/>
          <a:lstStyle/>
          <a:p>
            <a:pPr marL="0" indent="0">
              <a:buNone/>
            </a:pPr>
            <a:r>
              <a:rPr lang="en-IN" b="1" dirty="0"/>
              <a:t>Mean / Median Table for reference</a:t>
            </a:r>
          </a:p>
          <a:p>
            <a:pPr marL="0" indent="0">
              <a:buNone/>
            </a:pPr>
            <a:endParaRPr lang="en-IN" b="1" dirty="0"/>
          </a:p>
          <a:p>
            <a:pPr marL="0" indent="0">
              <a:buNone/>
            </a:pPr>
            <a:endParaRPr lang="en-US" dirty="0"/>
          </a:p>
        </p:txBody>
      </p:sp>
      <p:sp>
        <p:nvSpPr>
          <p:cNvPr id="4" name="Date Placeholder 3">
            <a:extLst>
              <a:ext uri="{FF2B5EF4-FFF2-40B4-BE49-F238E27FC236}">
                <a16:creationId xmlns:a16="http://schemas.microsoft.com/office/drawing/2014/main" id="{E7E862CA-E88F-9243-9303-7E62464F2E73}"/>
              </a:ext>
            </a:extLst>
          </p:cNvPr>
          <p:cNvSpPr>
            <a:spLocks noGrp="1"/>
          </p:cNvSpPr>
          <p:nvPr>
            <p:ph type="dt" sz="half" idx="10"/>
          </p:nvPr>
        </p:nvSpPr>
        <p:spPr/>
        <p:txBody>
          <a:bodyPr/>
          <a:lstStyle/>
          <a:p>
            <a:fld id="{3ED98B84-3710-804F-BE33-E06C10A949A6}" type="datetime1">
              <a:rPr lang="en-US" smtClean="0"/>
              <a:t>1/20/22</a:t>
            </a:fld>
            <a:endParaRPr lang="en-US"/>
          </a:p>
        </p:txBody>
      </p:sp>
      <p:sp>
        <p:nvSpPr>
          <p:cNvPr id="5" name="Footer Placeholder 4">
            <a:extLst>
              <a:ext uri="{FF2B5EF4-FFF2-40B4-BE49-F238E27FC236}">
                <a16:creationId xmlns:a16="http://schemas.microsoft.com/office/drawing/2014/main" id="{0269F279-F042-3E4E-967B-62D2E2CA3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EF2A0D-416F-AF40-B4B1-EE7575AE7D25}"/>
              </a:ext>
            </a:extLst>
          </p:cNvPr>
          <p:cNvSpPr>
            <a:spLocks noGrp="1"/>
          </p:cNvSpPr>
          <p:nvPr>
            <p:ph type="sldNum" sz="quarter" idx="12"/>
          </p:nvPr>
        </p:nvSpPr>
        <p:spPr/>
        <p:txBody>
          <a:bodyPr/>
          <a:lstStyle/>
          <a:p>
            <a:fld id="{A8201E05-7680-2B48-BDB1-49A881F5585E}" type="slidenum">
              <a:rPr lang="en-US" smtClean="0"/>
              <a:t>147</a:t>
            </a:fld>
            <a:endParaRPr lang="en-US"/>
          </a:p>
        </p:txBody>
      </p:sp>
      <p:pic>
        <p:nvPicPr>
          <p:cNvPr id="18434" name="Picture 2">
            <a:extLst>
              <a:ext uri="{FF2B5EF4-FFF2-40B4-BE49-F238E27FC236}">
                <a16:creationId xmlns:a16="http://schemas.microsoft.com/office/drawing/2014/main" id="{CA0552A1-F4B5-6649-B86A-C9F7105AD6D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15615" y="1942241"/>
            <a:ext cx="6877675" cy="3567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3120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0D74A-6677-1B49-BB68-D92BEB92DC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9446BC-F1C7-4E43-9058-4AD4D2B5E7B3}"/>
              </a:ext>
            </a:extLst>
          </p:cNvPr>
          <p:cNvSpPr>
            <a:spLocks noGrp="1"/>
          </p:cNvSpPr>
          <p:nvPr>
            <p:ph idx="1"/>
          </p:nvPr>
        </p:nvSpPr>
        <p:spPr/>
        <p:txBody>
          <a:bodyPr/>
          <a:lstStyle/>
          <a:p>
            <a:pPr marL="0" indent="0" algn="just">
              <a:buNone/>
            </a:pPr>
            <a:r>
              <a:rPr lang="en-IN" b="1" dirty="0"/>
              <a:t>Plotting the Histogram &amp; Probability Density Function (PDF)</a:t>
            </a:r>
          </a:p>
          <a:p>
            <a:r>
              <a:rPr lang="en-IN" dirty="0"/>
              <a:t>plotting the probability density function(PDF) with each feature as a variable on X-axis and it’s histogram and corresponding kernel density plot on Y-axis.</a:t>
            </a:r>
          </a:p>
          <a:p>
            <a:pPr marL="0" indent="0">
              <a:buNone/>
            </a:pPr>
            <a:br>
              <a:rPr lang="en-IN" dirty="0"/>
            </a:br>
            <a:endParaRPr lang="en-US" dirty="0"/>
          </a:p>
        </p:txBody>
      </p:sp>
      <p:sp>
        <p:nvSpPr>
          <p:cNvPr id="4" name="Date Placeholder 3">
            <a:extLst>
              <a:ext uri="{FF2B5EF4-FFF2-40B4-BE49-F238E27FC236}">
                <a16:creationId xmlns:a16="http://schemas.microsoft.com/office/drawing/2014/main" id="{62E850D2-96C9-8A4F-9ED6-EED539B79F5F}"/>
              </a:ext>
            </a:extLst>
          </p:cNvPr>
          <p:cNvSpPr>
            <a:spLocks noGrp="1"/>
          </p:cNvSpPr>
          <p:nvPr>
            <p:ph type="dt" sz="half" idx="10"/>
          </p:nvPr>
        </p:nvSpPr>
        <p:spPr/>
        <p:txBody>
          <a:bodyPr/>
          <a:lstStyle/>
          <a:p>
            <a:fld id="{9101F17C-2B1B-0C4A-AE1E-43F4560D4F78}" type="datetime1">
              <a:rPr lang="en-US" smtClean="0"/>
              <a:t>1/20/22</a:t>
            </a:fld>
            <a:endParaRPr lang="en-US"/>
          </a:p>
        </p:txBody>
      </p:sp>
      <p:sp>
        <p:nvSpPr>
          <p:cNvPr id="5" name="Footer Placeholder 4">
            <a:extLst>
              <a:ext uri="{FF2B5EF4-FFF2-40B4-BE49-F238E27FC236}">
                <a16:creationId xmlns:a16="http://schemas.microsoft.com/office/drawing/2014/main" id="{C31CEF39-AD99-6E4D-BFFA-E4170CC4F0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50ADAB-0108-1E46-986E-8CD8D7BB3F11}"/>
              </a:ext>
            </a:extLst>
          </p:cNvPr>
          <p:cNvSpPr>
            <a:spLocks noGrp="1"/>
          </p:cNvSpPr>
          <p:nvPr>
            <p:ph type="sldNum" sz="quarter" idx="12"/>
          </p:nvPr>
        </p:nvSpPr>
        <p:spPr/>
        <p:txBody>
          <a:bodyPr/>
          <a:lstStyle/>
          <a:p>
            <a:fld id="{A8201E05-7680-2B48-BDB1-49A881F5585E}" type="slidenum">
              <a:rPr lang="en-US" smtClean="0"/>
              <a:t>148</a:t>
            </a:fld>
            <a:endParaRPr lang="en-US"/>
          </a:p>
        </p:txBody>
      </p:sp>
    </p:spTree>
    <p:extLst>
      <p:ext uri="{BB962C8B-B14F-4D97-AF65-F5344CB8AC3E}">
        <p14:creationId xmlns:p14="http://schemas.microsoft.com/office/powerpoint/2010/main" val="12553903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507B5-3DD4-9747-8694-7FCF8E9CD1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507A88-938A-5647-B35F-B46686528CAF}"/>
              </a:ext>
            </a:extLst>
          </p:cNvPr>
          <p:cNvSpPr>
            <a:spLocks noGrp="1"/>
          </p:cNvSpPr>
          <p:nvPr>
            <p:ph idx="1"/>
          </p:nvPr>
        </p:nvSpPr>
        <p:spPr/>
        <p:txBody>
          <a:bodyPr>
            <a:normAutofit fontScale="92500" lnSpcReduction="20000"/>
          </a:bodyPr>
          <a:lstStyle/>
          <a:p>
            <a:pPr marL="0" indent="0">
              <a:buNone/>
            </a:pPr>
            <a:r>
              <a:rPr lang="en-IN" i="1" dirty="0" err="1"/>
              <a:t>sns.FacetGrid</a:t>
            </a:r>
            <a:r>
              <a:rPr lang="en-IN" i="1" dirty="0"/>
              <a:t>(iris, hue="species", height=5) \</a:t>
            </a:r>
            <a:br>
              <a:rPr lang="en-IN" i="1" dirty="0"/>
            </a:br>
            <a:r>
              <a:rPr lang="en-IN" i="1" dirty="0"/>
              <a:t>.map(</a:t>
            </a:r>
            <a:r>
              <a:rPr lang="en-IN" i="1" dirty="0" err="1"/>
              <a:t>sns.distplot</a:t>
            </a:r>
            <a:r>
              <a:rPr lang="en-IN" i="1" dirty="0"/>
              <a:t>, "</a:t>
            </a:r>
            <a:r>
              <a:rPr lang="en-IN" i="1" dirty="0" err="1"/>
              <a:t>sepal_length</a:t>
            </a:r>
            <a:r>
              <a:rPr lang="en-IN" i="1" dirty="0"/>
              <a:t>") \</a:t>
            </a:r>
            <a:br>
              <a:rPr lang="en-IN" i="1" dirty="0"/>
            </a:br>
            <a:r>
              <a:rPr lang="en-IN" i="1" dirty="0"/>
              <a:t>.</a:t>
            </a:r>
            <a:r>
              <a:rPr lang="en-IN" i="1" dirty="0" err="1"/>
              <a:t>add_legend</a:t>
            </a:r>
            <a:r>
              <a:rPr lang="en-IN" i="1" dirty="0"/>
              <a:t>()</a:t>
            </a:r>
          </a:p>
          <a:p>
            <a:pPr marL="0" indent="0">
              <a:buNone/>
            </a:pPr>
            <a:r>
              <a:rPr lang="en-IN" i="1" dirty="0" err="1"/>
              <a:t>sns.FacetGrid</a:t>
            </a:r>
            <a:r>
              <a:rPr lang="en-IN" i="1" dirty="0"/>
              <a:t>(iris, hue="species", height=5) \</a:t>
            </a:r>
            <a:br>
              <a:rPr lang="en-IN" i="1" dirty="0"/>
            </a:br>
            <a:r>
              <a:rPr lang="en-IN" i="1" dirty="0"/>
              <a:t>.map(</a:t>
            </a:r>
            <a:r>
              <a:rPr lang="en-IN" i="1" dirty="0" err="1"/>
              <a:t>sns.distplot</a:t>
            </a:r>
            <a:r>
              <a:rPr lang="en-IN" i="1" dirty="0"/>
              <a:t>, "</a:t>
            </a:r>
            <a:r>
              <a:rPr lang="en-IN" i="1" dirty="0" err="1"/>
              <a:t>sepal_width</a:t>
            </a:r>
            <a:r>
              <a:rPr lang="en-IN" i="1" dirty="0"/>
              <a:t>") \</a:t>
            </a:r>
            <a:br>
              <a:rPr lang="en-IN" i="1" dirty="0"/>
            </a:br>
            <a:r>
              <a:rPr lang="en-IN" i="1" dirty="0"/>
              <a:t>.</a:t>
            </a:r>
            <a:r>
              <a:rPr lang="en-IN" i="1" dirty="0" err="1"/>
              <a:t>add_legend</a:t>
            </a:r>
            <a:r>
              <a:rPr lang="en-IN" i="1" dirty="0"/>
              <a:t>()</a:t>
            </a:r>
          </a:p>
          <a:p>
            <a:pPr marL="0" indent="0">
              <a:buNone/>
            </a:pPr>
            <a:r>
              <a:rPr lang="en-IN" i="1" dirty="0" err="1"/>
              <a:t>sns.FacetGrid</a:t>
            </a:r>
            <a:r>
              <a:rPr lang="en-IN" i="1" dirty="0"/>
              <a:t>(iris, hue="species", height=5) \</a:t>
            </a:r>
            <a:br>
              <a:rPr lang="en-IN" i="1" dirty="0"/>
            </a:br>
            <a:r>
              <a:rPr lang="en-IN" i="1" dirty="0"/>
              <a:t>.map(</a:t>
            </a:r>
            <a:r>
              <a:rPr lang="en-IN" i="1" dirty="0" err="1"/>
              <a:t>sns.distplot</a:t>
            </a:r>
            <a:r>
              <a:rPr lang="en-IN" i="1" dirty="0"/>
              <a:t>, "</a:t>
            </a:r>
            <a:r>
              <a:rPr lang="en-IN" i="1" dirty="0" err="1"/>
              <a:t>petal_length</a:t>
            </a:r>
            <a:r>
              <a:rPr lang="en-IN" i="1" dirty="0"/>
              <a:t>") \</a:t>
            </a:r>
            <a:br>
              <a:rPr lang="en-IN" i="1" dirty="0"/>
            </a:br>
            <a:r>
              <a:rPr lang="en-IN" i="1" dirty="0"/>
              <a:t>.</a:t>
            </a:r>
            <a:r>
              <a:rPr lang="en-IN" i="1" dirty="0" err="1"/>
              <a:t>add_legend</a:t>
            </a:r>
            <a:r>
              <a:rPr lang="en-IN" i="1" dirty="0"/>
              <a:t>()</a:t>
            </a:r>
          </a:p>
          <a:p>
            <a:pPr marL="0" indent="0">
              <a:buNone/>
            </a:pPr>
            <a:r>
              <a:rPr lang="en-IN" i="1" dirty="0" err="1"/>
              <a:t>sns.FacetGrid</a:t>
            </a:r>
            <a:r>
              <a:rPr lang="en-IN" i="1" dirty="0"/>
              <a:t>(iris, hue="species", height=5) \</a:t>
            </a:r>
            <a:br>
              <a:rPr lang="en-IN" i="1" dirty="0"/>
            </a:br>
            <a:r>
              <a:rPr lang="en-IN" i="1" dirty="0"/>
              <a:t>.map(</a:t>
            </a:r>
            <a:r>
              <a:rPr lang="en-IN" i="1" dirty="0" err="1"/>
              <a:t>sns.distplot</a:t>
            </a:r>
            <a:r>
              <a:rPr lang="en-IN" i="1" dirty="0"/>
              <a:t>, "</a:t>
            </a:r>
            <a:r>
              <a:rPr lang="en-IN" i="1" dirty="0" err="1"/>
              <a:t>petal_width</a:t>
            </a:r>
            <a:r>
              <a:rPr lang="en-IN" i="1" dirty="0"/>
              <a:t>") \</a:t>
            </a:r>
            <a:br>
              <a:rPr lang="en-IN" i="1" dirty="0"/>
            </a:br>
            <a:r>
              <a:rPr lang="en-IN" i="1" dirty="0"/>
              <a:t>.</a:t>
            </a:r>
            <a:r>
              <a:rPr lang="en-IN" i="1" dirty="0" err="1"/>
              <a:t>add_legend</a:t>
            </a:r>
            <a:r>
              <a:rPr lang="en-IN" i="1" dirty="0"/>
              <a:t>()</a:t>
            </a:r>
            <a:br>
              <a:rPr lang="en-IN" i="1" dirty="0"/>
            </a:br>
            <a:r>
              <a:rPr lang="en-IN" i="1" dirty="0" err="1"/>
              <a:t>plt.show</a:t>
            </a:r>
            <a:r>
              <a:rPr lang="en-IN" i="1" dirty="0"/>
              <a:t>()</a:t>
            </a:r>
          </a:p>
          <a:p>
            <a:pPr marL="0" indent="0">
              <a:buNone/>
            </a:pPr>
            <a:endParaRPr lang="en-US" dirty="0"/>
          </a:p>
        </p:txBody>
      </p:sp>
      <p:sp>
        <p:nvSpPr>
          <p:cNvPr id="4" name="Date Placeholder 3">
            <a:extLst>
              <a:ext uri="{FF2B5EF4-FFF2-40B4-BE49-F238E27FC236}">
                <a16:creationId xmlns:a16="http://schemas.microsoft.com/office/drawing/2014/main" id="{796ABBC1-5BF2-EA40-8AE2-BA3A8E021CDD}"/>
              </a:ext>
            </a:extLst>
          </p:cNvPr>
          <p:cNvSpPr>
            <a:spLocks noGrp="1"/>
          </p:cNvSpPr>
          <p:nvPr>
            <p:ph type="dt" sz="half" idx="10"/>
          </p:nvPr>
        </p:nvSpPr>
        <p:spPr/>
        <p:txBody>
          <a:bodyPr/>
          <a:lstStyle/>
          <a:p>
            <a:fld id="{44B8AF76-8293-5244-89DB-471FCCC62391}" type="datetime1">
              <a:rPr lang="en-US" smtClean="0"/>
              <a:t>1/20/22</a:t>
            </a:fld>
            <a:endParaRPr lang="en-US"/>
          </a:p>
        </p:txBody>
      </p:sp>
      <p:sp>
        <p:nvSpPr>
          <p:cNvPr id="5" name="Footer Placeholder 4">
            <a:extLst>
              <a:ext uri="{FF2B5EF4-FFF2-40B4-BE49-F238E27FC236}">
                <a16:creationId xmlns:a16="http://schemas.microsoft.com/office/drawing/2014/main" id="{9D1E8837-BC9A-064A-973B-F01ED1706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9DEF63-B14E-AB47-BEE9-E606289CD75C}"/>
              </a:ext>
            </a:extLst>
          </p:cNvPr>
          <p:cNvSpPr>
            <a:spLocks noGrp="1"/>
          </p:cNvSpPr>
          <p:nvPr>
            <p:ph type="sldNum" sz="quarter" idx="12"/>
          </p:nvPr>
        </p:nvSpPr>
        <p:spPr/>
        <p:txBody>
          <a:bodyPr/>
          <a:lstStyle/>
          <a:p>
            <a:fld id="{A8201E05-7680-2B48-BDB1-49A881F5585E}" type="slidenum">
              <a:rPr lang="en-US" smtClean="0"/>
              <a:t>149</a:t>
            </a:fld>
            <a:endParaRPr lang="en-US"/>
          </a:p>
        </p:txBody>
      </p:sp>
    </p:spTree>
    <p:extLst>
      <p:ext uri="{BB962C8B-B14F-4D97-AF65-F5344CB8AC3E}">
        <p14:creationId xmlns:p14="http://schemas.microsoft.com/office/powerpoint/2010/main" val="699753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4F567-AB91-414D-A884-6E8991538E98}"/>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E4AE36DA-DF53-7544-B804-AEDAA8332D28}"/>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5B0ED4F7-AACA-1A4C-9DDC-F9B64AE394E0}"/>
              </a:ext>
            </a:extLst>
          </p:cNvPr>
          <p:cNvSpPr>
            <a:spLocks noGrp="1"/>
          </p:cNvSpPr>
          <p:nvPr>
            <p:ph type="sldNum" sz="quarter" idx="12"/>
          </p:nvPr>
        </p:nvSpPr>
        <p:spPr/>
        <p:txBody>
          <a:bodyPr/>
          <a:lstStyle/>
          <a:p>
            <a:fld id="{0E2B90DE-CA9C-452B-80F9-35262CC2B070}" type="slidenum">
              <a:rPr lang="en-IN" smtClean="0"/>
              <a:pPr/>
              <a:t>15</a:t>
            </a:fld>
            <a:endParaRPr lang="en-IN"/>
          </a:p>
        </p:txBody>
      </p:sp>
      <p:sp>
        <p:nvSpPr>
          <p:cNvPr id="4" name="Content Placeholder 3">
            <a:extLst>
              <a:ext uri="{FF2B5EF4-FFF2-40B4-BE49-F238E27FC236}">
                <a16:creationId xmlns:a16="http://schemas.microsoft.com/office/drawing/2014/main" id="{50606A4A-ABCF-834B-8E2C-67D904EEF37D}"/>
              </a:ext>
            </a:extLst>
          </p:cNvPr>
          <p:cNvSpPr>
            <a:spLocks noGrp="1"/>
          </p:cNvSpPr>
          <p:nvPr>
            <p:ph sz="quarter" idx="1"/>
          </p:nvPr>
        </p:nvSpPr>
        <p:spPr/>
        <p:txBody>
          <a:bodyPr>
            <a:normAutofit fontScale="85000" lnSpcReduction="10000"/>
          </a:bodyPr>
          <a:lstStyle/>
          <a:p>
            <a:pPr marL="0" indent="0" algn="just" fontAlgn="base">
              <a:buNone/>
            </a:pPr>
            <a:r>
              <a:rPr lang="en-IN" b="1" dirty="0">
                <a:solidFill>
                  <a:srgbClr val="FF0000"/>
                </a:solidFill>
              </a:rPr>
              <a:t>Multivariate non-graphical</a:t>
            </a:r>
          </a:p>
          <a:p>
            <a:pPr algn="just" fontAlgn="base"/>
            <a:r>
              <a:rPr lang="en-IN" dirty="0"/>
              <a:t>Multivariate non-graphical EDA technique is usually wont to show the connection between two or more variables within the sort of either cross-tabulation or statistics.  </a:t>
            </a:r>
          </a:p>
          <a:p>
            <a:pPr lvl="1" algn="just" fontAlgn="base">
              <a:buFont typeface="Wingdings" pitchFamily="2" charset="2"/>
              <a:buChar char="Ø"/>
            </a:pPr>
            <a:r>
              <a:rPr lang="en-IN" dirty="0"/>
              <a:t>For categorical data, an extension of tabulation called cross-tabulation is extremely useful. For 2 variables, cross-tabulation is preferred by making a two-way table with column headings that match the amount of one-variable and row headings that match the amount of the opposite two variables, then filling the counts with all subjects that share an equivalent pair of levels.</a:t>
            </a:r>
          </a:p>
          <a:p>
            <a:pPr lvl="1" algn="just" fontAlgn="base">
              <a:buFont typeface="Wingdings" pitchFamily="2" charset="2"/>
              <a:buChar char="Ø"/>
            </a:pPr>
            <a:r>
              <a:rPr lang="en-IN" dirty="0"/>
              <a:t>For each categorical variable and one quantitative variable, we create statistics for quantitative variables separately for every level of the specific variable then compare the statistics across the amount of categorical variable.</a:t>
            </a:r>
          </a:p>
          <a:p>
            <a:pPr lvl="1" algn="just" fontAlgn="base">
              <a:buFont typeface="Wingdings" pitchFamily="2" charset="2"/>
              <a:buChar char="Ø"/>
            </a:pPr>
            <a:r>
              <a:rPr lang="en-IN" dirty="0"/>
              <a:t>Comparing the means is an off-the-cuff version of ANOVA and comparing medians may be a robust version of one-way ANOVA.</a:t>
            </a:r>
          </a:p>
        </p:txBody>
      </p:sp>
    </p:spTree>
    <p:extLst>
      <p:ext uri="{BB962C8B-B14F-4D97-AF65-F5344CB8AC3E}">
        <p14:creationId xmlns:p14="http://schemas.microsoft.com/office/powerpoint/2010/main" val="2694555891"/>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867E-C73B-6D49-B9D9-C7B9ECD540C6}"/>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7955096C-C250-E64F-BC66-219D4E37FC36}"/>
              </a:ext>
            </a:extLst>
          </p:cNvPr>
          <p:cNvSpPr>
            <a:spLocks noGrp="1"/>
          </p:cNvSpPr>
          <p:nvPr>
            <p:ph type="dt" sz="half" idx="10"/>
          </p:nvPr>
        </p:nvSpPr>
        <p:spPr/>
        <p:txBody>
          <a:bodyPr/>
          <a:lstStyle/>
          <a:p>
            <a:fld id="{0710ED6D-BE43-154B-80AE-362C516671BD}" type="datetime1">
              <a:rPr lang="en-US" smtClean="0"/>
              <a:t>1/20/22</a:t>
            </a:fld>
            <a:endParaRPr lang="en-US"/>
          </a:p>
        </p:txBody>
      </p:sp>
      <p:sp>
        <p:nvSpPr>
          <p:cNvPr id="5" name="Footer Placeholder 4">
            <a:extLst>
              <a:ext uri="{FF2B5EF4-FFF2-40B4-BE49-F238E27FC236}">
                <a16:creationId xmlns:a16="http://schemas.microsoft.com/office/drawing/2014/main" id="{0269D9D5-02AC-A24B-A421-16CEDAFBB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7D7559-99DD-1242-8A00-0CFE729767FC}"/>
              </a:ext>
            </a:extLst>
          </p:cNvPr>
          <p:cNvSpPr>
            <a:spLocks noGrp="1"/>
          </p:cNvSpPr>
          <p:nvPr>
            <p:ph type="sldNum" sz="quarter" idx="12"/>
          </p:nvPr>
        </p:nvSpPr>
        <p:spPr/>
        <p:txBody>
          <a:bodyPr/>
          <a:lstStyle/>
          <a:p>
            <a:fld id="{A8201E05-7680-2B48-BDB1-49A881F5585E}" type="slidenum">
              <a:rPr lang="en-US" smtClean="0"/>
              <a:t>150</a:t>
            </a:fld>
            <a:endParaRPr lang="en-US"/>
          </a:p>
        </p:txBody>
      </p:sp>
      <p:pic>
        <p:nvPicPr>
          <p:cNvPr id="19458" name="Picture 2">
            <a:extLst>
              <a:ext uri="{FF2B5EF4-FFF2-40B4-BE49-F238E27FC236}">
                <a16:creationId xmlns:a16="http://schemas.microsoft.com/office/drawing/2014/main" id="{D49A1B49-B7C8-B846-A5BA-F95A7B44EE2D}"/>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914400" y="1386937"/>
            <a:ext cx="4953744" cy="41242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C802E83-0EEE-F640-9787-184943E6EC0D}"/>
              </a:ext>
            </a:extLst>
          </p:cNvPr>
          <p:cNvSpPr/>
          <p:nvPr/>
        </p:nvSpPr>
        <p:spPr>
          <a:xfrm>
            <a:off x="1262708" y="5646371"/>
            <a:ext cx="4257127" cy="369332"/>
          </a:xfrm>
          <a:prstGeom prst="rect">
            <a:avLst/>
          </a:prstGeom>
        </p:spPr>
        <p:txBody>
          <a:bodyPr wrap="none">
            <a:spAutoFit/>
          </a:bodyPr>
          <a:lstStyle/>
          <a:p>
            <a:r>
              <a:rPr lang="en-IN" dirty="0">
                <a:solidFill>
                  <a:srgbClr val="757575"/>
                </a:solidFill>
                <a:latin typeface="sohne"/>
              </a:rPr>
              <a:t>Plot 1 | Classification feature : Sepal Length</a:t>
            </a:r>
            <a:endParaRPr lang="en-US" dirty="0"/>
          </a:p>
        </p:txBody>
      </p:sp>
    </p:spTree>
    <p:extLst>
      <p:ext uri="{BB962C8B-B14F-4D97-AF65-F5344CB8AC3E}">
        <p14:creationId xmlns:p14="http://schemas.microsoft.com/office/powerpoint/2010/main" val="39355833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AF197-6E05-634D-9B5A-00935BC7F229}"/>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7121E352-3D0B-3148-B74D-C787C9FADBFF}"/>
              </a:ext>
            </a:extLst>
          </p:cNvPr>
          <p:cNvSpPr>
            <a:spLocks noGrp="1"/>
          </p:cNvSpPr>
          <p:nvPr>
            <p:ph type="dt" sz="half" idx="10"/>
          </p:nvPr>
        </p:nvSpPr>
        <p:spPr/>
        <p:txBody>
          <a:bodyPr/>
          <a:lstStyle/>
          <a:p>
            <a:fld id="{4C2082F5-5039-A542-B8F8-B97241F2D905}" type="datetime1">
              <a:rPr lang="en-US" smtClean="0"/>
              <a:t>1/20/22</a:t>
            </a:fld>
            <a:endParaRPr lang="en-US"/>
          </a:p>
        </p:txBody>
      </p:sp>
      <p:sp>
        <p:nvSpPr>
          <p:cNvPr id="5" name="Footer Placeholder 4">
            <a:extLst>
              <a:ext uri="{FF2B5EF4-FFF2-40B4-BE49-F238E27FC236}">
                <a16:creationId xmlns:a16="http://schemas.microsoft.com/office/drawing/2014/main" id="{9EF9F009-E525-A34A-AADC-5EBC4428B4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78B46-D9A2-3D4B-A2AB-E7A594E9B2EC}"/>
              </a:ext>
            </a:extLst>
          </p:cNvPr>
          <p:cNvSpPr>
            <a:spLocks noGrp="1"/>
          </p:cNvSpPr>
          <p:nvPr>
            <p:ph type="sldNum" sz="quarter" idx="12"/>
          </p:nvPr>
        </p:nvSpPr>
        <p:spPr/>
        <p:txBody>
          <a:bodyPr/>
          <a:lstStyle/>
          <a:p>
            <a:fld id="{A8201E05-7680-2B48-BDB1-49A881F5585E}" type="slidenum">
              <a:rPr lang="en-US" smtClean="0"/>
              <a:t>151</a:t>
            </a:fld>
            <a:endParaRPr lang="en-US"/>
          </a:p>
        </p:txBody>
      </p:sp>
      <p:pic>
        <p:nvPicPr>
          <p:cNvPr id="20482" name="Picture 2">
            <a:extLst>
              <a:ext uri="{FF2B5EF4-FFF2-40B4-BE49-F238E27FC236}">
                <a16:creationId xmlns:a16="http://schemas.microsoft.com/office/drawing/2014/main" id="{EC1F2616-2BA1-1743-BF90-AB4641855B73}"/>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914400" y="1518474"/>
            <a:ext cx="5025752" cy="410554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ED93E1-EB8A-4349-901F-E861A43024E3}"/>
              </a:ext>
            </a:extLst>
          </p:cNvPr>
          <p:cNvSpPr/>
          <p:nvPr/>
        </p:nvSpPr>
        <p:spPr>
          <a:xfrm>
            <a:off x="1329041" y="5713442"/>
            <a:ext cx="4196470" cy="369332"/>
          </a:xfrm>
          <a:prstGeom prst="rect">
            <a:avLst/>
          </a:prstGeom>
        </p:spPr>
        <p:txBody>
          <a:bodyPr wrap="none">
            <a:spAutoFit/>
          </a:bodyPr>
          <a:lstStyle/>
          <a:p>
            <a:r>
              <a:rPr lang="en-IN" dirty="0">
                <a:solidFill>
                  <a:srgbClr val="757575"/>
                </a:solidFill>
                <a:latin typeface="sohne"/>
              </a:rPr>
              <a:t>Plot 2 | Classification feature : Sepal Width</a:t>
            </a:r>
            <a:endParaRPr lang="en-US" dirty="0"/>
          </a:p>
        </p:txBody>
      </p:sp>
    </p:spTree>
    <p:extLst>
      <p:ext uri="{BB962C8B-B14F-4D97-AF65-F5344CB8AC3E}">
        <p14:creationId xmlns:p14="http://schemas.microsoft.com/office/powerpoint/2010/main" val="26106370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8E6E-DB53-0A4B-8FEE-623B05210702}"/>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02412F90-919E-2440-AE8D-C12C1EBCC8D0}"/>
              </a:ext>
            </a:extLst>
          </p:cNvPr>
          <p:cNvSpPr>
            <a:spLocks noGrp="1"/>
          </p:cNvSpPr>
          <p:nvPr>
            <p:ph type="dt" sz="half" idx="10"/>
          </p:nvPr>
        </p:nvSpPr>
        <p:spPr/>
        <p:txBody>
          <a:bodyPr/>
          <a:lstStyle/>
          <a:p>
            <a:fld id="{497E2D41-52D7-0942-AF65-AC6E802AC56E}" type="datetime1">
              <a:rPr lang="en-US" smtClean="0"/>
              <a:t>1/20/22</a:t>
            </a:fld>
            <a:endParaRPr lang="en-US"/>
          </a:p>
        </p:txBody>
      </p:sp>
      <p:sp>
        <p:nvSpPr>
          <p:cNvPr id="5" name="Footer Placeholder 4">
            <a:extLst>
              <a:ext uri="{FF2B5EF4-FFF2-40B4-BE49-F238E27FC236}">
                <a16:creationId xmlns:a16="http://schemas.microsoft.com/office/drawing/2014/main" id="{7CA56368-7A00-3C41-8139-81BDAB3DD0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9BFE63-D244-944D-8378-F14030F782D0}"/>
              </a:ext>
            </a:extLst>
          </p:cNvPr>
          <p:cNvSpPr>
            <a:spLocks noGrp="1"/>
          </p:cNvSpPr>
          <p:nvPr>
            <p:ph type="sldNum" sz="quarter" idx="12"/>
          </p:nvPr>
        </p:nvSpPr>
        <p:spPr/>
        <p:txBody>
          <a:bodyPr/>
          <a:lstStyle/>
          <a:p>
            <a:fld id="{A8201E05-7680-2B48-BDB1-49A881F5585E}" type="slidenum">
              <a:rPr lang="en-US" smtClean="0"/>
              <a:t>152</a:t>
            </a:fld>
            <a:endParaRPr lang="en-US"/>
          </a:p>
        </p:txBody>
      </p:sp>
      <p:pic>
        <p:nvPicPr>
          <p:cNvPr id="21506" name="Picture 2">
            <a:extLst>
              <a:ext uri="{FF2B5EF4-FFF2-40B4-BE49-F238E27FC236}">
                <a16:creationId xmlns:a16="http://schemas.microsoft.com/office/drawing/2014/main" id="{B1219B0C-8BFC-4C4F-8664-16A60A0E27DF}"/>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051720" y="1463474"/>
            <a:ext cx="4774902" cy="39167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EEEA025-F03B-9B44-8EE6-7AAC593CC764}"/>
              </a:ext>
            </a:extLst>
          </p:cNvPr>
          <p:cNvSpPr/>
          <p:nvPr/>
        </p:nvSpPr>
        <p:spPr>
          <a:xfrm>
            <a:off x="2081994" y="5365832"/>
            <a:ext cx="4216411" cy="369332"/>
          </a:xfrm>
          <a:prstGeom prst="rect">
            <a:avLst/>
          </a:prstGeom>
        </p:spPr>
        <p:txBody>
          <a:bodyPr wrap="none">
            <a:spAutoFit/>
          </a:bodyPr>
          <a:lstStyle/>
          <a:p>
            <a:pPr algn="ctr"/>
            <a:r>
              <a:rPr lang="en-IN" dirty="0">
                <a:solidFill>
                  <a:srgbClr val="757575"/>
                </a:solidFill>
                <a:latin typeface="sohne"/>
              </a:rPr>
              <a:t>Plot 3 | Classification feature : Petal Length</a:t>
            </a:r>
            <a:endParaRPr lang="en-US" dirty="0"/>
          </a:p>
        </p:txBody>
      </p:sp>
    </p:spTree>
    <p:extLst>
      <p:ext uri="{BB962C8B-B14F-4D97-AF65-F5344CB8AC3E}">
        <p14:creationId xmlns:p14="http://schemas.microsoft.com/office/powerpoint/2010/main" val="395606440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EFA4-5F86-DD49-A60C-49360950C55F}"/>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DE84929C-E2D0-864B-B3C4-C3EF1D1ECD89}"/>
              </a:ext>
            </a:extLst>
          </p:cNvPr>
          <p:cNvSpPr>
            <a:spLocks noGrp="1"/>
          </p:cNvSpPr>
          <p:nvPr>
            <p:ph type="dt" sz="half" idx="10"/>
          </p:nvPr>
        </p:nvSpPr>
        <p:spPr/>
        <p:txBody>
          <a:bodyPr/>
          <a:lstStyle/>
          <a:p>
            <a:fld id="{7AAB1E7E-F1B6-174E-9EB5-DDF1EBABC257}" type="datetime1">
              <a:rPr lang="en-US" smtClean="0"/>
              <a:t>1/20/22</a:t>
            </a:fld>
            <a:endParaRPr lang="en-US"/>
          </a:p>
        </p:txBody>
      </p:sp>
      <p:sp>
        <p:nvSpPr>
          <p:cNvPr id="5" name="Footer Placeholder 4">
            <a:extLst>
              <a:ext uri="{FF2B5EF4-FFF2-40B4-BE49-F238E27FC236}">
                <a16:creationId xmlns:a16="http://schemas.microsoft.com/office/drawing/2014/main" id="{4071C614-57FB-D54B-8AA6-7998732BC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B70C3-94BF-1F4B-A3AF-CB2A917D80F6}"/>
              </a:ext>
            </a:extLst>
          </p:cNvPr>
          <p:cNvSpPr>
            <a:spLocks noGrp="1"/>
          </p:cNvSpPr>
          <p:nvPr>
            <p:ph type="sldNum" sz="quarter" idx="12"/>
          </p:nvPr>
        </p:nvSpPr>
        <p:spPr/>
        <p:txBody>
          <a:bodyPr/>
          <a:lstStyle/>
          <a:p>
            <a:fld id="{A8201E05-7680-2B48-BDB1-49A881F5585E}" type="slidenum">
              <a:rPr lang="en-US" smtClean="0"/>
              <a:t>153</a:t>
            </a:fld>
            <a:endParaRPr lang="en-US"/>
          </a:p>
        </p:txBody>
      </p:sp>
      <p:pic>
        <p:nvPicPr>
          <p:cNvPr id="22530" name="Picture 2">
            <a:extLst>
              <a:ext uri="{FF2B5EF4-FFF2-40B4-BE49-F238E27FC236}">
                <a16:creationId xmlns:a16="http://schemas.microsoft.com/office/drawing/2014/main" id="{F2A08460-861F-4448-A163-6D5F2D6840F1}"/>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331640" y="1502933"/>
            <a:ext cx="4840560" cy="39810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7B66EB-A5BC-5A47-B4A8-63107536D898}"/>
              </a:ext>
            </a:extLst>
          </p:cNvPr>
          <p:cNvSpPr/>
          <p:nvPr/>
        </p:nvSpPr>
        <p:spPr>
          <a:xfrm>
            <a:off x="1674043" y="5652936"/>
            <a:ext cx="4155753" cy="369332"/>
          </a:xfrm>
          <a:prstGeom prst="rect">
            <a:avLst/>
          </a:prstGeom>
        </p:spPr>
        <p:txBody>
          <a:bodyPr wrap="none">
            <a:spAutoFit/>
          </a:bodyPr>
          <a:lstStyle/>
          <a:p>
            <a:r>
              <a:rPr lang="en-IN" dirty="0">
                <a:solidFill>
                  <a:srgbClr val="757575"/>
                </a:solidFill>
                <a:latin typeface="sohne"/>
              </a:rPr>
              <a:t>Plot 4 | Classification feature : Petal Width</a:t>
            </a:r>
            <a:endParaRPr lang="en-US" dirty="0"/>
          </a:p>
        </p:txBody>
      </p:sp>
    </p:spTree>
    <p:extLst>
      <p:ext uri="{BB962C8B-B14F-4D97-AF65-F5344CB8AC3E}">
        <p14:creationId xmlns:p14="http://schemas.microsoft.com/office/powerpoint/2010/main" val="1979237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5D4F4-71B0-5F4E-9431-96D1F548DD7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F607126-6AB3-0C44-B5F9-EAA3814CC1FB}"/>
              </a:ext>
            </a:extLst>
          </p:cNvPr>
          <p:cNvSpPr>
            <a:spLocks noGrp="1"/>
          </p:cNvSpPr>
          <p:nvPr>
            <p:ph idx="1"/>
          </p:nvPr>
        </p:nvSpPr>
        <p:spPr/>
        <p:txBody>
          <a:bodyPr>
            <a:normAutofit fontScale="92500" lnSpcReduction="20000"/>
          </a:bodyPr>
          <a:lstStyle/>
          <a:p>
            <a:pPr marL="0" indent="0">
              <a:buNone/>
            </a:pPr>
            <a:r>
              <a:rPr lang="en-IN" b="1" dirty="0"/>
              <a:t>Data Insights:</a:t>
            </a:r>
            <a:endParaRPr lang="en-IN" dirty="0"/>
          </a:p>
          <a:p>
            <a:r>
              <a:rPr lang="en-IN" dirty="0"/>
              <a:t>Plot 1 shows that there is a significant amount of overlap between the species on sepal length, so it is not an effective Classification feature</a:t>
            </a:r>
          </a:p>
          <a:p>
            <a:r>
              <a:rPr lang="en-IN" dirty="0"/>
              <a:t>Plot 2 shows that there is even higher overlap between the species on sepal width, so it is not an effective Classification feature</a:t>
            </a:r>
          </a:p>
          <a:p>
            <a:r>
              <a:rPr lang="en-IN" dirty="0"/>
              <a:t>Plot 3 shows that petal length is a good Classification feature as it clearly separates the species . The overlap is extremely less (between Versicolor and Virginica) , </a:t>
            </a:r>
            <a:r>
              <a:rPr lang="en-IN" dirty="0" err="1"/>
              <a:t>Setosa</a:t>
            </a:r>
            <a:r>
              <a:rPr lang="en-IN" dirty="0"/>
              <a:t> is well separated from the rest two</a:t>
            </a:r>
          </a:p>
          <a:p>
            <a:r>
              <a:rPr lang="en-IN" dirty="0"/>
              <a:t>Just like Plot 3, Plot 4 also shows that petal width is a good Classification feature . The overlap is significantly less (between Versicolor and Virginica) , </a:t>
            </a:r>
            <a:r>
              <a:rPr lang="en-IN" dirty="0" err="1"/>
              <a:t>Setosa</a:t>
            </a:r>
            <a:r>
              <a:rPr lang="en-IN" dirty="0"/>
              <a:t> is well separated from the rest two</a:t>
            </a:r>
          </a:p>
          <a:p>
            <a:pPr marL="0" indent="0">
              <a:buNone/>
            </a:pPr>
            <a:endParaRPr lang="en-US" dirty="0"/>
          </a:p>
        </p:txBody>
      </p:sp>
      <p:sp>
        <p:nvSpPr>
          <p:cNvPr id="4" name="Date Placeholder 3">
            <a:extLst>
              <a:ext uri="{FF2B5EF4-FFF2-40B4-BE49-F238E27FC236}">
                <a16:creationId xmlns:a16="http://schemas.microsoft.com/office/drawing/2014/main" id="{CEBF9CD6-47A5-5A46-A85B-A073750252EF}"/>
              </a:ext>
            </a:extLst>
          </p:cNvPr>
          <p:cNvSpPr>
            <a:spLocks noGrp="1"/>
          </p:cNvSpPr>
          <p:nvPr>
            <p:ph type="dt" sz="half" idx="10"/>
          </p:nvPr>
        </p:nvSpPr>
        <p:spPr/>
        <p:txBody>
          <a:bodyPr/>
          <a:lstStyle/>
          <a:p>
            <a:fld id="{4AE8E51F-012B-5A45-8155-BAF9C016DE18}" type="datetime1">
              <a:rPr lang="en-US" smtClean="0"/>
              <a:t>1/20/22</a:t>
            </a:fld>
            <a:endParaRPr lang="en-US"/>
          </a:p>
        </p:txBody>
      </p:sp>
      <p:sp>
        <p:nvSpPr>
          <p:cNvPr id="5" name="Footer Placeholder 4">
            <a:extLst>
              <a:ext uri="{FF2B5EF4-FFF2-40B4-BE49-F238E27FC236}">
                <a16:creationId xmlns:a16="http://schemas.microsoft.com/office/drawing/2014/main" id="{E8DDEA71-FFC1-9947-95C3-60BC39B59B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F13CBA-2C89-4F4A-B56A-33EE5DD69D97}"/>
              </a:ext>
            </a:extLst>
          </p:cNvPr>
          <p:cNvSpPr>
            <a:spLocks noGrp="1"/>
          </p:cNvSpPr>
          <p:nvPr>
            <p:ph type="sldNum" sz="quarter" idx="12"/>
          </p:nvPr>
        </p:nvSpPr>
        <p:spPr/>
        <p:txBody>
          <a:bodyPr/>
          <a:lstStyle/>
          <a:p>
            <a:fld id="{A8201E05-7680-2B48-BDB1-49A881F5585E}" type="slidenum">
              <a:rPr lang="en-US" smtClean="0"/>
              <a:t>154</a:t>
            </a:fld>
            <a:endParaRPr lang="en-US"/>
          </a:p>
        </p:txBody>
      </p:sp>
    </p:spTree>
    <p:extLst>
      <p:ext uri="{BB962C8B-B14F-4D97-AF65-F5344CB8AC3E}">
        <p14:creationId xmlns:p14="http://schemas.microsoft.com/office/powerpoint/2010/main" val="26807779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7DBE3-C262-0748-B00E-8A759C006F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AE6D43-3881-E54F-8067-5C3ADE31BBAB}"/>
              </a:ext>
            </a:extLst>
          </p:cNvPr>
          <p:cNvSpPr>
            <a:spLocks noGrp="1"/>
          </p:cNvSpPr>
          <p:nvPr>
            <p:ph idx="1"/>
          </p:nvPr>
        </p:nvSpPr>
        <p:spPr/>
        <p:txBody>
          <a:bodyPr/>
          <a:lstStyle/>
          <a:p>
            <a:pPr marL="0" indent="0">
              <a:buNone/>
            </a:pPr>
            <a:r>
              <a:rPr lang="en-IN" b="1" dirty="0"/>
              <a:t>Choosing Plot 3 (Classification feature as Petal Length)to distinguish among the species</a:t>
            </a:r>
          </a:p>
          <a:p>
            <a:pPr marL="0" indent="0">
              <a:buNone/>
            </a:pPr>
            <a:endParaRPr lang="en-US" dirty="0"/>
          </a:p>
        </p:txBody>
      </p:sp>
      <p:sp>
        <p:nvSpPr>
          <p:cNvPr id="4" name="Date Placeholder 3">
            <a:extLst>
              <a:ext uri="{FF2B5EF4-FFF2-40B4-BE49-F238E27FC236}">
                <a16:creationId xmlns:a16="http://schemas.microsoft.com/office/drawing/2014/main" id="{2C70442D-F153-3C48-84AB-FA75A152FA14}"/>
              </a:ext>
            </a:extLst>
          </p:cNvPr>
          <p:cNvSpPr>
            <a:spLocks noGrp="1"/>
          </p:cNvSpPr>
          <p:nvPr>
            <p:ph type="dt" sz="half" idx="10"/>
          </p:nvPr>
        </p:nvSpPr>
        <p:spPr/>
        <p:txBody>
          <a:bodyPr/>
          <a:lstStyle/>
          <a:p>
            <a:fld id="{1CF550D4-12D8-EF44-89A2-096344E1830E}" type="datetime1">
              <a:rPr lang="en-US" smtClean="0"/>
              <a:t>1/20/22</a:t>
            </a:fld>
            <a:endParaRPr lang="en-US"/>
          </a:p>
        </p:txBody>
      </p:sp>
      <p:sp>
        <p:nvSpPr>
          <p:cNvPr id="6" name="Slide Number Placeholder 5">
            <a:extLst>
              <a:ext uri="{FF2B5EF4-FFF2-40B4-BE49-F238E27FC236}">
                <a16:creationId xmlns:a16="http://schemas.microsoft.com/office/drawing/2014/main" id="{52479120-9400-D74E-955B-045358CAB654}"/>
              </a:ext>
            </a:extLst>
          </p:cNvPr>
          <p:cNvSpPr>
            <a:spLocks noGrp="1"/>
          </p:cNvSpPr>
          <p:nvPr>
            <p:ph type="sldNum" sz="quarter" idx="12"/>
          </p:nvPr>
        </p:nvSpPr>
        <p:spPr/>
        <p:txBody>
          <a:bodyPr/>
          <a:lstStyle/>
          <a:p>
            <a:fld id="{A8201E05-7680-2B48-BDB1-49A881F5585E}" type="slidenum">
              <a:rPr lang="en-US" smtClean="0"/>
              <a:t>155</a:t>
            </a:fld>
            <a:endParaRPr lang="en-US"/>
          </a:p>
        </p:txBody>
      </p:sp>
      <p:pic>
        <p:nvPicPr>
          <p:cNvPr id="23556" name="Picture 4">
            <a:extLst>
              <a:ext uri="{FF2B5EF4-FFF2-40B4-BE49-F238E27FC236}">
                <a16:creationId xmlns:a16="http://schemas.microsoft.com/office/drawing/2014/main" id="{20129C3D-0342-1847-A7A1-BCA0491F87A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23347" y="2503929"/>
            <a:ext cx="4897305" cy="40171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1FA9EFB-4104-DF40-86C7-B4729AC13CA5}"/>
              </a:ext>
            </a:extLst>
          </p:cNvPr>
          <p:cNvSpPr/>
          <p:nvPr/>
        </p:nvSpPr>
        <p:spPr>
          <a:xfrm>
            <a:off x="2339752" y="6323191"/>
            <a:ext cx="4216411" cy="369332"/>
          </a:xfrm>
          <a:prstGeom prst="rect">
            <a:avLst/>
          </a:prstGeom>
        </p:spPr>
        <p:txBody>
          <a:bodyPr wrap="none">
            <a:spAutoFit/>
          </a:bodyPr>
          <a:lstStyle/>
          <a:p>
            <a:r>
              <a:rPr lang="en-IN" dirty="0">
                <a:solidFill>
                  <a:srgbClr val="757575"/>
                </a:solidFill>
                <a:latin typeface="sohne"/>
              </a:rPr>
              <a:t>Plot 3 | Classification feature : Petal Length</a:t>
            </a:r>
            <a:endParaRPr lang="en-US" dirty="0"/>
          </a:p>
        </p:txBody>
      </p:sp>
      <p:sp>
        <p:nvSpPr>
          <p:cNvPr id="9" name="Rectangle 8">
            <a:extLst>
              <a:ext uri="{FF2B5EF4-FFF2-40B4-BE49-F238E27FC236}">
                <a16:creationId xmlns:a16="http://schemas.microsoft.com/office/drawing/2014/main" id="{C3242660-466C-0443-B70E-68FDDB35ED3F}"/>
              </a:ext>
            </a:extLst>
          </p:cNvPr>
          <p:cNvSpPr/>
          <p:nvPr/>
        </p:nvSpPr>
        <p:spPr>
          <a:xfrm>
            <a:off x="4114800" y="2751968"/>
            <a:ext cx="4572000" cy="646331"/>
          </a:xfrm>
          <a:prstGeom prst="rect">
            <a:avLst/>
          </a:prstGeom>
        </p:spPr>
        <p:txBody>
          <a:bodyPr>
            <a:spAutoFit/>
          </a:bodyPr>
          <a:lstStyle/>
          <a:p>
            <a:r>
              <a:rPr lang="en-IN" dirty="0">
                <a:solidFill>
                  <a:srgbClr val="292929"/>
                </a:solidFill>
                <a:latin typeface="charter" panose="02040503050506020203" pitchFamily="18" charset="0"/>
              </a:rPr>
              <a:t>The pdf curve of Iris </a:t>
            </a:r>
            <a:r>
              <a:rPr lang="en-IN" dirty="0" err="1">
                <a:solidFill>
                  <a:srgbClr val="292929"/>
                </a:solidFill>
                <a:latin typeface="charter" panose="02040503050506020203" pitchFamily="18" charset="0"/>
              </a:rPr>
              <a:t>Setosa</a:t>
            </a:r>
            <a:r>
              <a:rPr lang="en-IN" dirty="0">
                <a:solidFill>
                  <a:srgbClr val="292929"/>
                </a:solidFill>
                <a:latin typeface="charter" panose="02040503050506020203" pitchFamily="18" charset="0"/>
              </a:rPr>
              <a:t> ends roughly at 2.1</a:t>
            </a:r>
            <a:endParaRPr lang="en-US" dirty="0"/>
          </a:p>
        </p:txBody>
      </p:sp>
    </p:spTree>
    <p:extLst>
      <p:ext uri="{BB962C8B-B14F-4D97-AF65-F5344CB8AC3E}">
        <p14:creationId xmlns:p14="http://schemas.microsoft.com/office/powerpoint/2010/main" val="5967479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417F3-A4ED-8546-AACF-6C55D59889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1CF88A-0B1C-6A43-83D7-347E82C3400D}"/>
              </a:ext>
            </a:extLst>
          </p:cNvPr>
          <p:cNvSpPr>
            <a:spLocks noGrp="1"/>
          </p:cNvSpPr>
          <p:nvPr>
            <p:ph idx="1"/>
          </p:nvPr>
        </p:nvSpPr>
        <p:spPr/>
        <p:txBody>
          <a:bodyPr/>
          <a:lstStyle/>
          <a:p>
            <a:pPr marL="0" indent="0">
              <a:buNone/>
            </a:pPr>
            <a:r>
              <a:rPr lang="en-IN" b="1" dirty="0"/>
              <a:t>Data Insights:</a:t>
            </a:r>
          </a:p>
          <a:p>
            <a:r>
              <a:rPr lang="en-IN" dirty="0"/>
              <a:t>The pdf curve of Iris </a:t>
            </a:r>
            <a:r>
              <a:rPr lang="en-IN" dirty="0" err="1"/>
              <a:t>Setosa</a:t>
            </a:r>
            <a:r>
              <a:rPr lang="en-IN" dirty="0"/>
              <a:t> ends roughly at 2.1</a:t>
            </a:r>
          </a:p>
          <a:p>
            <a:r>
              <a:rPr lang="en-IN" dirty="0"/>
              <a:t>If petal length &lt; 2.1, then species is Iris </a:t>
            </a:r>
            <a:r>
              <a:rPr lang="en-IN" dirty="0" err="1"/>
              <a:t>Setosa</a:t>
            </a:r>
            <a:endParaRPr lang="en-IN" dirty="0"/>
          </a:p>
          <a:p>
            <a:r>
              <a:rPr lang="en-IN" dirty="0"/>
              <a:t>The point of intersection between pdf curves of Versicolor and Virginica is roughly at 4.8</a:t>
            </a:r>
          </a:p>
          <a:p>
            <a:r>
              <a:rPr lang="en-IN" dirty="0"/>
              <a:t>If petal length &gt; 2.1 and petal length &lt; 4.8 then species is Iris Versicolor</a:t>
            </a:r>
          </a:p>
          <a:p>
            <a:r>
              <a:rPr lang="en-IN" dirty="0"/>
              <a:t>If petal length &gt; 4.8 then species is Iris Virginica</a:t>
            </a:r>
          </a:p>
          <a:p>
            <a:pPr marL="0" indent="0">
              <a:buNone/>
            </a:pPr>
            <a:endParaRPr lang="en-US" dirty="0"/>
          </a:p>
        </p:txBody>
      </p:sp>
      <p:sp>
        <p:nvSpPr>
          <p:cNvPr id="4" name="Date Placeholder 3">
            <a:extLst>
              <a:ext uri="{FF2B5EF4-FFF2-40B4-BE49-F238E27FC236}">
                <a16:creationId xmlns:a16="http://schemas.microsoft.com/office/drawing/2014/main" id="{4D288876-5349-DE43-9D5D-814AEADC0F07}"/>
              </a:ext>
            </a:extLst>
          </p:cNvPr>
          <p:cNvSpPr>
            <a:spLocks noGrp="1"/>
          </p:cNvSpPr>
          <p:nvPr>
            <p:ph type="dt" sz="half" idx="10"/>
          </p:nvPr>
        </p:nvSpPr>
        <p:spPr/>
        <p:txBody>
          <a:bodyPr/>
          <a:lstStyle/>
          <a:p>
            <a:fld id="{2A9CAE9E-B4A5-C147-BB9C-446469C87EC4}" type="datetime1">
              <a:rPr lang="en-US" smtClean="0"/>
              <a:t>1/20/22</a:t>
            </a:fld>
            <a:endParaRPr lang="en-US"/>
          </a:p>
        </p:txBody>
      </p:sp>
      <p:sp>
        <p:nvSpPr>
          <p:cNvPr id="5" name="Footer Placeholder 4">
            <a:extLst>
              <a:ext uri="{FF2B5EF4-FFF2-40B4-BE49-F238E27FC236}">
                <a16:creationId xmlns:a16="http://schemas.microsoft.com/office/drawing/2014/main" id="{65F8B19E-B3AE-1C4B-BA12-EC81F818A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AB12F-3C74-1C4A-84FD-1C440596ED28}"/>
              </a:ext>
            </a:extLst>
          </p:cNvPr>
          <p:cNvSpPr>
            <a:spLocks noGrp="1"/>
          </p:cNvSpPr>
          <p:nvPr>
            <p:ph type="sldNum" sz="quarter" idx="12"/>
          </p:nvPr>
        </p:nvSpPr>
        <p:spPr/>
        <p:txBody>
          <a:bodyPr/>
          <a:lstStyle/>
          <a:p>
            <a:fld id="{A8201E05-7680-2B48-BDB1-49A881F5585E}" type="slidenum">
              <a:rPr lang="en-US" smtClean="0"/>
              <a:t>156</a:t>
            </a:fld>
            <a:endParaRPr lang="en-US"/>
          </a:p>
        </p:txBody>
      </p:sp>
    </p:spTree>
    <p:extLst>
      <p:ext uri="{BB962C8B-B14F-4D97-AF65-F5344CB8AC3E}">
        <p14:creationId xmlns:p14="http://schemas.microsoft.com/office/powerpoint/2010/main" val="135975847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B6FC0-F254-6541-B445-FCD8E1D237D4}"/>
              </a:ext>
            </a:extLst>
          </p:cNvPr>
          <p:cNvSpPr>
            <a:spLocks noGrp="1"/>
          </p:cNvSpPr>
          <p:nvPr>
            <p:ph type="title"/>
          </p:nvPr>
        </p:nvSpPr>
        <p:spPr>
          <a:xfrm>
            <a:off x="912132" y="800100"/>
            <a:ext cx="7772400" cy="1143000"/>
          </a:xfrm>
        </p:spPr>
        <p:txBody>
          <a:bodyPr>
            <a:normAutofit fontScale="90000"/>
          </a:bodyPr>
          <a:lstStyle/>
          <a:p>
            <a:pPr algn="ctr"/>
            <a:r>
              <a:rPr lang="en-IN" b="1" dirty="0"/>
              <a:t>Titanic Data EDA</a:t>
            </a:r>
            <a:br>
              <a:rPr lang="en-IN" b="1" dirty="0"/>
            </a:br>
            <a:endParaRPr lang="en-US" dirty="0"/>
          </a:p>
        </p:txBody>
      </p:sp>
      <p:sp>
        <p:nvSpPr>
          <p:cNvPr id="3" name="Content Placeholder 2">
            <a:extLst>
              <a:ext uri="{FF2B5EF4-FFF2-40B4-BE49-F238E27FC236}">
                <a16:creationId xmlns:a16="http://schemas.microsoft.com/office/drawing/2014/main" id="{8D6B11D1-FD3E-5E47-87EB-5CDEE0829F15}"/>
              </a:ext>
            </a:extLst>
          </p:cNvPr>
          <p:cNvSpPr>
            <a:spLocks noGrp="1"/>
          </p:cNvSpPr>
          <p:nvPr>
            <p:ph idx="1"/>
          </p:nvPr>
        </p:nvSpPr>
        <p:spPr/>
        <p:txBody>
          <a:bodyPr>
            <a:normAutofit fontScale="85000" lnSpcReduction="20000"/>
          </a:bodyPr>
          <a:lstStyle/>
          <a:p>
            <a:pPr fontAlgn="base"/>
            <a:r>
              <a:rPr lang="en-IN" b="1" dirty="0"/>
              <a:t>Titanic Dataset – </a:t>
            </a:r>
            <a:br>
              <a:rPr lang="en-IN" dirty="0"/>
            </a:br>
            <a:r>
              <a:rPr lang="en-IN" dirty="0"/>
              <a:t>It is one of the most popular datasets used for understanding machine learning basics. It contains information of all the passengers aboard the RMS Titanic, which unfortunately was shipwrecked. This dataset can be used to predict whether a given passenger survived or not. </a:t>
            </a:r>
          </a:p>
          <a:p>
            <a:pPr marL="0" indent="0" algn="just" fontAlgn="base">
              <a:buNone/>
            </a:pPr>
            <a:endParaRPr lang="en-IN" dirty="0"/>
          </a:p>
          <a:p>
            <a:pPr marL="0" indent="0" algn="just" fontAlgn="base">
              <a:buNone/>
            </a:pPr>
            <a:r>
              <a:rPr lang="en-IN" dirty="0"/>
              <a:t>Conduct exploratory data analysis (EDA) and statistical </a:t>
            </a:r>
            <a:r>
              <a:rPr lang="en-IN" dirty="0" err="1"/>
              <a:t>modeling</a:t>
            </a:r>
            <a:r>
              <a:rPr lang="en-IN" dirty="0"/>
              <a:t> on the </a:t>
            </a:r>
            <a:r>
              <a:rPr lang="en-IN" b="1" dirty="0"/>
              <a:t>Titanic Dataset</a:t>
            </a:r>
            <a:r>
              <a:rPr lang="en-IN" dirty="0"/>
              <a:t> in order to gather insights and </a:t>
            </a:r>
            <a:r>
              <a:rPr lang="en-IN" dirty="0" err="1"/>
              <a:t>evenutally</a:t>
            </a:r>
            <a:r>
              <a:rPr lang="en-IN" dirty="0"/>
              <a:t> predicting </a:t>
            </a:r>
            <a:r>
              <a:rPr lang="en-IN" dirty="0" err="1"/>
              <a:t>survior</a:t>
            </a:r>
            <a:r>
              <a:rPr lang="en-IN" dirty="0"/>
              <a:t>(0 = Not Survived, 1 = Survived). Out of the 891 passengers that went on board the titanic, approximately 38% of them got </a:t>
            </a:r>
            <a:r>
              <a:rPr lang="en-IN" dirty="0" err="1"/>
              <a:t>surived</a:t>
            </a:r>
            <a:r>
              <a:rPr lang="en-IN" dirty="0"/>
              <a:t> where as majority 62% did not survive the disaster.</a:t>
            </a:r>
          </a:p>
          <a:p>
            <a:pPr marL="0" indent="0" fontAlgn="base">
              <a:buNone/>
            </a:pPr>
            <a:endParaRPr lang="en-IN" dirty="0"/>
          </a:p>
          <a:p>
            <a:pPr marL="0" indent="0" fontAlgn="base">
              <a:buNone/>
            </a:pPr>
            <a:r>
              <a:rPr lang="en-IN" dirty="0"/>
              <a:t>The csv file can be downloaded from  https://</a:t>
            </a:r>
            <a:r>
              <a:rPr lang="en-IN" dirty="0" err="1"/>
              <a:t>www.kaggle.com</a:t>
            </a:r>
            <a:r>
              <a:rPr lang="en-IN" dirty="0"/>
              <a:t>/c/titanic/data</a:t>
            </a:r>
            <a:br>
              <a:rPr lang="en-IN" dirty="0"/>
            </a:br>
            <a:endParaRPr lang="en-IN" dirty="0"/>
          </a:p>
          <a:p>
            <a:pPr marL="0" indent="0">
              <a:buNone/>
            </a:pPr>
            <a:endParaRPr lang="en-US" dirty="0"/>
          </a:p>
        </p:txBody>
      </p:sp>
      <p:sp>
        <p:nvSpPr>
          <p:cNvPr id="4" name="Date Placeholder 3">
            <a:extLst>
              <a:ext uri="{FF2B5EF4-FFF2-40B4-BE49-F238E27FC236}">
                <a16:creationId xmlns:a16="http://schemas.microsoft.com/office/drawing/2014/main" id="{33468FF9-CB80-454E-9D6D-5C5FB5A8D9EC}"/>
              </a:ext>
            </a:extLst>
          </p:cNvPr>
          <p:cNvSpPr>
            <a:spLocks noGrp="1"/>
          </p:cNvSpPr>
          <p:nvPr>
            <p:ph type="dt" sz="half" idx="10"/>
          </p:nvPr>
        </p:nvSpPr>
        <p:spPr/>
        <p:txBody>
          <a:bodyPr/>
          <a:lstStyle/>
          <a:p>
            <a:fld id="{AAD9C802-2524-0845-BF8B-2F4016D4E584}" type="datetime1">
              <a:rPr lang="en-US" smtClean="0"/>
              <a:t>1/20/22</a:t>
            </a:fld>
            <a:endParaRPr lang="en-US"/>
          </a:p>
        </p:txBody>
      </p:sp>
      <p:sp>
        <p:nvSpPr>
          <p:cNvPr id="5" name="Footer Placeholder 4">
            <a:extLst>
              <a:ext uri="{FF2B5EF4-FFF2-40B4-BE49-F238E27FC236}">
                <a16:creationId xmlns:a16="http://schemas.microsoft.com/office/drawing/2014/main" id="{F0D5FE60-FA0B-9147-9C5D-E201862C3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7885D-BF1E-0849-A862-25F138A10AF2}"/>
              </a:ext>
            </a:extLst>
          </p:cNvPr>
          <p:cNvSpPr>
            <a:spLocks noGrp="1"/>
          </p:cNvSpPr>
          <p:nvPr>
            <p:ph type="sldNum" sz="quarter" idx="12"/>
          </p:nvPr>
        </p:nvSpPr>
        <p:spPr/>
        <p:txBody>
          <a:bodyPr/>
          <a:lstStyle/>
          <a:p>
            <a:fld id="{A8201E05-7680-2B48-BDB1-49A881F5585E}" type="slidenum">
              <a:rPr lang="en-US" smtClean="0"/>
              <a:t>157</a:t>
            </a:fld>
            <a:endParaRPr lang="en-US"/>
          </a:p>
        </p:txBody>
      </p:sp>
    </p:spTree>
    <p:extLst>
      <p:ext uri="{BB962C8B-B14F-4D97-AF65-F5344CB8AC3E}">
        <p14:creationId xmlns:p14="http://schemas.microsoft.com/office/powerpoint/2010/main" val="269152288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D4384-C73F-B540-8564-AC392412BFC1}"/>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10F54B80-CD3E-E24A-AFD0-90517F0FADCC}"/>
              </a:ext>
            </a:extLst>
          </p:cNvPr>
          <p:cNvSpPr>
            <a:spLocks noGrp="1"/>
          </p:cNvSpPr>
          <p:nvPr>
            <p:ph type="dt" sz="half" idx="10"/>
          </p:nvPr>
        </p:nvSpPr>
        <p:spPr/>
        <p:txBody>
          <a:bodyPr/>
          <a:lstStyle/>
          <a:p>
            <a:fld id="{E5D76B6C-B2C0-9743-94B3-EC6BA078B1DD}" type="datetime1">
              <a:rPr lang="en-US" smtClean="0"/>
              <a:t>1/20/22</a:t>
            </a:fld>
            <a:endParaRPr lang="en-US"/>
          </a:p>
        </p:txBody>
      </p:sp>
      <p:sp>
        <p:nvSpPr>
          <p:cNvPr id="5" name="Footer Placeholder 4">
            <a:extLst>
              <a:ext uri="{FF2B5EF4-FFF2-40B4-BE49-F238E27FC236}">
                <a16:creationId xmlns:a16="http://schemas.microsoft.com/office/drawing/2014/main" id="{44E3EBB2-C2B7-FC44-B56A-B9A592869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CF697B-C872-4944-9BC7-8C624E8E8126}"/>
              </a:ext>
            </a:extLst>
          </p:cNvPr>
          <p:cNvSpPr>
            <a:spLocks noGrp="1"/>
          </p:cNvSpPr>
          <p:nvPr>
            <p:ph type="sldNum" sz="quarter" idx="12"/>
          </p:nvPr>
        </p:nvSpPr>
        <p:spPr/>
        <p:txBody>
          <a:bodyPr/>
          <a:lstStyle/>
          <a:p>
            <a:fld id="{A8201E05-7680-2B48-BDB1-49A881F5585E}" type="slidenum">
              <a:rPr lang="en-US" smtClean="0"/>
              <a:t>158</a:t>
            </a:fld>
            <a:endParaRPr lang="en-US"/>
          </a:p>
        </p:txBody>
      </p:sp>
      <p:pic>
        <p:nvPicPr>
          <p:cNvPr id="37890" name="Picture 2">
            <a:extLst>
              <a:ext uri="{FF2B5EF4-FFF2-40B4-BE49-F238E27FC236}">
                <a16:creationId xmlns:a16="http://schemas.microsoft.com/office/drawing/2014/main" id="{47C048E9-C6E6-5B43-9679-F9992FFB0BB7}"/>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532383" y="1628800"/>
            <a:ext cx="8536433"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8249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A4244-8CD8-F544-A1DA-E1DB0943C0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CC6A04-3551-B048-A597-531E023079D4}"/>
              </a:ext>
            </a:extLst>
          </p:cNvPr>
          <p:cNvSpPr>
            <a:spLocks noGrp="1"/>
          </p:cNvSpPr>
          <p:nvPr>
            <p:ph idx="1"/>
          </p:nvPr>
        </p:nvSpPr>
        <p:spPr/>
        <p:txBody>
          <a:bodyPr>
            <a:normAutofit fontScale="70000" lnSpcReduction="20000"/>
          </a:bodyPr>
          <a:lstStyle/>
          <a:p>
            <a:pPr marL="0" indent="0" fontAlgn="base">
              <a:buNone/>
            </a:pPr>
            <a:r>
              <a:rPr lang="en-IN" b="1" dirty="0"/>
              <a:t>Features: </a:t>
            </a:r>
            <a:r>
              <a:rPr lang="en-IN" dirty="0"/>
              <a:t>The titanic dataset has roughly the following types of features:</a:t>
            </a:r>
          </a:p>
          <a:p>
            <a:pPr fontAlgn="base"/>
            <a:r>
              <a:rPr lang="en-IN" b="1" dirty="0"/>
              <a:t>Categorical/Nominal</a:t>
            </a:r>
            <a:r>
              <a:rPr lang="en-IN" dirty="0"/>
              <a:t>: Variables that can be divided into multiple categories but having no order or priority. </a:t>
            </a:r>
            <a:br>
              <a:rPr lang="en-IN" dirty="0"/>
            </a:br>
            <a:r>
              <a:rPr lang="en-IN" dirty="0" err="1"/>
              <a:t>Eg.</a:t>
            </a:r>
            <a:r>
              <a:rPr lang="en-IN" dirty="0"/>
              <a:t> Embarked (C = Cherbourg; Q = Queenstown; S = Southampton)</a:t>
            </a:r>
          </a:p>
          <a:p>
            <a:pPr fontAlgn="base"/>
            <a:r>
              <a:rPr lang="en-IN" b="1" dirty="0"/>
              <a:t>Binary</a:t>
            </a:r>
            <a:r>
              <a:rPr lang="en-IN" dirty="0"/>
              <a:t>: A subtype of categorical features, where the variable has only two categories. </a:t>
            </a:r>
            <a:br>
              <a:rPr lang="en-IN" dirty="0"/>
            </a:br>
            <a:r>
              <a:rPr lang="en-IN" dirty="0" err="1"/>
              <a:t>Eg</a:t>
            </a:r>
            <a:r>
              <a:rPr lang="en-IN" dirty="0"/>
              <a:t>: Sex (Male/Female)</a:t>
            </a:r>
          </a:p>
          <a:p>
            <a:pPr fontAlgn="base"/>
            <a:r>
              <a:rPr lang="en-IN" b="1" dirty="0"/>
              <a:t>Ordinal</a:t>
            </a:r>
            <a:r>
              <a:rPr lang="en-IN" dirty="0"/>
              <a:t>: They are similar to categorical features but they have an order(</a:t>
            </a:r>
            <a:r>
              <a:rPr lang="en-IN" dirty="0" err="1"/>
              <a:t>i.e</a:t>
            </a:r>
            <a:r>
              <a:rPr lang="en-IN" dirty="0"/>
              <a:t> can be sorted). </a:t>
            </a:r>
            <a:br>
              <a:rPr lang="en-IN" dirty="0"/>
            </a:br>
            <a:r>
              <a:rPr lang="en-IN" dirty="0" err="1"/>
              <a:t>Eg.</a:t>
            </a:r>
            <a:r>
              <a:rPr lang="en-IN" dirty="0"/>
              <a:t> </a:t>
            </a:r>
            <a:r>
              <a:rPr lang="en-IN" dirty="0" err="1"/>
              <a:t>Pclass</a:t>
            </a:r>
            <a:r>
              <a:rPr lang="en-IN" dirty="0"/>
              <a:t> (1, 2, 3)</a:t>
            </a:r>
          </a:p>
          <a:p>
            <a:pPr fontAlgn="base"/>
            <a:r>
              <a:rPr lang="en-IN" b="1" dirty="0"/>
              <a:t>Continuous</a:t>
            </a:r>
            <a:r>
              <a:rPr lang="en-IN" dirty="0"/>
              <a:t>: They can take up any value between the minimum and maximum values in a column. </a:t>
            </a:r>
            <a:br>
              <a:rPr lang="en-IN" dirty="0"/>
            </a:br>
            <a:r>
              <a:rPr lang="en-IN" dirty="0" err="1"/>
              <a:t>Eg.</a:t>
            </a:r>
            <a:r>
              <a:rPr lang="en-IN" dirty="0"/>
              <a:t> Age, Fare</a:t>
            </a:r>
          </a:p>
          <a:p>
            <a:pPr fontAlgn="base"/>
            <a:r>
              <a:rPr lang="en-IN" b="1" dirty="0"/>
              <a:t>Count</a:t>
            </a:r>
            <a:r>
              <a:rPr lang="en-IN" dirty="0"/>
              <a:t>: They represent the count of a variable. </a:t>
            </a:r>
            <a:br>
              <a:rPr lang="en-IN" dirty="0"/>
            </a:br>
            <a:r>
              <a:rPr lang="en-IN" dirty="0" err="1"/>
              <a:t>Eg.</a:t>
            </a:r>
            <a:r>
              <a:rPr lang="en-IN" dirty="0"/>
              <a:t> </a:t>
            </a:r>
            <a:r>
              <a:rPr lang="en-IN" dirty="0" err="1"/>
              <a:t>SibSp</a:t>
            </a:r>
            <a:r>
              <a:rPr lang="en-IN" dirty="0"/>
              <a:t>, Parch</a:t>
            </a:r>
          </a:p>
          <a:p>
            <a:pPr fontAlgn="base"/>
            <a:r>
              <a:rPr lang="en-IN" b="1" dirty="0"/>
              <a:t>Useless</a:t>
            </a:r>
            <a:r>
              <a:rPr lang="en-IN" dirty="0"/>
              <a:t>: They don’t contribute to the final outcome of an ML model. Here, </a:t>
            </a:r>
            <a:r>
              <a:rPr lang="en-IN" i="1" dirty="0" err="1"/>
              <a:t>PassengerId</a:t>
            </a:r>
            <a:r>
              <a:rPr lang="en-IN" i="1" dirty="0"/>
              <a:t>, Name, Cabin</a:t>
            </a:r>
            <a:r>
              <a:rPr lang="en-IN" dirty="0"/>
              <a:t> and </a:t>
            </a:r>
            <a:r>
              <a:rPr lang="en-IN" i="1" dirty="0"/>
              <a:t>Ticket</a:t>
            </a:r>
            <a:r>
              <a:rPr lang="en-IN" dirty="0"/>
              <a:t> might fall into this category.</a:t>
            </a:r>
          </a:p>
          <a:p>
            <a:endParaRPr lang="en-US" dirty="0"/>
          </a:p>
        </p:txBody>
      </p:sp>
      <p:sp>
        <p:nvSpPr>
          <p:cNvPr id="4" name="Date Placeholder 3">
            <a:extLst>
              <a:ext uri="{FF2B5EF4-FFF2-40B4-BE49-F238E27FC236}">
                <a16:creationId xmlns:a16="http://schemas.microsoft.com/office/drawing/2014/main" id="{A8EE056E-8A73-1E47-AC02-750ADF16B758}"/>
              </a:ext>
            </a:extLst>
          </p:cNvPr>
          <p:cNvSpPr>
            <a:spLocks noGrp="1"/>
          </p:cNvSpPr>
          <p:nvPr>
            <p:ph type="dt" sz="half" idx="10"/>
          </p:nvPr>
        </p:nvSpPr>
        <p:spPr/>
        <p:txBody>
          <a:bodyPr/>
          <a:lstStyle/>
          <a:p>
            <a:fld id="{CDAB211F-8486-3F44-BBC2-7EFC93AAEA6E}" type="datetime1">
              <a:rPr lang="en-US" smtClean="0"/>
              <a:t>1/20/22</a:t>
            </a:fld>
            <a:endParaRPr lang="en-US"/>
          </a:p>
        </p:txBody>
      </p:sp>
      <p:sp>
        <p:nvSpPr>
          <p:cNvPr id="5" name="Footer Placeholder 4">
            <a:extLst>
              <a:ext uri="{FF2B5EF4-FFF2-40B4-BE49-F238E27FC236}">
                <a16:creationId xmlns:a16="http://schemas.microsoft.com/office/drawing/2014/main" id="{368ADE40-2A39-A14E-B4AD-D9839ECAD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9FC53A-E7D5-9645-BA7A-D3C0AFD8888E}"/>
              </a:ext>
            </a:extLst>
          </p:cNvPr>
          <p:cNvSpPr>
            <a:spLocks noGrp="1"/>
          </p:cNvSpPr>
          <p:nvPr>
            <p:ph type="sldNum" sz="quarter" idx="12"/>
          </p:nvPr>
        </p:nvSpPr>
        <p:spPr/>
        <p:txBody>
          <a:bodyPr/>
          <a:lstStyle/>
          <a:p>
            <a:fld id="{A8201E05-7680-2B48-BDB1-49A881F5585E}" type="slidenum">
              <a:rPr lang="en-US" smtClean="0"/>
              <a:t>159</a:t>
            </a:fld>
            <a:endParaRPr lang="en-US"/>
          </a:p>
        </p:txBody>
      </p:sp>
    </p:spTree>
    <p:extLst>
      <p:ext uri="{BB962C8B-B14F-4D97-AF65-F5344CB8AC3E}">
        <p14:creationId xmlns:p14="http://schemas.microsoft.com/office/powerpoint/2010/main" val="2559369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3735-B406-5D4A-B818-79F231A2BEDE}"/>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B907A310-8C44-8849-8BC7-47D8CAFBFB51}"/>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1EAD6CD3-B3E3-A84B-93C8-C00084BF0EB7}"/>
              </a:ext>
            </a:extLst>
          </p:cNvPr>
          <p:cNvSpPr>
            <a:spLocks noGrp="1"/>
          </p:cNvSpPr>
          <p:nvPr>
            <p:ph type="sldNum" sz="quarter" idx="12"/>
          </p:nvPr>
        </p:nvSpPr>
        <p:spPr/>
        <p:txBody>
          <a:bodyPr/>
          <a:lstStyle/>
          <a:p>
            <a:fld id="{0E2B90DE-CA9C-452B-80F9-35262CC2B070}" type="slidenum">
              <a:rPr lang="en-IN" smtClean="0"/>
              <a:pPr/>
              <a:t>16</a:t>
            </a:fld>
            <a:endParaRPr lang="en-IN"/>
          </a:p>
        </p:txBody>
      </p:sp>
      <p:sp>
        <p:nvSpPr>
          <p:cNvPr id="6" name="Content Placeholder 5">
            <a:extLst>
              <a:ext uri="{FF2B5EF4-FFF2-40B4-BE49-F238E27FC236}">
                <a16:creationId xmlns:a16="http://schemas.microsoft.com/office/drawing/2014/main" id="{E06363ED-D22D-5947-B7B0-80718770B51A}"/>
              </a:ext>
            </a:extLst>
          </p:cNvPr>
          <p:cNvSpPr>
            <a:spLocks noGrp="1"/>
          </p:cNvSpPr>
          <p:nvPr>
            <p:ph sz="quarter" idx="1"/>
          </p:nvPr>
        </p:nvSpPr>
        <p:spPr/>
        <p:txBody>
          <a:bodyPr/>
          <a:lstStyle/>
          <a:p>
            <a:pPr marL="0" indent="0">
              <a:buNone/>
            </a:pPr>
            <a:r>
              <a:rPr lang="en-IN" b="1" dirty="0">
                <a:solidFill>
                  <a:srgbClr val="FF0000"/>
                </a:solidFill>
              </a:rPr>
              <a:t>Multivariate graphical:</a:t>
            </a:r>
            <a:r>
              <a:rPr lang="en-IN" dirty="0">
                <a:solidFill>
                  <a:srgbClr val="FF0000"/>
                </a:solidFill>
              </a:rPr>
              <a:t> </a:t>
            </a:r>
          </a:p>
          <a:p>
            <a:r>
              <a:rPr lang="en-IN" dirty="0"/>
              <a:t>A graphical representation always gives you a better understanding of the relationship, especially among multiple variables.</a:t>
            </a:r>
          </a:p>
          <a:p>
            <a:pPr marL="0" indent="0" fontAlgn="base">
              <a:buNone/>
            </a:pPr>
            <a:r>
              <a:rPr lang="en-IN" dirty="0">
                <a:solidFill>
                  <a:srgbClr val="FF0000"/>
                </a:solidFill>
              </a:rPr>
              <a:t>Other common sorts of multivariate graphics are</a:t>
            </a:r>
            <a:r>
              <a:rPr lang="en-IN" dirty="0"/>
              <a:t>:</a:t>
            </a:r>
          </a:p>
          <a:p>
            <a:pPr fontAlgn="base"/>
            <a:r>
              <a:rPr lang="en-IN" b="1" dirty="0"/>
              <a:t>Scatterplot:</a:t>
            </a:r>
            <a:r>
              <a:rPr lang="en-IN" dirty="0"/>
              <a:t> For 2 quantitative variables, the essential graphical EDA technique is that the scatterplot , </a:t>
            </a:r>
            <a:r>
              <a:rPr lang="en-IN" dirty="0" err="1"/>
              <a:t>sohas</a:t>
            </a:r>
            <a:r>
              <a:rPr lang="en-IN" dirty="0"/>
              <a:t> one variable on the x-axis and one on the y-axis and therefore the point for every case in your dataset.</a:t>
            </a:r>
          </a:p>
          <a:p>
            <a:pPr marL="0" indent="0">
              <a:buNone/>
            </a:pPr>
            <a:endParaRPr lang="en-IN" dirty="0"/>
          </a:p>
          <a:p>
            <a:pPr marL="0" indent="0">
              <a:buNone/>
            </a:pPr>
            <a:endParaRPr lang="en-US" dirty="0"/>
          </a:p>
        </p:txBody>
      </p:sp>
    </p:spTree>
    <p:extLst>
      <p:ext uri="{BB962C8B-B14F-4D97-AF65-F5344CB8AC3E}">
        <p14:creationId xmlns:p14="http://schemas.microsoft.com/office/powerpoint/2010/main" val="3493495016"/>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55A4-D1A8-E64F-A165-6AA9206114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8566F7-2AC4-2444-ABDF-DCF19D7A76AB}"/>
              </a:ext>
            </a:extLst>
          </p:cNvPr>
          <p:cNvSpPr>
            <a:spLocks noGrp="1"/>
          </p:cNvSpPr>
          <p:nvPr>
            <p:ph idx="1"/>
          </p:nvPr>
        </p:nvSpPr>
        <p:spPr/>
        <p:txBody>
          <a:bodyPr>
            <a:normAutofit fontScale="77500" lnSpcReduction="20000"/>
          </a:bodyPr>
          <a:lstStyle/>
          <a:p>
            <a:pPr marL="0" indent="0">
              <a:buNone/>
            </a:pPr>
            <a:r>
              <a:rPr lang="en-US" b="1" dirty="0"/>
              <a:t>PROCEDURE</a:t>
            </a:r>
          </a:p>
          <a:p>
            <a:r>
              <a:rPr lang="en-IN" dirty="0"/>
              <a:t>Import the relevant python libraries for the analysis</a:t>
            </a:r>
          </a:p>
          <a:p>
            <a:r>
              <a:rPr lang="en-IN" dirty="0"/>
              <a:t>Load the train and test dataset and set the index if applicable</a:t>
            </a:r>
          </a:p>
          <a:p>
            <a:r>
              <a:rPr lang="en-IN" dirty="0"/>
              <a:t>Visually inspect the head of the </a:t>
            </a:r>
            <a:r>
              <a:rPr lang="en-IN" dirty="0" err="1"/>
              <a:t>dataset,Examine</a:t>
            </a:r>
            <a:r>
              <a:rPr lang="en-IN" dirty="0"/>
              <a:t> the train dataset to understand in particular if the data is tidy, shape of the </a:t>
            </a:r>
            <a:r>
              <a:rPr lang="en-IN" dirty="0" err="1"/>
              <a:t>dataset,examine</a:t>
            </a:r>
            <a:r>
              <a:rPr lang="en-IN" dirty="0"/>
              <a:t> datatypes, examine missing values, unique counts and build a data </a:t>
            </a:r>
            <a:r>
              <a:rPr lang="en-IN" dirty="0" err="1"/>
              <a:t>dictictionary</a:t>
            </a:r>
            <a:r>
              <a:rPr lang="en-IN" dirty="0"/>
              <a:t> </a:t>
            </a:r>
            <a:r>
              <a:rPr lang="en-IN" dirty="0" err="1"/>
              <a:t>dataframe</a:t>
            </a:r>
            <a:endParaRPr lang="en-IN" dirty="0"/>
          </a:p>
          <a:p>
            <a:r>
              <a:rPr lang="en-IN" dirty="0"/>
              <a:t>Run </a:t>
            </a:r>
            <a:r>
              <a:rPr lang="en-IN" dirty="0" err="1"/>
              <a:t>discriptive</a:t>
            </a:r>
            <a:r>
              <a:rPr lang="en-IN" dirty="0"/>
              <a:t> statistics of object and numerical datatypes, and finally transform datatypes accordingly</a:t>
            </a:r>
          </a:p>
          <a:p>
            <a:r>
              <a:rPr lang="en-IN" dirty="0"/>
              <a:t>Carry-out </a:t>
            </a:r>
            <a:r>
              <a:rPr lang="en-IN" dirty="0" err="1"/>
              <a:t>univariate,bivariate</a:t>
            </a:r>
            <a:r>
              <a:rPr lang="en-IN" dirty="0"/>
              <a:t> and multivariate analysis using graphical and non graphical(some numbers representing the data) mediums</a:t>
            </a:r>
          </a:p>
          <a:p>
            <a:r>
              <a:rPr lang="en-IN" dirty="0"/>
              <a:t>Feature Engineering : Extract title from name, Extract new features from name, age, fare, </a:t>
            </a:r>
            <a:r>
              <a:rPr lang="en-IN" dirty="0" err="1"/>
              <a:t>sibsp</a:t>
            </a:r>
            <a:r>
              <a:rPr lang="en-IN" dirty="0"/>
              <a:t>, parch and cabin</a:t>
            </a:r>
          </a:p>
          <a:p>
            <a:r>
              <a:rPr lang="en-IN" dirty="0" err="1"/>
              <a:t>Preprocessing</a:t>
            </a:r>
            <a:r>
              <a:rPr lang="en-IN" dirty="0"/>
              <a:t> and Prepare data for statistical </a:t>
            </a:r>
            <a:r>
              <a:rPr lang="en-IN" dirty="0" err="1"/>
              <a:t>modeling</a:t>
            </a:r>
            <a:endParaRPr lang="en-IN" dirty="0"/>
          </a:p>
          <a:p>
            <a:r>
              <a:rPr lang="en-IN" dirty="0"/>
              <a:t>Statistical Modelling</a:t>
            </a:r>
          </a:p>
          <a:p>
            <a:pPr marL="0" indent="0">
              <a:buNone/>
            </a:pPr>
            <a:endParaRPr lang="en-US" dirty="0"/>
          </a:p>
        </p:txBody>
      </p:sp>
      <p:sp>
        <p:nvSpPr>
          <p:cNvPr id="4" name="Date Placeholder 3">
            <a:extLst>
              <a:ext uri="{FF2B5EF4-FFF2-40B4-BE49-F238E27FC236}">
                <a16:creationId xmlns:a16="http://schemas.microsoft.com/office/drawing/2014/main" id="{FF6C4162-C7B1-B94A-A758-03A4675DF1B6}"/>
              </a:ext>
            </a:extLst>
          </p:cNvPr>
          <p:cNvSpPr>
            <a:spLocks noGrp="1"/>
          </p:cNvSpPr>
          <p:nvPr>
            <p:ph type="dt" sz="half" idx="10"/>
          </p:nvPr>
        </p:nvSpPr>
        <p:spPr/>
        <p:txBody>
          <a:bodyPr/>
          <a:lstStyle/>
          <a:p>
            <a:fld id="{30111A2A-88D1-914D-8C02-D911D48D9DE5}" type="datetime1">
              <a:rPr lang="en-US" smtClean="0"/>
              <a:t>1/20/22</a:t>
            </a:fld>
            <a:endParaRPr lang="en-US"/>
          </a:p>
        </p:txBody>
      </p:sp>
      <p:sp>
        <p:nvSpPr>
          <p:cNvPr id="5" name="Footer Placeholder 4">
            <a:extLst>
              <a:ext uri="{FF2B5EF4-FFF2-40B4-BE49-F238E27FC236}">
                <a16:creationId xmlns:a16="http://schemas.microsoft.com/office/drawing/2014/main" id="{EFA838AE-C3C9-9D47-B1CB-F3DB58E5F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4F9F95-3934-534D-877A-940B09774E3C}"/>
              </a:ext>
            </a:extLst>
          </p:cNvPr>
          <p:cNvSpPr>
            <a:spLocks noGrp="1"/>
          </p:cNvSpPr>
          <p:nvPr>
            <p:ph type="sldNum" sz="quarter" idx="12"/>
          </p:nvPr>
        </p:nvSpPr>
        <p:spPr/>
        <p:txBody>
          <a:bodyPr/>
          <a:lstStyle/>
          <a:p>
            <a:fld id="{A8201E05-7680-2B48-BDB1-49A881F5585E}" type="slidenum">
              <a:rPr lang="en-US" smtClean="0"/>
              <a:t>160</a:t>
            </a:fld>
            <a:endParaRPr lang="en-US"/>
          </a:p>
        </p:txBody>
      </p:sp>
    </p:spTree>
    <p:extLst>
      <p:ext uri="{BB962C8B-B14F-4D97-AF65-F5344CB8AC3E}">
        <p14:creationId xmlns:p14="http://schemas.microsoft.com/office/powerpoint/2010/main" val="29147734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4B76B-1C5E-0D45-A803-1C388DBC03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2C21E6-E4C9-6F48-A027-2CD221CCCC8B}"/>
              </a:ext>
            </a:extLst>
          </p:cNvPr>
          <p:cNvSpPr>
            <a:spLocks noGrp="1"/>
          </p:cNvSpPr>
          <p:nvPr>
            <p:ph idx="1"/>
          </p:nvPr>
        </p:nvSpPr>
        <p:spPr/>
        <p:txBody>
          <a:bodyPr>
            <a:normAutofit/>
          </a:bodyPr>
          <a:lstStyle/>
          <a:p>
            <a:pPr marL="0" indent="0">
              <a:buNone/>
            </a:pPr>
            <a:r>
              <a:rPr lang="en-IN" b="1" dirty="0"/>
              <a:t>Import the relevant python libraries for the analysis</a:t>
            </a:r>
          </a:p>
          <a:p>
            <a:pPr marL="0" indent="0">
              <a:buNone/>
            </a:pPr>
            <a:r>
              <a:rPr lang="en-US" dirty="0"/>
              <a:t>import pandas as pd</a:t>
            </a:r>
          </a:p>
          <a:p>
            <a:pPr marL="0" indent="0">
              <a:buNone/>
            </a:pPr>
            <a:r>
              <a:rPr lang="en-US" dirty="0"/>
              <a:t>import </a:t>
            </a:r>
            <a:r>
              <a:rPr lang="en-US" dirty="0" err="1"/>
              <a:t>numpy</a:t>
            </a:r>
            <a:r>
              <a:rPr lang="en-US" dirty="0"/>
              <a:t> as np</a:t>
            </a:r>
          </a:p>
          <a:p>
            <a:pPr marL="0" indent="0">
              <a:buNone/>
            </a:pPr>
            <a:r>
              <a:rPr lang="en-US" dirty="0"/>
              <a:t>import </a:t>
            </a:r>
            <a:r>
              <a:rPr lang="en-US" dirty="0" err="1"/>
              <a:t>matplotlib.pyplot</a:t>
            </a:r>
            <a:r>
              <a:rPr lang="en-US" dirty="0"/>
              <a:t> as </a:t>
            </a:r>
            <a:r>
              <a:rPr lang="en-US" dirty="0" err="1"/>
              <a:t>plt</a:t>
            </a:r>
            <a:endParaRPr lang="en-US" dirty="0"/>
          </a:p>
          <a:p>
            <a:pPr marL="0" indent="0">
              <a:buNone/>
            </a:pPr>
            <a:r>
              <a:rPr lang="en-US" dirty="0"/>
              <a:t>import seaborn as </a:t>
            </a:r>
            <a:r>
              <a:rPr lang="en-US" dirty="0" err="1"/>
              <a:t>sns</a:t>
            </a:r>
            <a:endParaRPr lang="en-US" dirty="0"/>
          </a:p>
          <a:p>
            <a:pPr marL="0" indent="0">
              <a:buNone/>
            </a:pPr>
            <a:r>
              <a:rPr lang="en-IN" b="1" dirty="0"/>
              <a:t>Load the train and test dataset and set the index if applicable</a:t>
            </a:r>
          </a:p>
          <a:p>
            <a:pPr marL="0" indent="0">
              <a:buNone/>
            </a:pPr>
            <a:r>
              <a:rPr lang="en-IN" i="1" dirty="0"/>
              <a:t>#load the train dataset</a:t>
            </a:r>
            <a:r>
              <a:rPr lang="en-IN" dirty="0"/>
              <a:t> d</a:t>
            </a:r>
          </a:p>
          <a:p>
            <a:pPr marL="0" indent="0">
              <a:buNone/>
            </a:pPr>
            <a:r>
              <a:rPr lang="en-IN" dirty="0"/>
              <a:t>df = </a:t>
            </a:r>
            <a:r>
              <a:rPr lang="en-IN" dirty="0" err="1"/>
              <a:t>pd.read_csv</a:t>
            </a:r>
            <a:r>
              <a:rPr lang="en-IN" dirty="0"/>
              <a:t>('</a:t>
            </a:r>
            <a:r>
              <a:rPr lang="en-IN" dirty="0" err="1"/>
              <a:t>train.csv</a:t>
            </a:r>
            <a:r>
              <a:rPr lang="en-IN" dirty="0"/>
              <a:t>')</a:t>
            </a:r>
          </a:p>
          <a:p>
            <a:pPr marL="0" indent="0">
              <a:buNone/>
            </a:pPr>
            <a:endParaRPr lang="en-US" dirty="0"/>
          </a:p>
        </p:txBody>
      </p:sp>
      <p:sp>
        <p:nvSpPr>
          <p:cNvPr id="4" name="Date Placeholder 3">
            <a:extLst>
              <a:ext uri="{FF2B5EF4-FFF2-40B4-BE49-F238E27FC236}">
                <a16:creationId xmlns:a16="http://schemas.microsoft.com/office/drawing/2014/main" id="{21526B15-E0CA-9E4E-924E-E271A9A66B5E}"/>
              </a:ext>
            </a:extLst>
          </p:cNvPr>
          <p:cNvSpPr>
            <a:spLocks noGrp="1"/>
          </p:cNvSpPr>
          <p:nvPr>
            <p:ph type="dt" sz="half" idx="10"/>
          </p:nvPr>
        </p:nvSpPr>
        <p:spPr/>
        <p:txBody>
          <a:bodyPr/>
          <a:lstStyle/>
          <a:p>
            <a:fld id="{488637D8-F433-914C-951F-77BCB5186C4F}" type="datetime1">
              <a:rPr lang="en-US" smtClean="0"/>
              <a:t>1/20/22</a:t>
            </a:fld>
            <a:endParaRPr lang="en-US"/>
          </a:p>
        </p:txBody>
      </p:sp>
      <p:sp>
        <p:nvSpPr>
          <p:cNvPr id="5" name="Footer Placeholder 4">
            <a:extLst>
              <a:ext uri="{FF2B5EF4-FFF2-40B4-BE49-F238E27FC236}">
                <a16:creationId xmlns:a16="http://schemas.microsoft.com/office/drawing/2014/main" id="{9F8884CD-5FC4-4842-B83F-24C6D06A9D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F47EF9-0824-4E46-8ECE-0AC4A6DE7DFD}"/>
              </a:ext>
            </a:extLst>
          </p:cNvPr>
          <p:cNvSpPr>
            <a:spLocks noGrp="1"/>
          </p:cNvSpPr>
          <p:nvPr>
            <p:ph type="sldNum" sz="quarter" idx="12"/>
          </p:nvPr>
        </p:nvSpPr>
        <p:spPr/>
        <p:txBody>
          <a:bodyPr/>
          <a:lstStyle/>
          <a:p>
            <a:fld id="{A8201E05-7680-2B48-BDB1-49A881F5585E}" type="slidenum">
              <a:rPr lang="en-US" smtClean="0"/>
              <a:t>161</a:t>
            </a:fld>
            <a:endParaRPr lang="en-US"/>
          </a:p>
        </p:txBody>
      </p:sp>
    </p:spTree>
    <p:extLst>
      <p:ext uri="{BB962C8B-B14F-4D97-AF65-F5344CB8AC3E}">
        <p14:creationId xmlns:p14="http://schemas.microsoft.com/office/powerpoint/2010/main" val="115286689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AEB5B-0DB2-A349-B8F6-C73C70E9A1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222FC1-4DBD-A54D-B6D7-C2905D1FED71}"/>
              </a:ext>
            </a:extLst>
          </p:cNvPr>
          <p:cNvSpPr>
            <a:spLocks noGrp="1"/>
          </p:cNvSpPr>
          <p:nvPr>
            <p:ph idx="1"/>
          </p:nvPr>
        </p:nvSpPr>
        <p:spPr/>
        <p:txBody>
          <a:bodyPr/>
          <a:lstStyle/>
          <a:p>
            <a:pPr marL="0" indent="0">
              <a:buNone/>
            </a:pPr>
            <a:r>
              <a:rPr lang="en-US" dirty="0"/>
              <a:t>#inspect the first few rows of the train dataset</a:t>
            </a:r>
          </a:p>
          <a:p>
            <a:pPr marL="0" indent="0">
              <a:buNone/>
            </a:pPr>
            <a:r>
              <a:rPr lang="en-US" dirty="0" err="1"/>
              <a:t>df.head</a:t>
            </a:r>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IN" dirty="0"/>
              <a:t>(891, 11)</a:t>
            </a:r>
            <a:endParaRPr lang="en-US" dirty="0"/>
          </a:p>
        </p:txBody>
      </p:sp>
      <p:sp>
        <p:nvSpPr>
          <p:cNvPr id="4" name="Date Placeholder 3">
            <a:extLst>
              <a:ext uri="{FF2B5EF4-FFF2-40B4-BE49-F238E27FC236}">
                <a16:creationId xmlns:a16="http://schemas.microsoft.com/office/drawing/2014/main" id="{B9EC1E63-16CB-AD4F-A43E-DF4C16ED0A0A}"/>
              </a:ext>
            </a:extLst>
          </p:cNvPr>
          <p:cNvSpPr>
            <a:spLocks noGrp="1"/>
          </p:cNvSpPr>
          <p:nvPr>
            <p:ph type="dt" sz="half" idx="10"/>
          </p:nvPr>
        </p:nvSpPr>
        <p:spPr/>
        <p:txBody>
          <a:bodyPr/>
          <a:lstStyle/>
          <a:p>
            <a:fld id="{4D46E1DF-CF0E-EF49-A96B-840296EFC756}" type="datetime1">
              <a:rPr lang="en-US" smtClean="0"/>
              <a:t>1/20/22</a:t>
            </a:fld>
            <a:endParaRPr lang="en-US"/>
          </a:p>
        </p:txBody>
      </p:sp>
      <p:sp>
        <p:nvSpPr>
          <p:cNvPr id="5" name="Footer Placeholder 4">
            <a:extLst>
              <a:ext uri="{FF2B5EF4-FFF2-40B4-BE49-F238E27FC236}">
                <a16:creationId xmlns:a16="http://schemas.microsoft.com/office/drawing/2014/main" id="{4EBAB036-C20E-864F-B107-061EF9D2D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56B42-B832-E149-AD38-B4CA5080C141}"/>
              </a:ext>
            </a:extLst>
          </p:cNvPr>
          <p:cNvSpPr>
            <a:spLocks noGrp="1"/>
          </p:cNvSpPr>
          <p:nvPr>
            <p:ph type="sldNum" sz="quarter" idx="12"/>
          </p:nvPr>
        </p:nvSpPr>
        <p:spPr/>
        <p:txBody>
          <a:bodyPr/>
          <a:lstStyle/>
          <a:p>
            <a:fld id="{A8201E05-7680-2B48-BDB1-49A881F5585E}" type="slidenum">
              <a:rPr lang="en-US" smtClean="0"/>
              <a:t>162</a:t>
            </a:fld>
            <a:endParaRPr lang="en-US"/>
          </a:p>
        </p:txBody>
      </p:sp>
      <p:sp>
        <p:nvSpPr>
          <p:cNvPr id="7" name="AutoShape 2">
            <a:extLst>
              <a:ext uri="{FF2B5EF4-FFF2-40B4-BE49-F238E27FC236}">
                <a16:creationId xmlns:a16="http://schemas.microsoft.com/office/drawing/2014/main" id="{33312BD0-D0B1-F048-A110-E5D5E2A9E18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8916" name="Picture 4">
            <a:extLst>
              <a:ext uri="{FF2B5EF4-FFF2-40B4-BE49-F238E27FC236}">
                <a16:creationId xmlns:a16="http://schemas.microsoft.com/office/drawing/2014/main" id="{C048A303-1124-C142-AA8E-900DF90EFA8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32327" y="2780928"/>
            <a:ext cx="7772400" cy="20162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A8ACE4E-774E-1946-8121-A0F1A62E0BB3}"/>
              </a:ext>
            </a:extLst>
          </p:cNvPr>
          <p:cNvSpPr/>
          <p:nvPr/>
        </p:nvSpPr>
        <p:spPr>
          <a:xfrm>
            <a:off x="886869" y="4897576"/>
            <a:ext cx="873957" cy="369332"/>
          </a:xfrm>
          <a:prstGeom prst="rect">
            <a:avLst/>
          </a:prstGeom>
        </p:spPr>
        <p:txBody>
          <a:bodyPr wrap="none">
            <a:spAutoFit/>
          </a:bodyPr>
          <a:lstStyle/>
          <a:p>
            <a:r>
              <a:rPr lang="en-IN" dirty="0" err="1">
                <a:solidFill>
                  <a:srgbClr val="055BE0"/>
                </a:solidFill>
              </a:rPr>
              <a:t>df.</a:t>
            </a:r>
            <a:r>
              <a:rPr lang="en-IN" dirty="0" err="1"/>
              <a:t>shape</a:t>
            </a:r>
            <a:endParaRPr lang="en-US" dirty="0"/>
          </a:p>
        </p:txBody>
      </p:sp>
    </p:spTree>
    <p:extLst>
      <p:ext uri="{BB962C8B-B14F-4D97-AF65-F5344CB8AC3E}">
        <p14:creationId xmlns:p14="http://schemas.microsoft.com/office/powerpoint/2010/main" val="41233888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EB5CC-2D36-144B-A9AF-F91C0477145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D4DB63B-E061-2042-A224-2C3B4F28A990}"/>
              </a:ext>
            </a:extLst>
          </p:cNvPr>
          <p:cNvSpPr>
            <a:spLocks noGrp="1"/>
          </p:cNvSpPr>
          <p:nvPr>
            <p:ph idx="1"/>
          </p:nvPr>
        </p:nvSpPr>
        <p:spPr/>
        <p:txBody>
          <a:bodyPr>
            <a:normAutofit fontScale="77500" lnSpcReduction="20000"/>
          </a:bodyPr>
          <a:lstStyle/>
          <a:p>
            <a:pPr marL="0" indent="0">
              <a:buNone/>
            </a:pPr>
            <a:r>
              <a:rPr lang="en-IN" b="1" i="1" dirty="0"/>
              <a:t># identify datatypes</a:t>
            </a:r>
          </a:p>
          <a:p>
            <a:pPr marL="0" indent="0">
              <a:buNone/>
            </a:pPr>
            <a:r>
              <a:rPr lang="en-IN" i="1" dirty="0" err="1"/>
              <a:t>df.dtypes</a:t>
            </a:r>
            <a:endParaRPr lang="en-IN" i="1" dirty="0"/>
          </a:p>
          <a:p>
            <a:pPr marL="0" indent="0">
              <a:buNone/>
            </a:pPr>
            <a:endParaRPr lang="en-IN" i="1" dirty="0"/>
          </a:p>
          <a:p>
            <a:pPr marL="0" indent="0">
              <a:buNone/>
            </a:pPr>
            <a:r>
              <a:rPr lang="en-IN" dirty="0" err="1"/>
              <a:t>PassengerId</a:t>
            </a:r>
            <a:r>
              <a:rPr lang="en-IN" dirty="0"/>
              <a:t> int64</a:t>
            </a:r>
            <a:br>
              <a:rPr lang="en-IN" dirty="0"/>
            </a:br>
            <a:r>
              <a:rPr lang="en-IN" dirty="0"/>
              <a:t>Survived int64</a:t>
            </a:r>
            <a:br>
              <a:rPr lang="en-IN" dirty="0"/>
            </a:br>
            <a:r>
              <a:rPr lang="en-IN" dirty="0" err="1"/>
              <a:t>Pclass</a:t>
            </a:r>
            <a:r>
              <a:rPr lang="en-IN" dirty="0"/>
              <a:t> int64</a:t>
            </a:r>
            <a:br>
              <a:rPr lang="en-IN" dirty="0"/>
            </a:br>
            <a:r>
              <a:rPr lang="en-IN" dirty="0"/>
              <a:t>Name object</a:t>
            </a:r>
            <a:br>
              <a:rPr lang="en-IN" dirty="0"/>
            </a:br>
            <a:r>
              <a:rPr lang="en-IN" dirty="0"/>
              <a:t>Sex object</a:t>
            </a:r>
            <a:br>
              <a:rPr lang="en-IN" dirty="0"/>
            </a:br>
            <a:r>
              <a:rPr lang="en-IN" dirty="0"/>
              <a:t>Age float64</a:t>
            </a:r>
            <a:br>
              <a:rPr lang="en-IN" dirty="0"/>
            </a:br>
            <a:r>
              <a:rPr lang="en-IN" dirty="0" err="1"/>
              <a:t>SibSp</a:t>
            </a:r>
            <a:r>
              <a:rPr lang="en-IN" dirty="0"/>
              <a:t> int64</a:t>
            </a:r>
            <a:br>
              <a:rPr lang="en-IN" dirty="0"/>
            </a:br>
            <a:r>
              <a:rPr lang="en-IN" dirty="0"/>
              <a:t>Parch int64</a:t>
            </a:r>
            <a:br>
              <a:rPr lang="en-IN" dirty="0"/>
            </a:br>
            <a:r>
              <a:rPr lang="en-IN" dirty="0"/>
              <a:t>Ticket object</a:t>
            </a:r>
            <a:br>
              <a:rPr lang="en-IN" dirty="0"/>
            </a:br>
            <a:r>
              <a:rPr lang="en-IN" dirty="0"/>
              <a:t>Fare float64</a:t>
            </a:r>
            <a:br>
              <a:rPr lang="en-IN" dirty="0"/>
            </a:br>
            <a:r>
              <a:rPr lang="en-IN" dirty="0"/>
              <a:t>Cabin object</a:t>
            </a:r>
            <a:br>
              <a:rPr lang="en-IN" dirty="0"/>
            </a:br>
            <a:r>
              <a:rPr lang="en-IN" dirty="0"/>
              <a:t>Embarked object</a:t>
            </a:r>
            <a:br>
              <a:rPr lang="en-IN" dirty="0"/>
            </a:br>
            <a:r>
              <a:rPr lang="en-IN" dirty="0" err="1"/>
              <a:t>dtype</a:t>
            </a:r>
            <a:r>
              <a:rPr lang="en-IN" dirty="0"/>
              <a:t>: object</a:t>
            </a:r>
            <a:endParaRPr lang="en-US" dirty="0"/>
          </a:p>
        </p:txBody>
      </p:sp>
      <p:sp>
        <p:nvSpPr>
          <p:cNvPr id="4" name="Date Placeholder 3">
            <a:extLst>
              <a:ext uri="{FF2B5EF4-FFF2-40B4-BE49-F238E27FC236}">
                <a16:creationId xmlns:a16="http://schemas.microsoft.com/office/drawing/2014/main" id="{9E399644-44D8-0E46-ABE8-528C481AE814}"/>
              </a:ext>
            </a:extLst>
          </p:cNvPr>
          <p:cNvSpPr>
            <a:spLocks noGrp="1"/>
          </p:cNvSpPr>
          <p:nvPr>
            <p:ph type="dt" sz="half" idx="10"/>
          </p:nvPr>
        </p:nvSpPr>
        <p:spPr/>
        <p:txBody>
          <a:bodyPr/>
          <a:lstStyle/>
          <a:p>
            <a:fld id="{42413078-6947-574C-A6D9-CCF6EA97275F}" type="datetime1">
              <a:rPr lang="en-US" smtClean="0"/>
              <a:t>1/20/22</a:t>
            </a:fld>
            <a:endParaRPr lang="en-US"/>
          </a:p>
        </p:txBody>
      </p:sp>
      <p:sp>
        <p:nvSpPr>
          <p:cNvPr id="5" name="Footer Placeholder 4">
            <a:extLst>
              <a:ext uri="{FF2B5EF4-FFF2-40B4-BE49-F238E27FC236}">
                <a16:creationId xmlns:a16="http://schemas.microsoft.com/office/drawing/2014/main" id="{3152AE40-E84D-8F49-850A-9E3D257F35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8B982C-E32A-C249-90A1-00D249D4027E}"/>
              </a:ext>
            </a:extLst>
          </p:cNvPr>
          <p:cNvSpPr>
            <a:spLocks noGrp="1"/>
          </p:cNvSpPr>
          <p:nvPr>
            <p:ph type="sldNum" sz="quarter" idx="12"/>
          </p:nvPr>
        </p:nvSpPr>
        <p:spPr/>
        <p:txBody>
          <a:bodyPr/>
          <a:lstStyle/>
          <a:p>
            <a:fld id="{A8201E05-7680-2B48-BDB1-49A881F5585E}" type="slidenum">
              <a:rPr lang="en-US" smtClean="0"/>
              <a:t>163</a:t>
            </a:fld>
            <a:endParaRPr lang="en-US"/>
          </a:p>
        </p:txBody>
      </p:sp>
    </p:spTree>
    <p:extLst>
      <p:ext uri="{BB962C8B-B14F-4D97-AF65-F5344CB8AC3E}">
        <p14:creationId xmlns:p14="http://schemas.microsoft.com/office/powerpoint/2010/main" val="16763600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576D1-6473-CA49-90C8-69A3F2F435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FC6069-5CA6-5546-BF69-AA52B47DA582}"/>
              </a:ext>
            </a:extLst>
          </p:cNvPr>
          <p:cNvSpPr>
            <a:spLocks noGrp="1"/>
          </p:cNvSpPr>
          <p:nvPr>
            <p:ph idx="1"/>
          </p:nvPr>
        </p:nvSpPr>
        <p:spPr/>
        <p:txBody>
          <a:bodyPr>
            <a:normAutofit fontScale="62500" lnSpcReduction="20000"/>
          </a:bodyPr>
          <a:lstStyle/>
          <a:p>
            <a:pPr marL="0" indent="0">
              <a:buNone/>
            </a:pPr>
            <a:r>
              <a:rPr lang="en-IN" b="1" i="1" dirty="0"/>
              <a:t># identify missing values</a:t>
            </a:r>
            <a:endParaRPr lang="en-IN" b="1" dirty="0"/>
          </a:p>
          <a:p>
            <a:pPr marL="0" indent="0">
              <a:buNone/>
            </a:pPr>
            <a:r>
              <a:rPr lang="en-IN" dirty="0" err="1"/>
              <a:t>df.isnull</a:t>
            </a:r>
            <a:r>
              <a:rPr lang="en-IN" dirty="0"/>
              <a:t>().sum()</a:t>
            </a:r>
          </a:p>
          <a:p>
            <a:pPr marL="0" indent="0">
              <a:buNone/>
            </a:pPr>
            <a:endParaRPr lang="en-IN" dirty="0"/>
          </a:p>
          <a:p>
            <a:pPr marL="0" indent="0">
              <a:buNone/>
            </a:pPr>
            <a:r>
              <a:rPr lang="en-IN" dirty="0" err="1"/>
              <a:t>PassengerId</a:t>
            </a:r>
            <a:r>
              <a:rPr lang="en-IN" dirty="0"/>
              <a:t>      0</a:t>
            </a:r>
          </a:p>
          <a:p>
            <a:pPr marL="0" indent="0">
              <a:buNone/>
            </a:pPr>
            <a:r>
              <a:rPr lang="en-IN" dirty="0"/>
              <a:t>Survived         0</a:t>
            </a:r>
          </a:p>
          <a:p>
            <a:pPr marL="0" indent="0">
              <a:buNone/>
            </a:pPr>
            <a:r>
              <a:rPr lang="en-IN" dirty="0" err="1"/>
              <a:t>Pclass</a:t>
            </a:r>
            <a:r>
              <a:rPr lang="en-IN" dirty="0"/>
              <a:t>           0</a:t>
            </a:r>
          </a:p>
          <a:p>
            <a:pPr marL="0" indent="0">
              <a:buNone/>
            </a:pPr>
            <a:r>
              <a:rPr lang="en-IN" dirty="0"/>
              <a:t>Name             0</a:t>
            </a:r>
          </a:p>
          <a:p>
            <a:pPr marL="0" indent="0">
              <a:buNone/>
            </a:pPr>
            <a:r>
              <a:rPr lang="en-IN" dirty="0"/>
              <a:t>Sex              0</a:t>
            </a:r>
          </a:p>
          <a:p>
            <a:pPr marL="0" indent="0">
              <a:buNone/>
            </a:pPr>
            <a:r>
              <a:rPr lang="en-IN" dirty="0"/>
              <a:t>Age            177</a:t>
            </a:r>
          </a:p>
          <a:p>
            <a:pPr marL="0" indent="0">
              <a:buNone/>
            </a:pPr>
            <a:r>
              <a:rPr lang="en-IN" dirty="0" err="1"/>
              <a:t>SibSp</a:t>
            </a:r>
            <a:r>
              <a:rPr lang="en-IN" dirty="0"/>
              <a:t>            0</a:t>
            </a:r>
          </a:p>
          <a:p>
            <a:pPr marL="0" indent="0">
              <a:buNone/>
            </a:pPr>
            <a:r>
              <a:rPr lang="en-IN" dirty="0"/>
              <a:t>Parch            0</a:t>
            </a:r>
          </a:p>
          <a:p>
            <a:pPr marL="0" indent="0">
              <a:buNone/>
            </a:pPr>
            <a:r>
              <a:rPr lang="en-IN" dirty="0"/>
              <a:t>Ticket           0</a:t>
            </a:r>
          </a:p>
          <a:p>
            <a:pPr marL="0" indent="0">
              <a:buNone/>
            </a:pPr>
            <a:r>
              <a:rPr lang="en-IN" dirty="0"/>
              <a:t>Fare             0</a:t>
            </a:r>
          </a:p>
          <a:p>
            <a:pPr marL="0" indent="0">
              <a:buNone/>
            </a:pPr>
            <a:r>
              <a:rPr lang="en-IN" dirty="0"/>
              <a:t>Cabin          687</a:t>
            </a:r>
          </a:p>
          <a:p>
            <a:pPr marL="0" indent="0">
              <a:buNone/>
            </a:pPr>
            <a:r>
              <a:rPr lang="en-IN" dirty="0"/>
              <a:t>Embarked         2</a:t>
            </a:r>
          </a:p>
          <a:p>
            <a:pPr marL="0" indent="0">
              <a:buNone/>
            </a:pPr>
            <a:r>
              <a:rPr lang="en-IN" dirty="0" err="1"/>
              <a:t>dtype</a:t>
            </a:r>
            <a:r>
              <a:rPr lang="en-IN" dirty="0"/>
              <a:t>: int64</a:t>
            </a:r>
          </a:p>
          <a:p>
            <a:pPr marL="0" indent="0">
              <a:buNone/>
            </a:pPr>
            <a:endParaRPr lang="en-US" dirty="0"/>
          </a:p>
        </p:txBody>
      </p:sp>
      <p:sp>
        <p:nvSpPr>
          <p:cNvPr id="4" name="Date Placeholder 3">
            <a:extLst>
              <a:ext uri="{FF2B5EF4-FFF2-40B4-BE49-F238E27FC236}">
                <a16:creationId xmlns:a16="http://schemas.microsoft.com/office/drawing/2014/main" id="{98D2BFE8-D601-414E-9063-A6DFB269F2C4}"/>
              </a:ext>
            </a:extLst>
          </p:cNvPr>
          <p:cNvSpPr>
            <a:spLocks noGrp="1"/>
          </p:cNvSpPr>
          <p:nvPr>
            <p:ph type="dt" sz="half" idx="10"/>
          </p:nvPr>
        </p:nvSpPr>
        <p:spPr/>
        <p:txBody>
          <a:bodyPr/>
          <a:lstStyle/>
          <a:p>
            <a:fld id="{D7392FD6-F305-2446-8D0F-907F72DA33E8}" type="datetime1">
              <a:rPr lang="en-US" smtClean="0"/>
              <a:t>1/20/22</a:t>
            </a:fld>
            <a:endParaRPr lang="en-US"/>
          </a:p>
        </p:txBody>
      </p:sp>
      <p:sp>
        <p:nvSpPr>
          <p:cNvPr id="5" name="Footer Placeholder 4">
            <a:extLst>
              <a:ext uri="{FF2B5EF4-FFF2-40B4-BE49-F238E27FC236}">
                <a16:creationId xmlns:a16="http://schemas.microsoft.com/office/drawing/2014/main" id="{9673774A-C2F1-234B-9358-CB7798DCF9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DACEDA-D264-7648-907F-146640BD735F}"/>
              </a:ext>
            </a:extLst>
          </p:cNvPr>
          <p:cNvSpPr>
            <a:spLocks noGrp="1"/>
          </p:cNvSpPr>
          <p:nvPr>
            <p:ph type="sldNum" sz="quarter" idx="12"/>
          </p:nvPr>
        </p:nvSpPr>
        <p:spPr/>
        <p:txBody>
          <a:bodyPr/>
          <a:lstStyle/>
          <a:p>
            <a:fld id="{A8201E05-7680-2B48-BDB1-49A881F5585E}" type="slidenum">
              <a:rPr lang="en-US" smtClean="0"/>
              <a:t>164</a:t>
            </a:fld>
            <a:endParaRPr lang="en-US"/>
          </a:p>
        </p:txBody>
      </p:sp>
    </p:spTree>
    <p:extLst>
      <p:ext uri="{BB962C8B-B14F-4D97-AF65-F5344CB8AC3E}">
        <p14:creationId xmlns:p14="http://schemas.microsoft.com/office/powerpoint/2010/main" val="363253833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EB5D9-2634-0B4B-84C1-06D2801BBD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D31524-D844-034D-A760-2A64F0C42BD6}"/>
              </a:ext>
            </a:extLst>
          </p:cNvPr>
          <p:cNvSpPr>
            <a:spLocks noGrp="1"/>
          </p:cNvSpPr>
          <p:nvPr>
            <p:ph idx="1"/>
          </p:nvPr>
        </p:nvSpPr>
        <p:spPr/>
        <p:txBody>
          <a:bodyPr>
            <a:normAutofit fontScale="77500" lnSpcReduction="20000"/>
          </a:bodyPr>
          <a:lstStyle/>
          <a:p>
            <a:pPr marL="0" indent="0">
              <a:buNone/>
            </a:pPr>
            <a:r>
              <a:rPr lang="en-IN" i="1" dirty="0"/>
              <a:t># Identify number of unique values</a:t>
            </a:r>
          </a:p>
          <a:p>
            <a:pPr marL="0" indent="0">
              <a:buNone/>
            </a:pPr>
            <a:r>
              <a:rPr lang="en-IN" dirty="0" err="1"/>
              <a:t>df.nunique</a:t>
            </a:r>
            <a:r>
              <a:rPr lang="en-IN" dirty="0"/>
              <a:t>()</a:t>
            </a:r>
          </a:p>
          <a:p>
            <a:pPr marL="0" indent="0">
              <a:buNone/>
            </a:pPr>
            <a:r>
              <a:rPr lang="en-US" dirty="0"/>
              <a:t>	     0	       </a:t>
            </a:r>
            <a:r>
              <a:rPr lang="en-US" dirty="0" err="1"/>
              <a:t>MissingVal</a:t>
            </a:r>
            <a:r>
              <a:rPr lang="en-US" dirty="0"/>
              <a:t>	</a:t>
            </a:r>
            <a:r>
              <a:rPr lang="en-US" dirty="0" err="1"/>
              <a:t>NUnique</a:t>
            </a:r>
            <a:endParaRPr lang="en-US" dirty="0"/>
          </a:p>
          <a:p>
            <a:pPr marL="0" indent="0">
              <a:buNone/>
            </a:pPr>
            <a:r>
              <a:rPr lang="en-US" dirty="0"/>
              <a:t>Survived	   int64		0	2</a:t>
            </a:r>
          </a:p>
          <a:p>
            <a:pPr marL="0" indent="0">
              <a:buNone/>
            </a:pPr>
            <a:r>
              <a:rPr lang="en-US" dirty="0" err="1"/>
              <a:t>Pclass</a:t>
            </a:r>
            <a:r>
              <a:rPr lang="en-US" dirty="0"/>
              <a:t>	   int64		0	3</a:t>
            </a:r>
          </a:p>
          <a:p>
            <a:pPr marL="0" indent="0">
              <a:buNone/>
            </a:pPr>
            <a:r>
              <a:rPr lang="en-US" dirty="0"/>
              <a:t>Name	   object		0	891</a:t>
            </a:r>
          </a:p>
          <a:p>
            <a:pPr marL="0" indent="0">
              <a:buNone/>
            </a:pPr>
            <a:r>
              <a:rPr lang="en-US" dirty="0"/>
              <a:t>Sex	   object		0	2</a:t>
            </a:r>
          </a:p>
          <a:p>
            <a:pPr marL="0" indent="0">
              <a:buNone/>
            </a:pPr>
            <a:r>
              <a:rPr lang="en-US" dirty="0"/>
              <a:t>Age	   float64		177	88</a:t>
            </a:r>
          </a:p>
          <a:p>
            <a:pPr marL="0" indent="0">
              <a:buNone/>
            </a:pPr>
            <a:r>
              <a:rPr lang="en-US" dirty="0" err="1"/>
              <a:t>SibSp</a:t>
            </a:r>
            <a:r>
              <a:rPr lang="en-US" dirty="0"/>
              <a:t>	   int64		0	7</a:t>
            </a:r>
          </a:p>
          <a:p>
            <a:pPr marL="0" indent="0">
              <a:buNone/>
            </a:pPr>
            <a:r>
              <a:rPr lang="en-US" dirty="0"/>
              <a:t>Parch	   int64		0	7</a:t>
            </a:r>
          </a:p>
          <a:p>
            <a:pPr marL="0" indent="0">
              <a:buNone/>
            </a:pPr>
            <a:r>
              <a:rPr lang="en-US" dirty="0"/>
              <a:t>Ticket	   object		0	681</a:t>
            </a:r>
          </a:p>
          <a:p>
            <a:pPr marL="0" indent="0">
              <a:buNone/>
            </a:pPr>
            <a:r>
              <a:rPr lang="en-US" dirty="0"/>
              <a:t>Fare	   float64		0	248</a:t>
            </a:r>
          </a:p>
          <a:p>
            <a:pPr marL="0" indent="0">
              <a:buNone/>
            </a:pPr>
            <a:r>
              <a:rPr lang="en-US" dirty="0"/>
              <a:t>Cabin	   object		687	147</a:t>
            </a:r>
          </a:p>
          <a:p>
            <a:pPr marL="0" indent="0">
              <a:buNone/>
            </a:pPr>
            <a:r>
              <a:rPr lang="en-US" dirty="0"/>
              <a:t>Embarked.  object		2	3</a:t>
            </a:r>
          </a:p>
        </p:txBody>
      </p:sp>
      <p:sp>
        <p:nvSpPr>
          <p:cNvPr id="4" name="Date Placeholder 3">
            <a:extLst>
              <a:ext uri="{FF2B5EF4-FFF2-40B4-BE49-F238E27FC236}">
                <a16:creationId xmlns:a16="http://schemas.microsoft.com/office/drawing/2014/main" id="{444E6E7D-0052-4545-A8F0-2DDF1CA93A5E}"/>
              </a:ext>
            </a:extLst>
          </p:cNvPr>
          <p:cNvSpPr>
            <a:spLocks noGrp="1"/>
          </p:cNvSpPr>
          <p:nvPr>
            <p:ph type="dt" sz="half" idx="10"/>
          </p:nvPr>
        </p:nvSpPr>
        <p:spPr/>
        <p:txBody>
          <a:bodyPr/>
          <a:lstStyle/>
          <a:p>
            <a:fld id="{9D990D57-3BB4-8B4B-9E6A-74E969830E6E}" type="datetime1">
              <a:rPr lang="en-US" smtClean="0"/>
              <a:t>1/20/22</a:t>
            </a:fld>
            <a:endParaRPr lang="en-US"/>
          </a:p>
        </p:txBody>
      </p:sp>
      <p:sp>
        <p:nvSpPr>
          <p:cNvPr id="5" name="Footer Placeholder 4">
            <a:extLst>
              <a:ext uri="{FF2B5EF4-FFF2-40B4-BE49-F238E27FC236}">
                <a16:creationId xmlns:a16="http://schemas.microsoft.com/office/drawing/2014/main" id="{CF421D4D-DBF3-7541-9102-B440A8B277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7410C-6B5C-A44A-8FC8-ABE64DA21334}"/>
              </a:ext>
            </a:extLst>
          </p:cNvPr>
          <p:cNvSpPr>
            <a:spLocks noGrp="1"/>
          </p:cNvSpPr>
          <p:nvPr>
            <p:ph type="sldNum" sz="quarter" idx="12"/>
          </p:nvPr>
        </p:nvSpPr>
        <p:spPr/>
        <p:txBody>
          <a:bodyPr/>
          <a:lstStyle/>
          <a:p>
            <a:fld id="{A8201E05-7680-2B48-BDB1-49A881F5585E}" type="slidenum">
              <a:rPr lang="en-US" smtClean="0"/>
              <a:t>165</a:t>
            </a:fld>
            <a:endParaRPr lang="en-US"/>
          </a:p>
        </p:txBody>
      </p:sp>
    </p:spTree>
    <p:extLst>
      <p:ext uri="{BB962C8B-B14F-4D97-AF65-F5344CB8AC3E}">
        <p14:creationId xmlns:p14="http://schemas.microsoft.com/office/powerpoint/2010/main" val="15233478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F6E6-41E8-6149-9CB4-36C642CDBB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8131F9-84D7-574C-B677-FE419BD37AB9}"/>
              </a:ext>
            </a:extLst>
          </p:cNvPr>
          <p:cNvSpPr>
            <a:spLocks noGrp="1"/>
          </p:cNvSpPr>
          <p:nvPr>
            <p:ph idx="1"/>
          </p:nvPr>
        </p:nvSpPr>
        <p:spPr/>
        <p:txBody>
          <a:bodyPr/>
          <a:lstStyle/>
          <a:p>
            <a:pPr marL="0" indent="0">
              <a:buNone/>
            </a:pPr>
            <a:r>
              <a:rPr lang="en-US" dirty="0" err="1"/>
              <a:t>df.describe</a:t>
            </a:r>
            <a:r>
              <a:rPr lang="en-US" dirty="0"/>
              <a:t>()</a:t>
            </a:r>
          </a:p>
          <a:p>
            <a:pPr marL="0" indent="0">
              <a:buNone/>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2A0E6F0C-EBE0-C343-9429-B3C2B190AB59}"/>
              </a:ext>
            </a:extLst>
          </p:cNvPr>
          <p:cNvSpPr>
            <a:spLocks noGrp="1"/>
          </p:cNvSpPr>
          <p:nvPr>
            <p:ph type="dt" sz="half" idx="10"/>
          </p:nvPr>
        </p:nvSpPr>
        <p:spPr/>
        <p:txBody>
          <a:bodyPr/>
          <a:lstStyle/>
          <a:p>
            <a:fld id="{629375F4-E05F-2449-8F7C-D61388C21EC5}" type="datetime1">
              <a:rPr lang="en-US" smtClean="0"/>
              <a:t>1/20/22</a:t>
            </a:fld>
            <a:endParaRPr lang="en-US"/>
          </a:p>
        </p:txBody>
      </p:sp>
      <p:sp>
        <p:nvSpPr>
          <p:cNvPr id="5" name="Footer Placeholder 4">
            <a:extLst>
              <a:ext uri="{FF2B5EF4-FFF2-40B4-BE49-F238E27FC236}">
                <a16:creationId xmlns:a16="http://schemas.microsoft.com/office/drawing/2014/main" id="{4C5598E8-1B47-2A4C-9267-BF07315AA0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295A2D-D8D9-2044-A99D-4F286B14EB82}"/>
              </a:ext>
            </a:extLst>
          </p:cNvPr>
          <p:cNvSpPr>
            <a:spLocks noGrp="1"/>
          </p:cNvSpPr>
          <p:nvPr>
            <p:ph type="sldNum" sz="quarter" idx="12"/>
          </p:nvPr>
        </p:nvSpPr>
        <p:spPr/>
        <p:txBody>
          <a:bodyPr/>
          <a:lstStyle/>
          <a:p>
            <a:fld id="{A8201E05-7680-2B48-BDB1-49A881F5585E}" type="slidenum">
              <a:rPr lang="en-US" smtClean="0"/>
              <a:t>166</a:t>
            </a:fld>
            <a:endParaRPr lang="en-US"/>
          </a:p>
        </p:txBody>
      </p:sp>
      <p:pic>
        <p:nvPicPr>
          <p:cNvPr id="7" name="Picture 6">
            <a:extLst>
              <a:ext uri="{FF2B5EF4-FFF2-40B4-BE49-F238E27FC236}">
                <a16:creationId xmlns:a16="http://schemas.microsoft.com/office/drawing/2014/main" id="{FBFEFDA8-5B33-F240-A89D-AA5B68B2DF4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6419" y="2132856"/>
            <a:ext cx="8102600" cy="3530600"/>
          </a:xfrm>
          <a:prstGeom prst="rect">
            <a:avLst/>
          </a:prstGeom>
        </p:spPr>
      </p:pic>
    </p:spTree>
    <p:extLst>
      <p:ext uri="{BB962C8B-B14F-4D97-AF65-F5344CB8AC3E}">
        <p14:creationId xmlns:p14="http://schemas.microsoft.com/office/powerpoint/2010/main" val="19504702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529FC7AF-BC0F-7F44-9EB7-E5A86B13AE51}"/>
              </a:ext>
            </a:extLst>
          </p:cNvPr>
          <p:cNvSpPr>
            <a:spLocks noGrp="1"/>
          </p:cNvSpPr>
          <p:nvPr>
            <p:ph idx="1"/>
          </p:nvPr>
        </p:nvSpPr>
        <p:spPr/>
        <p:txBody>
          <a:bodyPr>
            <a:normAutofit lnSpcReduction="10000"/>
          </a:bodyPr>
          <a:lstStyle/>
          <a:p>
            <a:pPr marL="0" indent="0">
              <a:buNone/>
            </a:pPr>
            <a:r>
              <a:rPr lang="en-IN" dirty="0"/>
              <a:t>Carryout univariate and multivariate analysis using graphical and non graphical(some numbers </a:t>
            </a:r>
            <a:r>
              <a:rPr lang="en-IN" dirty="0" err="1"/>
              <a:t>represting</a:t>
            </a:r>
            <a:r>
              <a:rPr lang="en-IN" dirty="0"/>
              <a:t> the data)</a:t>
            </a:r>
          </a:p>
          <a:p>
            <a:pPr marL="0" indent="0">
              <a:buNone/>
            </a:pPr>
            <a:r>
              <a:rPr lang="en-IN" dirty="0" err="1"/>
              <a:t>df.Survived.value_counts</a:t>
            </a:r>
            <a:r>
              <a:rPr lang="en-IN" dirty="0"/>
              <a:t>(normalize=True) </a:t>
            </a:r>
          </a:p>
          <a:p>
            <a:pPr marL="0" indent="0">
              <a:buNone/>
            </a:pPr>
            <a:endParaRPr lang="en-IN" dirty="0"/>
          </a:p>
          <a:p>
            <a:pPr marL="0" indent="0">
              <a:buNone/>
            </a:pPr>
            <a:r>
              <a:rPr lang="en-IN" dirty="0"/>
              <a:t>Output:</a:t>
            </a:r>
          </a:p>
          <a:p>
            <a:pPr marL="0" indent="0">
              <a:buNone/>
            </a:pPr>
            <a:r>
              <a:rPr lang="en-IN" dirty="0"/>
              <a:t>0 0.616162 </a:t>
            </a:r>
          </a:p>
          <a:p>
            <a:pPr marL="0" indent="0">
              <a:buNone/>
            </a:pPr>
            <a:r>
              <a:rPr lang="en-IN" dirty="0"/>
              <a:t>1 0.383838 </a:t>
            </a:r>
          </a:p>
          <a:p>
            <a:pPr marL="0" indent="0">
              <a:buNone/>
            </a:pPr>
            <a:r>
              <a:rPr lang="en-IN" dirty="0"/>
              <a:t>Name: Survived, </a:t>
            </a:r>
            <a:r>
              <a:rPr lang="en-IN" dirty="0" err="1"/>
              <a:t>dtype</a:t>
            </a:r>
            <a:r>
              <a:rPr lang="en-IN" dirty="0"/>
              <a:t>: float64</a:t>
            </a:r>
          </a:p>
          <a:p>
            <a:pPr marL="0" indent="0">
              <a:buNone/>
            </a:pPr>
            <a:r>
              <a:rPr lang="en-IN" dirty="0"/>
              <a:t>only 38% of the passengers were survived, where as a majority 61% the passenger did not survive the disaster</a:t>
            </a:r>
          </a:p>
          <a:p>
            <a:pPr marL="0" indent="0">
              <a:buNone/>
            </a:pPr>
            <a:endParaRPr lang="en-US" dirty="0"/>
          </a:p>
        </p:txBody>
      </p:sp>
    </p:spTree>
    <p:extLst>
      <p:ext uri="{BB962C8B-B14F-4D97-AF65-F5344CB8AC3E}">
        <p14:creationId xmlns:p14="http://schemas.microsoft.com/office/powerpoint/2010/main" val="36002630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870DC-5508-1D4C-B2D9-FF95BA1484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17A83D-91D2-DE48-ACC3-FA9E1B941B38}"/>
              </a:ext>
            </a:extLst>
          </p:cNvPr>
          <p:cNvSpPr>
            <a:spLocks noGrp="1"/>
          </p:cNvSpPr>
          <p:nvPr>
            <p:ph idx="1"/>
          </p:nvPr>
        </p:nvSpPr>
        <p:spPr/>
        <p:txBody>
          <a:bodyPr>
            <a:normAutofit lnSpcReduction="10000"/>
          </a:bodyPr>
          <a:lstStyle/>
          <a:p>
            <a:pPr marL="0" indent="0" algn="just">
              <a:buNone/>
            </a:pPr>
            <a:r>
              <a:rPr lang="en-IN" b="1" dirty="0"/>
              <a:t>Univariate Analysis</a:t>
            </a:r>
          </a:p>
          <a:p>
            <a:pPr marL="0" indent="0" algn="just">
              <a:buNone/>
            </a:pPr>
            <a:r>
              <a:rPr lang="en-IN" dirty="0"/>
              <a:t>fig, axes = </a:t>
            </a:r>
            <a:r>
              <a:rPr lang="en-IN" dirty="0" err="1"/>
              <a:t>plt.subplots</a:t>
            </a:r>
            <a:r>
              <a:rPr lang="en-IN" dirty="0"/>
              <a:t>(2, 4, </a:t>
            </a:r>
            <a:r>
              <a:rPr lang="en-IN" dirty="0" err="1"/>
              <a:t>figsize</a:t>
            </a:r>
            <a:r>
              <a:rPr lang="en-IN" dirty="0"/>
              <a:t>=(16, 10))</a:t>
            </a:r>
          </a:p>
          <a:p>
            <a:pPr marL="0" indent="0" algn="just">
              <a:buNone/>
            </a:pPr>
            <a:r>
              <a:rPr lang="en-IN" dirty="0" err="1"/>
              <a:t>sns.countplot</a:t>
            </a:r>
            <a:r>
              <a:rPr lang="en-IN" dirty="0"/>
              <a:t>('</a:t>
            </a:r>
            <a:r>
              <a:rPr lang="en-IN" dirty="0" err="1"/>
              <a:t>Survived',data</a:t>
            </a:r>
            <a:r>
              <a:rPr lang="en-IN" dirty="0"/>
              <a:t>=</a:t>
            </a:r>
            <a:r>
              <a:rPr lang="en-IN" dirty="0" err="1"/>
              <a:t>df,ax</a:t>
            </a:r>
            <a:r>
              <a:rPr lang="en-IN" dirty="0"/>
              <a:t>=axes[0,0])</a:t>
            </a:r>
          </a:p>
          <a:p>
            <a:pPr marL="0" indent="0" algn="just">
              <a:buNone/>
            </a:pPr>
            <a:r>
              <a:rPr lang="en-IN" dirty="0" err="1"/>
              <a:t>sns.countplot</a:t>
            </a:r>
            <a:r>
              <a:rPr lang="en-IN" dirty="0"/>
              <a:t>('</a:t>
            </a:r>
            <a:r>
              <a:rPr lang="en-IN" dirty="0" err="1"/>
              <a:t>Pclass</a:t>
            </a:r>
            <a:r>
              <a:rPr lang="en-IN" dirty="0"/>
              <a:t>',data=</a:t>
            </a:r>
            <a:r>
              <a:rPr lang="en-IN" dirty="0" err="1"/>
              <a:t>df,ax</a:t>
            </a:r>
            <a:r>
              <a:rPr lang="en-IN" dirty="0"/>
              <a:t>=axes[0,1])</a:t>
            </a:r>
          </a:p>
          <a:p>
            <a:pPr marL="0" indent="0" algn="just">
              <a:buNone/>
            </a:pPr>
            <a:r>
              <a:rPr lang="en-IN" dirty="0" err="1"/>
              <a:t>sns.countplot</a:t>
            </a:r>
            <a:r>
              <a:rPr lang="en-IN" dirty="0"/>
              <a:t>('</a:t>
            </a:r>
            <a:r>
              <a:rPr lang="en-IN" dirty="0" err="1"/>
              <a:t>Sex',data</a:t>
            </a:r>
            <a:r>
              <a:rPr lang="en-IN" dirty="0"/>
              <a:t>=</a:t>
            </a:r>
            <a:r>
              <a:rPr lang="en-IN" dirty="0" err="1"/>
              <a:t>df,ax</a:t>
            </a:r>
            <a:r>
              <a:rPr lang="en-IN" dirty="0"/>
              <a:t>=axes[0,2])</a:t>
            </a:r>
          </a:p>
          <a:p>
            <a:pPr marL="0" indent="0" algn="just">
              <a:buNone/>
            </a:pPr>
            <a:r>
              <a:rPr lang="en-IN" dirty="0" err="1"/>
              <a:t>sns.countplot</a:t>
            </a:r>
            <a:r>
              <a:rPr lang="en-IN" dirty="0"/>
              <a:t>('</a:t>
            </a:r>
            <a:r>
              <a:rPr lang="en-IN" dirty="0" err="1"/>
              <a:t>SibSp</a:t>
            </a:r>
            <a:r>
              <a:rPr lang="en-IN" dirty="0"/>
              <a:t>',data=</a:t>
            </a:r>
            <a:r>
              <a:rPr lang="en-IN" dirty="0" err="1"/>
              <a:t>df,ax</a:t>
            </a:r>
            <a:r>
              <a:rPr lang="en-IN" dirty="0"/>
              <a:t>=axes[0,3])</a:t>
            </a:r>
          </a:p>
          <a:p>
            <a:pPr marL="0" indent="0" algn="just">
              <a:buNone/>
            </a:pPr>
            <a:r>
              <a:rPr lang="en-IN" dirty="0" err="1"/>
              <a:t>sns.countplot</a:t>
            </a:r>
            <a:r>
              <a:rPr lang="en-IN" dirty="0"/>
              <a:t>('</a:t>
            </a:r>
            <a:r>
              <a:rPr lang="en-IN" dirty="0" err="1"/>
              <a:t>Parch',data</a:t>
            </a:r>
            <a:r>
              <a:rPr lang="en-IN" dirty="0"/>
              <a:t>=</a:t>
            </a:r>
            <a:r>
              <a:rPr lang="en-IN" dirty="0" err="1"/>
              <a:t>df,ax</a:t>
            </a:r>
            <a:r>
              <a:rPr lang="en-IN" dirty="0"/>
              <a:t>=axes[1,0])</a:t>
            </a:r>
          </a:p>
          <a:p>
            <a:pPr marL="0" indent="0" algn="just">
              <a:buNone/>
            </a:pPr>
            <a:r>
              <a:rPr lang="en-IN" dirty="0" err="1"/>
              <a:t>sns.countplot</a:t>
            </a:r>
            <a:r>
              <a:rPr lang="en-IN" dirty="0"/>
              <a:t>('</a:t>
            </a:r>
            <a:r>
              <a:rPr lang="en-IN" dirty="0" err="1"/>
              <a:t>Embarked',data</a:t>
            </a:r>
            <a:r>
              <a:rPr lang="en-IN" dirty="0"/>
              <a:t>=</a:t>
            </a:r>
            <a:r>
              <a:rPr lang="en-IN" dirty="0" err="1"/>
              <a:t>df,ax</a:t>
            </a:r>
            <a:r>
              <a:rPr lang="en-IN" dirty="0"/>
              <a:t>=axes[1,1])</a:t>
            </a:r>
          </a:p>
          <a:p>
            <a:pPr marL="0" indent="0" algn="just">
              <a:buNone/>
            </a:pPr>
            <a:r>
              <a:rPr lang="en-IN" dirty="0" err="1"/>
              <a:t>sns.distplot</a:t>
            </a:r>
            <a:r>
              <a:rPr lang="en-IN" dirty="0"/>
              <a:t>(df['Fare'], </a:t>
            </a:r>
            <a:r>
              <a:rPr lang="en-IN" dirty="0" err="1"/>
              <a:t>kde</a:t>
            </a:r>
            <a:r>
              <a:rPr lang="en-IN" dirty="0"/>
              <a:t>=</a:t>
            </a:r>
            <a:r>
              <a:rPr lang="en-IN" dirty="0" err="1"/>
              <a:t>True,ax</a:t>
            </a:r>
            <a:r>
              <a:rPr lang="en-IN" dirty="0"/>
              <a:t>=axes[1,2])</a:t>
            </a:r>
          </a:p>
          <a:p>
            <a:pPr marL="0" indent="0" algn="just">
              <a:buNone/>
            </a:pPr>
            <a:r>
              <a:rPr lang="en-IN" dirty="0" err="1"/>
              <a:t>sns.distplot</a:t>
            </a:r>
            <a:r>
              <a:rPr lang="en-IN" dirty="0"/>
              <a:t>(df['Age'].</a:t>
            </a:r>
            <a:r>
              <a:rPr lang="en-IN" dirty="0" err="1"/>
              <a:t>dropna</a:t>
            </a:r>
            <a:r>
              <a:rPr lang="en-IN" dirty="0"/>
              <a:t>(),</a:t>
            </a:r>
            <a:r>
              <a:rPr lang="en-IN" dirty="0" err="1"/>
              <a:t>kde</a:t>
            </a:r>
            <a:r>
              <a:rPr lang="en-IN" dirty="0"/>
              <a:t>=</a:t>
            </a:r>
            <a:r>
              <a:rPr lang="en-IN" dirty="0" err="1"/>
              <a:t>True,ax</a:t>
            </a:r>
            <a:r>
              <a:rPr lang="en-IN" dirty="0"/>
              <a:t>=axes[1,3])</a:t>
            </a:r>
          </a:p>
          <a:p>
            <a:pPr marL="0" indent="0" algn="just">
              <a:buNone/>
            </a:pPr>
            <a:endParaRPr lang="en-US" dirty="0"/>
          </a:p>
        </p:txBody>
      </p:sp>
      <p:sp>
        <p:nvSpPr>
          <p:cNvPr id="4" name="Date Placeholder 3">
            <a:extLst>
              <a:ext uri="{FF2B5EF4-FFF2-40B4-BE49-F238E27FC236}">
                <a16:creationId xmlns:a16="http://schemas.microsoft.com/office/drawing/2014/main" id="{2873A191-6198-B64D-BBBF-5F1949BA51E3}"/>
              </a:ext>
            </a:extLst>
          </p:cNvPr>
          <p:cNvSpPr>
            <a:spLocks noGrp="1"/>
          </p:cNvSpPr>
          <p:nvPr>
            <p:ph type="dt" sz="half" idx="10"/>
          </p:nvPr>
        </p:nvSpPr>
        <p:spPr/>
        <p:txBody>
          <a:bodyPr/>
          <a:lstStyle/>
          <a:p>
            <a:fld id="{6490BD63-CAAD-DC4B-AFE7-9C1366F6EC29}" type="datetime1">
              <a:rPr lang="en-US" smtClean="0"/>
              <a:t>1/20/22</a:t>
            </a:fld>
            <a:endParaRPr lang="en-US"/>
          </a:p>
        </p:txBody>
      </p:sp>
      <p:sp>
        <p:nvSpPr>
          <p:cNvPr id="5" name="Footer Placeholder 4">
            <a:extLst>
              <a:ext uri="{FF2B5EF4-FFF2-40B4-BE49-F238E27FC236}">
                <a16:creationId xmlns:a16="http://schemas.microsoft.com/office/drawing/2014/main" id="{635C2587-F4FA-BE4C-8186-BF93E8D9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023FB3-A1ED-974E-AE5E-4677F2B3114D}"/>
              </a:ext>
            </a:extLst>
          </p:cNvPr>
          <p:cNvSpPr>
            <a:spLocks noGrp="1"/>
          </p:cNvSpPr>
          <p:nvPr>
            <p:ph type="sldNum" sz="quarter" idx="12"/>
          </p:nvPr>
        </p:nvSpPr>
        <p:spPr/>
        <p:txBody>
          <a:bodyPr/>
          <a:lstStyle/>
          <a:p>
            <a:fld id="{A8201E05-7680-2B48-BDB1-49A881F5585E}" type="slidenum">
              <a:rPr lang="en-US" smtClean="0"/>
              <a:t>168</a:t>
            </a:fld>
            <a:endParaRPr lang="en-US"/>
          </a:p>
        </p:txBody>
      </p:sp>
    </p:spTree>
    <p:extLst>
      <p:ext uri="{BB962C8B-B14F-4D97-AF65-F5344CB8AC3E}">
        <p14:creationId xmlns:p14="http://schemas.microsoft.com/office/powerpoint/2010/main" val="53094495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70D5D-09A2-6F48-9135-F62B6DC08C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83EBA7-920C-C144-9D4E-8C4D3D4137C1}"/>
              </a:ext>
            </a:extLst>
          </p:cNvPr>
          <p:cNvSpPr>
            <a:spLocks noGrp="1"/>
          </p:cNvSpPr>
          <p:nvPr>
            <p:ph idx="1"/>
          </p:nvPr>
        </p:nvSpPr>
        <p:spPr/>
        <p:txBody>
          <a:bodyPr/>
          <a:lstStyle/>
          <a:p>
            <a:pPr marL="0" indent="0">
              <a:buNone/>
            </a:pPr>
            <a:r>
              <a:rPr lang="en-US" dirty="0"/>
              <a:t>Output:</a:t>
            </a:r>
          </a:p>
          <a:p>
            <a:pPr marL="0" indent="0">
              <a:buNone/>
            </a:pPr>
            <a:r>
              <a:rPr lang="en-IN" dirty="0"/>
              <a:t>&lt;matplotlib.axes._</a:t>
            </a:r>
            <a:r>
              <a:rPr lang="en-IN" dirty="0" err="1"/>
              <a:t>subplots.AxesSubplot</a:t>
            </a:r>
            <a:r>
              <a:rPr lang="en-IN" dirty="0"/>
              <a:t> at 0x7ffa6366bdd8&gt;</a:t>
            </a:r>
          </a:p>
          <a:p>
            <a:pPr marL="0" indent="0">
              <a:buNone/>
            </a:pPr>
            <a:endParaRPr lang="en-US" dirty="0"/>
          </a:p>
        </p:txBody>
      </p:sp>
      <p:sp>
        <p:nvSpPr>
          <p:cNvPr id="4" name="Date Placeholder 3">
            <a:extLst>
              <a:ext uri="{FF2B5EF4-FFF2-40B4-BE49-F238E27FC236}">
                <a16:creationId xmlns:a16="http://schemas.microsoft.com/office/drawing/2014/main" id="{276A7B4A-0DB3-BF40-9C32-C70AC38D9F16}"/>
              </a:ext>
            </a:extLst>
          </p:cNvPr>
          <p:cNvSpPr>
            <a:spLocks noGrp="1"/>
          </p:cNvSpPr>
          <p:nvPr>
            <p:ph type="dt" sz="half" idx="10"/>
          </p:nvPr>
        </p:nvSpPr>
        <p:spPr/>
        <p:txBody>
          <a:bodyPr/>
          <a:lstStyle/>
          <a:p>
            <a:fld id="{1D30C0F3-E721-9E43-9632-0A0F5CB39A31}" type="datetime1">
              <a:rPr lang="en-US" smtClean="0"/>
              <a:t>1/20/22</a:t>
            </a:fld>
            <a:endParaRPr lang="en-US"/>
          </a:p>
        </p:txBody>
      </p:sp>
      <p:sp>
        <p:nvSpPr>
          <p:cNvPr id="5" name="Footer Placeholder 4">
            <a:extLst>
              <a:ext uri="{FF2B5EF4-FFF2-40B4-BE49-F238E27FC236}">
                <a16:creationId xmlns:a16="http://schemas.microsoft.com/office/drawing/2014/main" id="{CC548AA2-BA4F-E343-9372-BE9C71F84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E9CD8-BAF9-9247-9905-C8B0AECDEF61}"/>
              </a:ext>
            </a:extLst>
          </p:cNvPr>
          <p:cNvSpPr>
            <a:spLocks noGrp="1"/>
          </p:cNvSpPr>
          <p:nvPr>
            <p:ph type="sldNum" sz="quarter" idx="12"/>
          </p:nvPr>
        </p:nvSpPr>
        <p:spPr/>
        <p:txBody>
          <a:bodyPr/>
          <a:lstStyle/>
          <a:p>
            <a:fld id="{A8201E05-7680-2B48-BDB1-49A881F5585E}" type="slidenum">
              <a:rPr lang="en-US" smtClean="0"/>
              <a:t>169</a:t>
            </a:fld>
            <a:endParaRPr lang="en-US"/>
          </a:p>
        </p:txBody>
      </p:sp>
      <p:pic>
        <p:nvPicPr>
          <p:cNvPr id="8" name="Picture 7">
            <a:extLst>
              <a:ext uri="{FF2B5EF4-FFF2-40B4-BE49-F238E27FC236}">
                <a16:creationId xmlns:a16="http://schemas.microsoft.com/office/drawing/2014/main" id="{0D4D688E-2536-A141-AADC-61B590C3017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5853" y="2531797"/>
            <a:ext cx="6561894" cy="4036721"/>
          </a:xfrm>
          <a:prstGeom prst="rect">
            <a:avLst/>
          </a:prstGeom>
        </p:spPr>
      </p:pic>
    </p:spTree>
    <p:extLst>
      <p:ext uri="{BB962C8B-B14F-4D97-AF65-F5344CB8AC3E}">
        <p14:creationId xmlns:p14="http://schemas.microsoft.com/office/powerpoint/2010/main" val="487487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9D53-68E2-CA44-AEDF-730F3A5848EC}"/>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15AA627B-2B3A-D448-83B5-5C2E02DFDF61}"/>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491EBDD6-13F6-3840-9972-2E0338A0FEDC}"/>
              </a:ext>
            </a:extLst>
          </p:cNvPr>
          <p:cNvSpPr>
            <a:spLocks noGrp="1"/>
          </p:cNvSpPr>
          <p:nvPr>
            <p:ph type="sldNum" sz="quarter" idx="12"/>
          </p:nvPr>
        </p:nvSpPr>
        <p:spPr/>
        <p:txBody>
          <a:bodyPr/>
          <a:lstStyle/>
          <a:p>
            <a:fld id="{0E2B90DE-CA9C-452B-80F9-35262CC2B070}" type="slidenum">
              <a:rPr lang="en-IN" smtClean="0"/>
              <a:pPr/>
              <a:t>17</a:t>
            </a:fld>
            <a:endParaRPr lang="en-IN"/>
          </a:p>
        </p:txBody>
      </p:sp>
      <p:sp>
        <p:nvSpPr>
          <p:cNvPr id="6" name="Content Placeholder 5">
            <a:extLst>
              <a:ext uri="{FF2B5EF4-FFF2-40B4-BE49-F238E27FC236}">
                <a16:creationId xmlns:a16="http://schemas.microsoft.com/office/drawing/2014/main" id="{DB26FF72-784B-7E43-94A9-B73E9B064390}"/>
              </a:ext>
            </a:extLst>
          </p:cNvPr>
          <p:cNvSpPr>
            <a:spLocks noGrp="1"/>
          </p:cNvSpPr>
          <p:nvPr>
            <p:ph sz="quarter" idx="1"/>
          </p:nvPr>
        </p:nvSpPr>
        <p:spPr/>
        <p:txBody>
          <a:bodyPr>
            <a:normAutofit/>
          </a:bodyPr>
          <a:lstStyle/>
          <a:p>
            <a:pPr fontAlgn="base"/>
            <a:r>
              <a:rPr lang="en-IN" b="1" dirty="0"/>
              <a:t>Run chart:</a:t>
            </a:r>
            <a:r>
              <a:rPr lang="en-IN" dirty="0"/>
              <a:t>  It’s a line graph of data plotted over time.</a:t>
            </a:r>
          </a:p>
          <a:p>
            <a:pPr fontAlgn="base"/>
            <a:r>
              <a:rPr lang="en-IN" b="1" dirty="0"/>
              <a:t>Heat map:</a:t>
            </a:r>
            <a:r>
              <a:rPr lang="en-IN" dirty="0"/>
              <a:t>  It’s a graphical representation of data where values are depicted by </a:t>
            </a:r>
            <a:r>
              <a:rPr lang="en-IN" dirty="0" err="1"/>
              <a:t>color</a:t>
            </a:r>
            <a:r>
              <a:rPr lang="en-IN" dirty="0"/>
              <a:t>.</a:t>
            </a:r>
          </a:p>
          <a:p>
            <a:pPr fontAlgn="base"/>
            <a:r>
              <a:rPr lang="en-IN" b="1" dirty="0"/>
              <a:t>Multivariate chart:</a:t>
            </a:r>
            <a:r>
              <a:rPr lang="en-IN" dirty="0"/>
              <a:t> It’s a graphical representation of the relationships between factors and response.</a:t>
            </a:r>
          </a:p>
          <a:p>
            <a:pPr fontAlgn="base"/>
            <a:r>
              <a:rPr lang="en-IN" b="1" dirty="0"/>
              <a:t>Bubble chart:</a:t>
            </a:r>
            <a:r>
              <a:rPr lang="en-IN" dirty="0"/>
              <a:t> It’s a data visualization that displays multiple circles (bubbles) in two-dimensional plot.</a:t>
            </a:r>
          </a:p>
          <a:p>
            <a:pPr marL="0" indent="0">
              <a:buNone/>
            </a:pPr>
            <a:endParaRPr lang="en-US" dirty="0"/>
          </a:p>
        </p:txBody>
      </p:sp>
    </p:spTree>
    <p:extLst>
      <p:ext uri="{BB962C8B-B14F-4D97-AF65-F5344CB8AC3E}">
        <p14:creationId xmlns:p14="http://schemas.microsoft.com/office/powerpoint/2010/main" val="3734563170"/>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4BC4C-B2DA-4B4D-82FE-6E796330F2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AFF1BF-8B56-CA4E-B877-C516B6813C50}"/>
              </a:ext>
            </a:extLst>
          </p:cNvPr>
          <p:cNvSpPr>
            <a:spLocks noGrp="1"/>
          </p:cNvSpPr>
          <p:nvPr>
            <p:ph idx="1"/>
          </p:nvPr>
        </p:nvSpPr>
        <p:spPr/>
        <p:txBody>
          <a:bodyPr>
            <a:normAutofit lnSpcReduction="10000"/>
          </a:bodyPr>
          <a:lstStyle/>
          <a:p>
            <a:pPr marL="0" indent="0">
              <a:buNone/>
            </a:pPr>
            <a:r>
              <a:rPr lang="en-IN" b="1" dirty="0"/>
              <a:t>Bivariate EDA</a:t>
            </a:r>
          </a:p>
          <a:p>
            <a:r>
              <a:rPr lang="en-IN" dirty="0"/>
              <a:t>We can clearly see that male </a:t>
            </a:r>
            <a:r>
              <a:rPr lang="en-IN" dirty="0" err="1"/>
              <a:t>survial</a:t>
            </a:r>
            <a:r>
              <a:rPr lang="en-IN" dirty="0"/>
              <a:t> rates is around 20% where as female </a:t>
            </a:r>
            <a:r>
              <a:rPr lang="en-IN" dirty="0" err="1"/>
              <a:t>survial</a:t>
            </a:r>
            <a:r>
              <a:rPr lang="en-IN" dirty="0"/>
              <a:t> rate is about 75% which suggests that gender has a strong relationship with the survival rates.</a:t>
            </a:r>
          </a:p>
          <a:p>
            <a:r>
              <a:rPr lang="en-IN" dirty="0"/>
              <a:t>There is also a clear relationship between </a:t>
            </a:r>
            <a:r>
              <a:rPr lang="en-IN" dirty="0" err="1"/>
              <a:t>Pclass</a:t>
            </a:r>
            <a:r>
              <a:rPr lang="en-IN" dirty="0"/>
              <a:t> and the survival by referring to first plot below. Passengers on Pclass1 had a better </a:t>
            </a:r>
            <a:r>
              <a:rPr lang="en-IN" dirty="0" err="1"/>
              <a:t>survial</a:t>
            </a:r>
            <a:r>
              <a:rPr lang="en-IN" dirty="0"/>
              <a:t> rate of </a:t>
            </a:r>
            <a:r>
              <a:rPr lang="en-IN" dirty="0" err="1"/>
              <a:t>approx</a:t>
            </a:r>
            <a:r>
              <a:rPr lang="en-IN" dirty="0"/>
              <a:t> 60% whereas passengers on pclass3 had the worst </a:t>
            </a:r>
            <a:r>
              <a:rPr lang="en-IN" dirty="0" err="1"/>
              <a:t>survial</a:t>
            </a:r>
            <a:r>
              <a:rPr lang="en-IN" dirty="0"/>
              <a:t> rate of </a:t>
            </a:r>
            <a:r>
              <a:rPr lang="en-IN" dirty="0" err="1"/>
              <a:t>approx</a:t>
            </a:r>
            <a:r>
              <a:rPr lang="en-IN" dirty="0"/>
              <a:t> 22%</a:t>
            </a:r>
          </a:p>
          <a:p>
            <a:r>
              <a:rPr lang="en-IN" dirty="0"/>
              <a:t>There is also a marginal relationship between the fare and </a:t>
            </a:r>
            <a:r>
              <a:rPr lang="en-IN" dirty="0" err="1"/>
              <a:t>survial</a:t>
            </a:r>
            <a:r>
              <a:rPr lang="en-IN" dirty="0"/>
              <a:t> rate.</a:t>
            </a:r>
          </a:p>
          <a:p>
            <a:pPr marL="0" indent="0">
              <a:buNone/>
            </a:pPr>
            <a:endParaRPr lang="en-US" dirty="0"/>
          </a:p>
        </p:txBody>
      </p:sp>
      <p:sp>
        <p:nvSpPr>
          <p:cNvPr id="4" name="Date Placeholder 3">
            <a:extLst>
              <a:ext uri="{FF2B5EF4-FFF2-40B4-BE49-F238E27FC236}">
                <a16:creationId xmlns:a16="http://schemas.microsoft.com/office/drawing/2014/main" id="{35DAAA93-5EF8-AD4D-91D4-721685DEB033}"/>
              </a:ext>
            </a:extLst>
          </p:cNvPr>
          <p:cNvSpPr>
            <a:spLocks noGrp="1"/>
          </p:cNvSpPr>
          <p:nvPr>
            <p:ph type="dt" sz="half" idx="10"/>
          </p:nvPr>
        </p:nvSpPr>
        <p:spPr/>
        <p:txBody>
          <a:bodyPr/>
          <a:lstStyle/>
          <a:p>
            <a:fld id="{F4417328-C3BC-8B46-B78B-18AB41AC03D8}" type="datetime1">
              <a:rPr lang="en-US" smtClean="0"/>
              <a:t>1/20/22</a:t>
            </a:fld>
            <a:endParaRPr lang="en-US"/>
          </a:p>
        </p:txBody>
      </p:sp>
      <p:sp>
        <p:nvSpPr>
          <p:cNvPr id="5" name="Footer Placeholder 4">
            <a:extLst>
              <a:ext uri="{FF2B5EF4-FFF2-40B4-BE49-F238E27FC236}">
                <a16:creationId xmlns:a16="http://schemas.microsoft.com/office/drawing/2014/main" id="{37CD917E-9294-C84B-A0A6-0D6C0CF18D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50132-3ECF-0E49-8605-7A7BE5A3EB02}"/>
              </a:ext>
            </a:extLst>
          </p:cNvPr>
          <p:cNvSpPr>
            <a:spLocks noGrp="1"/>
          </p:cNvSpPr>
          <p:nvPr>
            <p:ph type="sldNum" sz="quarter" idx="12"/>
          </p:nvPr>
        </p:nvSpPr>
        <p:spPr/>
        <p:txBody>
          <a:bodyPr/>
          <a:lstStyle/>
          <a:p>
            <a:fld id="{A8201E05-7680-2B48-BDB1-49A881F5585E}" type="slidenum">
              <a:rPr lang="en-US" smtClean="0"/>
              <a:t>170</a:t>
            </a:fld>
            <a:endParaRPr lang="en-US"/>
          </a:p>
        </p:txBody>
      </p:sp>
    </p:spTree>
    <p:extLst>
      <p:ext uri="{BB962C8B-B14F-4D97-AF65-F5344CB8AC3E}">
        <p14:creationId xmlns:p14="http://schemas.microsoft.com/office/powerpoint/2010/main" val="34735481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D3E1F-39FE-9D4F-BCF0-540F7FBBA6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F164B3-266A-D840-A8DF-5364FE005730}"/>
              </a:ext>
            </a:extLst>
          </p:cNvPr>
          <p:cNvSpPr>
            <a:spLocks noGrp="1"/>
          </p:cNvSpPr>
          <p:nvPr>
            <p:ph idx="1"/>
          </p:nvPr>
        </p:nvSpPr>
        <p:spPr/>
        <p:txBody>
          <a:bodyPr>
            <a:normAutofit fontScale="92500" lnSpcReduction="20000"/>
          </a:bodyPr>
          <a:lstStyle/>
          <a:p>
            <a:pPr marL="0" indent="0">
              <a:buNone/>
            </a:pPr>
            <a:r>
              <a:rPr lang="en-US" dirty="0" err="1"/>
              <a:t>figbi</a:t>
            </a:r>
            <a:r>
              <a:rPr lang="en-US" dirty="0"/>
              <a:t>, </a:t>
            </a:r>
            <a:r>
              <a:rPr lang="en-US" dirty="0" err="1"/>
              <a:t>axesbi</a:t>
            </a:r>
            <a:r>
              <a:rPr lang="en-US" dirty="0"/>
              <a:t> = </a:t>
            </a:r>
            <a:r>
              <a:rPr lang="en-US" dirty="0" err="1"/>
              <a:t>plt.subplots</a:t>
            </a:r>
            <a:r>
              <a:rPr lang="en-US" dirty="0"/>
              <a:t>(2, 4, </a:t>
            </a:r>
            <a:r>
              <a:rPr lang="en-US" dirty="0" err="1"/>
              <a:t>figsize</a:t>
            </a:r>
            <a:r>
              <a:rPr lang="en-US" dirty="0"/>
              <a:t>=(16, 10))</a:t>
            </a:r>
          </a:p>
          <a:p>
            <a:pPr marL="0" indent="0">
              <a:buNone/>
            </a:pPr>
            <a:r>
              <a:rPr lang="en-US" dirty="0" err="1"/>
              <a:t>df.groupby</a:t>
            </a:r>
            <a:r>
              <a:rPr lang="en-US" dirty="0"/>
              <a:t>('</a:t>
            </a:r>
            <a:r>
              <a:rPr lang="en-US" dirty="0" err="1"/>
              <a:t>Pclass</a:t>
            </a:r>
            <a:r>
              <a:rPr lang="en-US" dirty="0"/>
              <a:t>')['Survived'].mean().plot(kind='</a:t>
            </a:r>
            <a:r>
              <a:rPr lang="en-US" dirty="0" err="1"/>
              <a:t>barh</a:t>
            </a:r>
            <a:r>
              <a:rPr lang="en-US" dirty="0"/>
              <a:t>',ax=</a:t>
            </a:r>
            <a:r>
              <a:rPr lang="en-US" dirty="0" err="1"/>
              <a:t>axesbi</a:t>
            </a:r>
            <a:r>
              <a:rPr lang="en-US" dirty="0"/>
              <a:t>[0,0],</a:t>
            </a:r>
            <a:r>
              <a:rPr lang="en-US" dirty="0" err="1"/>
              <a:t>xlim</a:t>
            </a:r>
            <a:r>
              <a:rPr lang="en-US" dirty="0"/>
              <a:t>=[0,1])</a:t>
            </a:r>
          </a:p>
          <a:p>
            <a:pPr marL="0" indent="0">
              <a:buNone/>
            </a:pPr>
            <a:r>
              <a:rPr lang="en-US" dirty="0" err="1"/>
              <a:t>df.groupby</a:t>
            </a:r>
            <a:r>
              <a:rPr lang="en-US" dirty="0"/>
              <a:t>('</a:t>
            </a:r>
            <a:r>
              <a:rPr lang="en-US" dirty="0" err="1"/>
              <a:t>SibSp</a:t>
            </a:r>
            <a:r>
              <a:rPr lang="en-US" dirty="0"/>
              <a:t>')['Survived'].mean().plot(kind='</a:t>
            </a:r>
            <a:r>
              <a:rPr lang="en-US" dirty="0" err="1"/>
              <a:t>barh</a:t>
            </a:r>
            <a:r>
              <a:rPr lang="en-US" dirty="0"/>
              <a:t>',ax=</a:t>
            </a:r>
            <a:r>
              <a:rPr lang="en-US" dirty="0" err="1"/>
              <a:t>axesbi</a:t>
            </a:r>
            <a:r>
              <a:rPr lang="en-US" dirty="0"/>
              <a:t>[0,1],</a:t>
            </a:r>
            <a:r>
              <a:rPr lang="en-US" dirty="0" err="1"/>
              <a:t>xlim</a:t>
            </a:r>
            <a:r>
              <a:rPr lang="en-US" dirty="0"/>
              <a:t>=[0,1])</a:t>
            </a:r>
          </a:p>
          <a:p>
            <a:pPr marL="0" indent="0">
              <a:buNone/>
            </a:pPr>
            <a:r>
              <a:rPr lang="en-US" dirty="0" err="1"/>
              <a:t>df.groupby</a:t>
            </a:r>
            <a:r>
              <a:rPr lang="en-US" dirty="0"/>
              <a:t>('Parch')['Survived'].mean().plot(kind='</a:t>
            </a:r>
            <a:r>
              <a:rPr lang="en-US" dirty="0" err="1"/>
              <a:t>barh</a:t>
            </a:r>
            <a:r>
              <a:rPr lang="en-US" dirty="0"/>
              <a:t>',ax=</a:t>
            </a:r>
            <a:r>
              <a:rPr lang="en-US" dirty="0" err="1"/>
              <a:t>axesbi</a:t>
            </a:r>
            <a:r>
              <a:rPr lang="en-US" dirty="0"/>
              <a:t>[0,2],</a:t>
            </a:r>
            <a:r>
              <a:rPr lang="en-US" dirty="0" err="1"/>
              <a:t>xlim</a:t>
            </a:r>
            <a:r>
              <a:rPr lang="en-US" dirty="0"/>
              <a:t>=[0,1])</a:t>
            </a:r>
          </a:p>
          <a:p>
            <a:pPr marL="0" indent="0">
              <a:buNone/>
            </a:pPr>
            <a:r>
              <a:rPr lang="en-US" dirty="0" err="1"/>
              <a:t>df.groupby</a:t>
            </a:r>
            <a:r>
              <a:rPr lang="en-US" dirty="0"/>
              <a:t>('Sex')['Survived'].mean().plot(kind='</a:t>
            </a:r>
            <a:r>
              <a:rPr lang="en-US" dirty="0" err="1"/>
              <a:t>barh</a:t>
            </a:r>
            <a:r>
              <a:rPr lang="en-US" dirty="0"/>
              <a:t>',ax=</a:t>
            </a:r>
            <a:r>
              <a:rPr lang="en-US" dirty="0" err="1"/>
              <a:t>axesbi</a:t>
            </a:r>
            <a:r>
              <a:rPr lang="en-US" dirty="0"/>
              <a:t>[0,3],</a:t>
            </a:r>
            <a:r>
              <a:rPr lang="en-US" dirty="0" err="1"/>
              <a:t>xlim</a:t>
            </a:r>
            <a:r>
              <a:rPr lang="en-US" dirty="0"/>
              <a:t>=[0,1])</a:t>
            </a:r>
          </a:p>
          <a:p>
            <a:pPr marL="0" indent="0">
              <a:buNone/>
            </a:pPr>
            <a:r>
              <a:rPr lang="en-US" dirty="0" err="1"/>
              <a:t>df.groupby</a:t>
            </a:r>
            <a:r>
              <a:rPr lang="en-US" dirty="0"/>
              <a:t>('Embarked')['Survived'].mean().plot(kind='</a:t>
            </a:r>
            <a:r>
              <a:rPr lang="en-US" dirty="0" err="1"/>
              <a:t>barh</a:t>
            </a:r>
            <a:r>
              <a:rPr lang="en-US" dirty="0"/>
              <a:t>',ax=</a:t>
            </a:r>
            <a:r>
              <a:rPr lang="en-US" dirty="0" err="1"/>
              <a:t>axesbi</a:t>
            </a:r>
            <a:r>
              <a:rPr lang="en-US" dirty="0"/>
              <a:t>[1,0],</a:t>
            </a:r>
            <a:r>
              <a:rPr lang="en-US" dirty="0" err="1"/>
              <a:t>xlim</a:t>
            </a:r>
            <a:r>
              <a:rPr lang="en-US" dirty="0"/>
              <a:t>=[0,1])</a:t>
            </a:r>
          </a:p>
          <a:p>
            <a:pPr marL="0" indent="0">
              <a:buNone/>
            </a:pPr>
            <a:r>
              <a:rPr lang="en-US" dirty="0" err="1"/>
              <a:t>sns.boxplot</a:t>
            </a:r>
            <a:r>
              <a:rPr lang="en-US" dirty="0"/>
              <a:t>(x="Survived", y="Age", data=</a:t>
            </a:r>
            <a:r>
              <a:rPr lang="en-US" dirty="0" err="1"/>
              <a:t>df,ax</a:t>
            </a:r>
            <a:r>
              <a:rPr lang="en-US" dirty="0"/>
              <a:t>=</a:t>
            </a:r>
            <a:r>
              <a:rPr lang="en-US" dirty="0" err="1"/>
              <a:t>axesbi</a:t>
            </a:r>
            <a:r>
              <a:rPr lang="en-US" dirty="0"/>
              <a:t>[1,1])</a:t>
            </a:r>
          </a:p>
          <a:p>
            <a:pPr marL="0" indent="0">
              <a:buNone/>
            </a:pPr>
            <a:r>
              <a:rPr lang="en-US" dirty="0" err="1"/>
              <a:t>sns.boxplot</a:t>
            </a:r>
            <a:r>
              <a:rPr lang="en-US" dirty="0"/>
              <a:t>(x="Survived", y="Fare", data=</a:t>
            </a:r>
            <a:r>
              <a:rPr lang="en-US" dirty="0" err="1"/>
              <a:t>df,ax</a:t>
            </a:r>
            <a:r>
              <a:rPr lang="en-US" dirty="0"/>
              <a:t>=</a:t>
            </a:r>
            <a:r>
              <a:rPr lang="en-US" dirty="0" err="1"/>
              <a:t>axesbi</a:t>
            </a:r>
            <a:r>
              <a:rPr lang="en-US" dirty="0"/>
              <a:t>[1,2])</a:t>
            </a:r>
          </a:p>
        </p:txBody>
      </p:sp>
      <p:sp>
        <p:nvSpPr>
          <p:cNvPr id="4" name="Date Placeholder 3">
            <a:extLst>
              <a:ext uri="{FF2B5EF4-FFF2-40B4-BE49-F238E27FC236}">
                <a16:creationId xmlns:a16="http://schemas.microsoft.com/office/drawing/2014/main" id="{4D375D7E-9231-7A45-9A47-7537427EA854}"/>
              </a:ext>
            </a:extLst>
          </p:cNvPr>
          <p:cNvSpPr>
            <a:spLocks noGrp="1"/>
          </p:cNvSpPr>
          <p:nvPr>
            <p:ph type="dt" sz="half" idx="10"/>
          </p:nvPr>
        </p:nvSpPr>
        <p:spPr/>
        <p:txBody>
          <a:bodyPr/>
          <a:lstStyle/>
          <a:p>
            <a:fld id="{8EF61739-B5DD-A94E-B092-5C76A8010FD1}" type="datetime1">
              <a:rPr lang="en-US" smtClean="0"/>
              <a:t>1/20/22</a:t>
            </a:fld>
            <a:endParaRPr lang="en-US"/>
          </a:p>
        </p:txBody>
      </p:sp>
      <p:sp>
        <p:nvSpPr>
          <p:cNvPr id="5" name="Footer Placeholder 4">
            <a:extLst>
              <a:ext uri="{FF2B5EF4-FFF2-40B4-BE49-F238E27FC236}">
                <a16:creationId xmlns:a16="http://schemas.microsoft.com/office/drawing/2014/main" id="{D56F178A-3D98-D04B-94EA-34ED250E7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F67C2-04A7-9B46-A23B-30A1D27F56CA}"/>
              </a:ext>
            </a:extLst>
          </p:cNvPr>
          <p:cNvSpPr>
            <a:spLocks noGrp="1"/>
          </p:cNvSpPr>
          <p:nvPr>
            <p:ph type="sldNum" sz="quarter" idx="12"/>
          </p:nvPr>
        </p:nvSpPr>
        <p:spPr/>
        <p:txBody>
          <a:bodyPr/>
          <a:lstStyle/>
          <a:p>
            <a:fld id="{A8201E05-7680-2B48-BDB1-49A881F5585E}" type="slidenum">
              <a:rPr lang="en-US" smtClean="0"/>
              <a:t>171</a:t>
            </a:fld>
            <a:endParaRPr lang="en-US"/>
          </a:p>
        </p:txBody>
      </p:sp>
    </p:spTree>
    <p:extLst>
      <p:ext uri="{BB962C8B-B14F-4D97-AF65-F5344CB8AC3E}">
        <p14:creationId xmlns:p14="http://schemas.microsoft.com/office/powerpoint/2010/main" val="32501856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E6D42-C220-9C49-ABDC-2D659CE8B853}"/>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FF038681-EECA-014B-9B6E-0E00A73E86BD}"/>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538758" y="1447800"/>
            <a:ext cx="6523683" cy="4572000"/>
          </a:xfrm>
          <a:prstGeom prst="rect">
            <a:avLst/>
          </a:prstGeom>
        </p:spPr>
      </p:pic>
      <p:sp>
        <p:nvSpPr>
          <p:cNvPr id="4" name="Date Placeholder 3">
            <a:extLst>
              <a:ext uri="{FF2B5EF4-FFF2-40B4-BE49-F238E27FC236}">
                <a16:creationId xmlns:a16="http://schemas.microsoft.com/office/drawing/2014/main" id="{27CC6ECD-B6A3-4A45-9ADD-EC7F59BA35C6}"/>
              </a:ext>
            </a:extLst>
          </p:cNvPr>
          <p:cNvSpPr>
            <a:spLocks noGrp="1"/>
          </p:cNvSpPr>
          <p:nvPr>
            <p:ph type="dt" sz="half" idx="10"/>
          </p:nvPr>
        </p:nvSpPr>
        <p:spPr/>
        <p:txBody>
          <a:bodyPr/>
          <a:lstStyle/>
          <a:p>
            <a:fld id="{E504DA5D-3715-A743-9381-E77580A2AC64}" type="datetime1">
              <a:rPr lang="en-US" smtClean="0"/>
              <a:t>1/20/22</a:t>
            </a:fld>
            <a:endParaRPr lang="en-US"/>
          </a:p>
        </p:txBody>
      </p:sp>
      <p:sp>
        <p:nvSpPr>
          <p:cNvPr id="5" name="Footer Placeholder 4">
            <a:extLst>
              <a:ext uri="{FF2B5EF4-FFF2-40B4-BE49-F238E27FC236}">
                <a16:creationId xmlns:a16="http://schemas.microsoft.com/office/drawing/2014/main" id="{50914970-1186-734E-BE52-F1F26F58CE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D3BA83-F25B-6B4B-9B66-26283E209480}"/>
              </a:ext>
            </a:extLst>
          </p:cNvPr>
          <p:cNvSpPr>
            <a:spLocks noGrp="1"/>
          </p:cNvSpPr>
          <p:nvPr>
            <p:ph type="sldNum" sz="quarter" idx="12"/>
          </p:nvPr>
        </p:nvSpPr>
        <p:spPr/>
        <p:txBody>
          <a:bodyPr/>
          <a:lstStyle/>
          <a:p>
            <a:fld id="{A8201E05-7680-2B48-BDB1-49A881F5585E}" type="slidenum">
              <a:rPr lang="en-US" smtClean="0"/>
              <a:t>172</a:t>
            </a:fld>
            <a:endParaRPr lang="en-US"/>
          </a:p>
        </p:txBody>
      </p:sp>
    </p:spTree>
    <p:extLst>
      <p:ext uri="{BB962C8B-B14F-4D97-AF65-F5344CB8AC3E}">
        <p14:creationId xmlns:p14="http://schemas.microsoft.com/office/powerpoint/2010/main" val="42395440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3E83-3F99-EE4E-A4DB-F787FB36CF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484130-A262-9544-B89F-1D49D896E222}"/>
              </a:ext>
            </a:extLst>
          </p:cNvPr>
          <p:cNvSpPr>
            <a:spLocks noGrp="1"/>
          </p:cNvSpPr>
          <p:nvPr>
            <p:ph idx="1"/>
          </p:nvPr>
        </p:nvSpPr>
        <p:spPr/>
        <p:txBody>
          <a:bodyPr/>
          <a:lstStyle/>
          <a:p>
            <a:pPr marL="0" indent="0">
              <a:buNone/>
            </a:pPr>
            <a:r>
              <a:rPr lang="en-IN" b="1" dirty="0"/>
              <a:t>Multivariate EDA</a:t>
            </a:r>
          </a:p>
          <a:p>
            <a:r>
              <a:rPr lang="en-IN" dirty="0"/>
              <a:t>Construct a </a:t>
            </a:r>
            <a:r>
              <a:rPr lang="en-IN" dirty="0" err="1"/>
              <a:t>Coorelation</a:t>
            </a:r>
            <a:r>
              <a:rPr lang="en-IN" dirty="0"/>
              <a:t> matrix of the int64 and float64 feature types</a:t>
            </a:r>
          </a:p>
          <a:p>
            <a:r>
              <a:rPr lang="en-IN" dirty="0"/>
              <a:t>There is a </a:t>
            </a:r>
            <a:r>
              <a:rPr lang="en-IN" dirty="0" err="1"/>
              <a:t>positve</a:t>
            </a:r>
            <a:r>
              <a:rPr lang="en-IN" dirty="0"/>
              <a:t> </a:t>
            </a:r>
            <a:r>
              <a:rPr lang="en-IN" dirty="0" err="1"/>
              <a:t>coorelation</a:t>
            </a:r>
            <a:r>
              <a:rPr lang="en-IN" dirty="0"/>
              <a:t> between Fare and Survived and a negative </a:t>
            </a:r>
            <a:r>
              <a:rPr lang="en-IN" dirty="0" err="1"/>
              <a:t>coorelation</a:t>
            </a:r>
            <a:r>
              <a:rPr lang="en-IN" dirty="0"/>
              <a:t> between </a:t>
            </a:r>
            <a:r>
              <a:rPr lang="en-IN" dirty="0" err="1"/>
              <a:t>Pclass</a:t>
            </a:r>
            <a:r>
              <a:rPr lang="en-IN" dirty="0"/>
              <a:t> and </a:t>
            </a:r>
            <a:r>
              <a:rPr lang="en-IN" dirty="0" err="1"/>
              <a:t>Surived</a:t>
            </a:r>
            <a:endParaRPr lang="en-IN" dirty="0"/>
          </a:p>
          <a:p>
            <a:r>
              <a:rPr lang="en-IN" dirty="0"/>
              <a:t>There is a negative </a:t>
            </a:r>
            <a:r>
              <a:rPr lang="en-IN" dirty="0" err="1"/>
              <a:t>coorelation</a:t>
            </a:r>
            <a:r>
              <a:rPr lang="en-IN" dirty="0"/>
              <a:t> between Fare and </a:t>
            </a:r>
            <a:r>
              <a:rPr lang="en-IN" dirty="0" err="1"/>
              <a:t>Pclass</a:t>
            </a:r>
            <a:r>
              <a:rPr lang="en-IN" dirty="0"/>
              <a:t>, Age and </a:t>
            </a:r>
            <a:r>
              <a:rPr lang="en-IN" dirty="0" err="1"/>
              <a:t>Plcass</a:t>
            </a:r>
            <a:endParaRPr lang="en-IN" dirty="0"/>
          </a:p>
          <a:p>
            <a:pPr marL="0" indent="0">
              <a:buNone/>
            </a:pPr>
            <a:endParaRPr lang="en-US" dirty="0"/>
          </a:p>
        </p:txBody>
      </p:sp>
      <p:sp>
        <p:nvSpPr>
          <p:cNvPr id="4" name="Date Placeholder 3">
            <a:extLst>
              <a:ext uri="{FF2B5EF4-FFF2-40B4-BE49-F238E27FC236}">
                <a16:creationId xmlns:a16="http://schemas.microsoft.com/office/drawing/2014/main" id="{EC3FE76E-D8B0-1648-8E8C-4FFB9EE2A6C1}"/>
              </a:ext>
            </a:extLst>
          </p:cNvPr>
          <p:cNvSpPr>
            <a:spLocks noGrp="1"/>
          </p:cNvSpPr>
          <p:nvPr>
            <p:ph type="dt" sz="half" idx="10"/>
          </p:nvPr>
        </p:nvSpPr>
        <p:spPr/>
        <p:txBody>
          <a:bodyPr/>
          <a:lstStyle/>
          <a:p>
            <a:fld id="{03436DDB-775E-3742-AF21-544F3A69BE0D}" type="datetime1">
              <a:rPr lang="en-US" smtClean="0"/>
              <a:t>1/20/22</a:t>
            </a:fld>
            <a:endParaRPr lang="en-US"/>
          </a:p>
        </p:txBody>
      </p:sp>
      <p:sp>
        <p:nvSpPr>
          <p:cNvPr id="5" name="Footer Placeholder 4">
            <a:extLst>
              <a:ext uri="{FF2B5EF4-FFF2-40B4-BE49-F238E27FC236}">
                <a16:creationId xmlns:a16="http://schemas.microsoft.com/office/drawing/2014/main" id="{C2D856C3-87DC-0843-A81E-9BE0FD2AC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CE6850-42F8-874D-8582-B679FEEA361F}"/>
              </a:ext>
            </a:extLst>
          </p:cNvPr>
          <p:cNvSpPr>
            <a:spLocks noGrp="1"/>
          </p:cNvSpPr>
          <p:nvPr>
            <p:ph type="sldNum" sz="quarter" idx="12"/>
          </p:nvPr>
        </p:nvSpPr>
        <p:spPr/>
        <p:txBody>
          <a:bodyPr/>
          <a:lstStyle/>
          <a:p>
            <a:fld id="{A8201E05-7680-2B48-BDB1-49A881F5585E}" type="slidenum">
              <a:rPr lang="en-US" smtClean="0"/>
              <a:t>173</a:t>
            </a:fld>
            <a:endParaRPr lang="en-US"/>
          </a:p>
        </p:txBody>
      </p:sp>
    </p:spTree>
    <p:extLst>
      <p:ext uri="{BB962C8B-B14F-4D97-AF65-F5344CB8AC3E}">
        <p14:creationId xmlns:p14="http://schemas.microsoft.com/office/powerpoint/2010/main" val="19205639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75C03-A2F6-D949-9634-C198272729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267B54-07AB-D04F-833A-4DD9B4A6C903}"/>
              </a:ext>
            </a:extLst>
          </p:cNvPr>
          <p:cNvSpPr>
            <a:spLocks noGrp="1"/>
          </p:cNvSpPr>
          <p:nvPr>
            <p:ph idx="1"/>
          </p:nvPr>
        </p:nvSpPr>
        <p:spPr/>
        <p:txBody>
          <a:bodyPr/>
          <a:lstStyle/>
          <a:p>
            <a:pPr marL="0" indent="0">
              <a:buNone/>
            </a:pPr>
            <a:r>
              <a:rPr lang="en-US" dirty="0"/>
              <a:t>import seaborn as </a:t>
            </a:r>
            <a:r>
              <a:rPr lang="en-US" dirty="0" err="1"/>
              <a:t>sns</a:t>
            </a:r>
            <a:endParaRPr lang="en-US" dirty="0"/>
          </a:p>
          <a:p>
            <a:pPr marL="0" indent="0">
              <a:buNone/>
            </a:pPr>
            <a:endParaRPr lang="en-US" dirty="0"/>
          </a:p>
          <a:p>
            <a:pPr marL="0" indent="0">
              <a:buNone/>
            </a:pPr>
            <a:r>
              <a:rPr lang="en-US" dirty="0"/>
              <a:t>f, ax = </a:t>
            </a:r>
            <a:r>
              <a:rPr lang="en-US" dirty="0" err="1"/>
              <a:t>plt.subplots</a:t>
            </a:r>
            <a:r>
              <a:rPr lang="en-US" dirty="0"/>
              <a:t>(</a:t>
            </a:r>
            <a:r>
              <a:rPr lang="en-US" dirty="0" err="1"/>
              <a:t>figsize</a:t>
            </a:r>
            <a:r>
              <a:rPr lang="en-US" dirty="0"/>
              <a:t>=(10, 8))</a:t>
            </a:r>
          </a:p>
          <a:p>
            <a:pPr marL="0" indent="0">
              <a:buNone/>
            </a:pPr>
            <a:r>
              <a:rPr lang="en-US" dirty="0" err="1"/>
              <a:t>corr</a:t>
            </a:r>
            <a:r>
              <a:rPr lang="en-US" dirty="0"/>
              <a:t> = </a:t>
            </a:r>
            <a:r>
              <a:rPr lang="en-US" dirty="0" err="1"/>
              <a:t>df.corr</a:t>
            </a:r>
            <a:r>
              <a:rPr lang="en-US" dirty="0"/>
              <a:t>()</a:t>
            </a:r>
          </a:p>
          <a:p>
            <a:pPr marL="0" indent="0">
              <a:buNone/>
            </a:pPr>
            <a:r>
              <a:rPr lang="en-US" dirty="0" err="1"/>
              <a:t>sns.heatmap</a:t>
            </a:r>
            <a:r>
              <a:rPr lang="en-US" dirty="0"/>
              <a:t>(</a:t>
            </a:r>
            <a:r>
              <a:rPr lang="en-US" dirty="0" err="1"/>
              <a:t>corr</a:t>
            </a:r>
            <a:r>
              <a:rPr lang="en-US" dirty="0"/>
              <a:t>,</a:t>
            </a:r>
          </a:p>
          <a:p>
            <a:pPr marL="0" indent="0">
              <a:buNone/>
            </a:pPr>
            <a:r>
              <a:rPr lang="en-US" dirty="0"/>
              <a:t>            mask=</a:t>
            </a:r>
            <a:r>
              <a:rPr lang="en-US" dirty="0" err="1"/>
              <a:t>np.zeros_like</a:t>
            </a:r>
            <a:r>
              <a:rPr lang="en-US" dirty="0"/>
              <a:t>(</a:t>
            </a:r>
            <a:r>
              <a:rPr lang="en-US" dirty="0" err="1"/>
              <a:t>corr</a:t>
            </a:r>
            <a:r>
              <a:rPr lang="en-US" dirty="0"/>
              <a:t>, </a:t>
            </a:r>
            <a:r>
              <a:rPr lang="en-US" dirty="0" err="1"/>
              <a:t>dtype</a:t>
            </a:r>
            <a:r>
              <a:rPr lang="en-US" dirty="0"/>
              <a:t>=</a:t>
            </a:r>
            <a:r>
              <a:rPr lang="en-US" dirty="0" err="1"/>
              <a:t>np.bool</a:t>
            </a:r>
            <a:r>
              <a:rPr lang="en-US" dirty="0"/>
              <a:t>), </a:t>
            </a:r>
          </a:p>
          <a:p>
            <a:pPr marL="0" indent="0">
              <a:buNone/>
            </a:pPr>
            <a:r>
              <a:rPr lang="en-US" dirty="0"/>
              <a:t>            </a:t>
            </a:r>
            <a:r>
              <a:rPr lang="en-US" dirty="0" err="1"/>
              <a:t>cmap</a:t>
            </a:r>
            <a:r>
              <a:rPr lang="en-US" dirty="0"/>
              <a:t>=</a:t>
            </a:r>
            <a:r>
              <a:rPr lang="en-US" dirty="0" err="1"/>
              <a:t>sns.diverging_palette</a:t>
            </a:r>
            <a:r>
              <a:rPr lang="en-US" dirty="0"/>
              <a:t>(220, 10, </a:t>
            </a:r>
            <a:r>
              <a:rPr lang="en-US" dirty="0" err="1"/>
              <a:t>as_cmap</a:t>
            </a:r>
            <a:r>
              <a:rPr lang="en-US" dirty="0"/>
              <a:t>=True),</a:t>
            </a:r>
          </a:p>
          <a:p>
            <a:pPr marL="0" indent="0">
              <a:buNone/>
            </a:pPr>
            <a:r>
              <a:rPr lang="en-US" dirty="0"/>
              <a:t>            square=True, ax=ax)</a:t>
            </a:r>
          </a:p>
        </p:txBody>
      </p:sp>
      <p:sp>
        <p:nvSpPr>
          <p:cNvPr id="4" name="Date Placeholder 3">
            <a:extLst>
              <a:ext uri="{FF2B5EF4-FFF2-40B4-BE49-F238E27FC236}">
                <a16:creationId xmlns:a16="http://schemas.microsoft.com/office/drawing/2014/main" id="{88E9A892-46E0-A648-842E-1F163DA29A43}"/>
              </a:ext>
            </a:extLst>
          </p:cNvPr>
          <p:cNvSpPr>
            <a:spLocks noGrp="1"/>
          </p:cNvSpPr>
          <p:nvPr>
            <p:ph type="dt" sz="half" idx="10"/>
          </p:nvPr>
        </p:nvSpPr>
        <p:spPr/>
        <p:txBody>
          <a:bodyPr/>
          <a:lstStyle/>
          <a:p>
            <a:fld id="{93B2617D-A679-D845-AD65-3F89D8E2EFB1}" type="datetime1">
              <a:rPr lang="en-US" smtClean="0"/>
              <a:t>1/20/22</a:t>
            </a:fld>
            <a:endParaRPr lang="en-US"/>
          </a:p>
        </p:txBody>
      </p:sp>
      <p:sp>
        <p:nvSpPr>
          <p:cNvPr id="5" name="Footer Placeholder 4">
            <a:extLst>
              <a:ext uri="{FF2B5EF4-FFF2-40B4-BE49-F238E27FC236}">
                <a16:creationId xmlns:a16="http://schemas.microsoft.com/office/drawing/2014/main" id="{E83F400F-FCB1-4F43-981A-E65D744182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B5BB25-C9F1-0D44-BFE0-366A6F58397C}"/>
              </a:ext>
            </a:extLst>
          </p:cNvPr>
          <p:cNvSpPr>
            <a:spLocks noGrp="1"/>
          </p:cNvSpPr>
          <p:nvPr>
            <p:ph type="sldNum" sz="quarter" idx="12"/>
          </p:nvPr>
        </p:nvSpPr>
        <p:spPr/>
        <p:txBody>
          <a:bodyPr/>
          <a:lstStyle/>
          <a:p>
            <a:fld id="{A8201E05-7680-2B48-BDB1-49A881F5585E}" type="slidenum">
              <a:rPr lang="en-US" smtClean="0"/>
              <a:t>174</a:t>
            </a:fld>
            <a:endParaRPr lang="en-US"/>
          </a:p>
        </p:txBody>
      </p:sp>
    </p:spTree>
    <p:extLst>
      <p:ext uri="{BB962C8B-B14F-4D97-AF65-F5344CB8AC3E}">
        <p14:creationId xmlns:p14="http://schemas.microsoft.com/office/powerpoint/2010/main" val="344075964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A0838-C1A4-B042-8BA0-1959EE9E0C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2CBD66-FD1A-D74F-A750-9D71A9E433EC}"/>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65E78C9-783B-E84F-B101-058D6F0CA5FC}"/>
              </a:ext>
            </a:extLst>
          </p:cNvPr>
          <p:cNvSpPr>
            <a:spLocks noGrp="1"/>
          </p:cNvSpPr>
          <p:nvPr>
            <p:ph type="dt" sz="half" idx="10"/>
          </p:nvPr>
        </p:nvSpPr>
        <p:spPr/>
        <p:txBody>
          <a:bodyPr/>
          <a:lstStyle/>
          <a:p>
            <a:fld id="{0FBF5192-8D59-8146-A3A8-023929AC31E7}" type="datetime1">
              <a:rPr lang="en-US" smtClean="0"/>
              <a:t>1/20/22</a:t>
            </a:fld>
            <a:endParaRPr lang="en-US"/>
          </a:p>
        </p:txBody>
      </p:sp>
      <p:sp>
        <p:nvSpPr>
          <p:cNvPr id="5" name="Footer Placeholder 4">
            <a:extLst>
              <a:ext uri="{FF2B5EF4-FFF2-40B4-BE49-F238E27FC236}">
                <a16:creationId xmlns:a16="http://schemas.microsoft.com/office/drawing/2014/main" id="{FCF7DE43-4849-824D-82D7-457AD63D35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A9F30B-F591-8C46-98DA-BDBA898BD27E}"/>
              </a:ext>
            </a:extLst>
          </p:cNvPr>
          <p:cNvSpPr>
            <a:spLocks noGrp="1"/>
          </p:cNvSpPr>
          <p:nvPr>
            <p:ph type="sldNum" sz="quarter" idx="12"/>
          </p:nvPr>
        </p:nvSpPr>
        <p:spPr/>
        <p:txBody>
          <a:bodyPr/>
          <a:lstStyle/>
          <a:p>
            <a:fld id="{A8201E05-7680-2B48-BDB1-49A881F5585E}" type="slidenum">
              <a:rPr lang="en-US" smtClean="0"/>
              <a:t>175</a:t>
            </a:fld>
            <a:endParaRPr lang="en-US"/>
          </a:p>
        </p:txBody>
      </p:sp>
      <p:pic>
        <p:nvPicPr>
          <p:cNvPr id="7" name="Picture 6">
            <a:extLst>
              <a:ext uri="{FF2B5EF4-FFF2-40B4-BE49-F238E27FC236}">
                <a16:creationId xmlns:a16="http://schemas.microsoft.com/office/drawing/2014/main" id="{33DF3802-F1CD-6B43-A184-0890F79F22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4400" y="1059698"/>
            <a:ext cx="6753944" cy="5168073"/>
          </a:xfrm>
          <a:prstGeom prst="rect">
            <a:avLst/>
          </a:prstGeom>
        </p:spPr>
      </p:pic>
    </p:spTree>
    <p:extLst>
      <p:ext uri="{BB962C8B-B14F-4D97-AF65-F5344CB8AC3E}">
        <p14:creationId xmlns:p14="http://schemas.microsoft.com/office/powerpoint/2010/main" val="80762965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F2CE6-5EB1-3E4B-983A-C635038F91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E17F52-84E6-8C40-9931-888CBCCBA376}"/>
              </a:ext>
            </a:extLst>
          </p:cNvPr>
          <p:cNvSpPr>
            <a:spLocks noGrp="1"/>
          </p:cNvSpPr>
          <p:nvPr>
            <p:ph idx="1"/>
          </p:nvPr>
        </p:nvSpPr>
        <p:spPr/>
        <p:txBody>
          <a:bodyPr>
            <a:normAutofit lnSpcReduction="10000"/>
          </a:bodyPr>
          <a:lstStyle/>
          <a:p>
            <a:r>
              <a:rPr lang="en-IN" dirty="0"/>
              <a:t>Having missing values in a dataset can cause errors with some machine learning algorithms and either the rows that has missing values should be removed or imputed </a:t>
            </a:r>
          </a:p>
          <a:p>
            <a:r>
              <a:rPr lang="en-IN" dirty="0"/>
              <a:t>Imputing refers to using a model to replace missing values.</a:t>
            </a:r>
          </a:p>
          <a:p>
            <a:r>
              <a:rPr lang="en-IN" dirty="0"/>
              <a:t>There are many options we could consider when replacing a missing value, for example:</a:t>
            </a:r>
          </a:p>
          <a:p>
            <a:pPr lvl="1"/>
            <a:r>
              <a:rPr lang="en-IN" dirty="0"/>
              <a:t>constant value that has meaning within the domain, such as 0, distinct from all other values.</a:t>
            </a:r>
          </a:p>
          <a:p>
            <a:pPr lvl="1"/>
            <a:r>
              <a:rPr lang="en-IN" dirty="0"/>
              <a:t>value from another randomly selected record.</a:t>
            </a:r>
          </a:p>
          <a:p>
            <a:pPr lvl="1"/>
            <a:r>
              <a:rPr lang="en-IN" dirty="0"/>
              <a:t>mean, median or mode value for the column.</a:t>
            </a:r>
          </a:p>
          <a:p>
            <a:pPr lvl="1"/>
            <a:r>
              <a:rPr lang="en-IN" dirty="0"/>
              <a:t>value estimated by another predictive model.</a:t>
            </a:r>
          </a:p>
          <a:p>
            <a:pPr marL="0" indent="0">
              <a:buNone/>
            </a:pPr>
            <a:endParaRPr lang="en-US" dirty="0"/>
          </a:p>
        </p:txBody>
      </p:sp>
      <p:sp>
        <p:nvSpPr>
          <p:cNvPr id="4" name="Date Placeholder 3">
            <a:extLst>
              <a:ext uri="{FF2B5EF4-FFF2-40B4-BE49-F238E27FC236}">
                <a16:creationId xmlns:a16="http://schemas.microsoft.com/office/drawing/2014/main" id="{1B507FE1-FD9F-3144-97F2-823FCFE0974D}"/>
              </a:ext>
            </a:extLst>
          </p:cNvPr>
          <p:cNvSpPr>
            <a:spLocks noGrp="1"/>
          </p:cNvSpPr>
          <p:nvPr>
            <p:ph type="dt" sz="half" idx="10"/>
          </p:nvPr>
        </p:nvSpPr>
        <p:spPr/>
        <p:txBody>
          <a:bodyPr/>
          <a:lstStyle/>
          <a:p>
            <a:fld id="{43D6B712-09AF-C44B-9DC3-9811A93E7E5E}" type="datetime1">
              <a:rPr lang="en-US" smtClean="0"/>
              <a:t>1/20/22</a:t>
            </a:fld>
            <a:endParaRPr lang="en-US"/>
          </a:p>
        </p:txBody>
      </p:sp>
      <p:sp>
        <p:nvSpPr>
          <p:cNvPr id="5" name="Footer Placeholder 4">
            <a:extLst>
              <a:ext uri="{FF2B5EF4-FFF2-40B4-BE49-F238E27FC236}">
                <a16:creationId xmlns:a16="http://schemas.microsoft.com/office/drawing/2014/main" id="{C8F0FD62-A4FF-DC49-B2B8-F578EB372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DF31F5-9A54-E84D-B302-4B572A235706}"/>
              </a:ext>
            </a:extLst>
          </p:cNvPr>
          <p:cNvSpPr>
            <a:spLocks noGrp="1"/>
          </p:cNvSpPr>
          <p:nvPr>
            <p:ph type="sldNum" sz="quarter" idx="12"/>
          </p:nvPr>
        </p:nvSpPr>
        <p:spPr/>
        <p:txBody>
          <a:bodyPr/>
          <a:lstStyle/>
          <a:p>
            <a:fld id="{A8201E05-7680-2B48-BDB1-49A881F5585E}" type="slidenum">
              <a:rPr lang="en-US" smtClean="0"/>
              <a:t>176</a:t>
            </a:fld>
            <a:endParaRPr lang="en-US"/>
          </a:p>
        </p:txBody>
      </p:sp>
    </p:spTree>
    <p:extLst>
      <p:ext uri="{BB962C8B-B14F-4D97-AF65-F5344CB8AC3E}">
        <p14:creationId xmlns:p14="http://schemas.microsoft.com/office/powerpoint/2010/main" val="20946899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32B48-A342-384C-A2D5-CB8F88A3CB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D8595C-8C62-7843-A8C7-291C4CFFA9A9}"/>
              </a:ext>
            </a:extLst>
          </p:cNvPr>
          <p:cNvSpPr>
            <a:spLocks noGrp="1"/>
          </p:cNvSpPr>
          <p:nvPr>
            <p:ph idx="1"/>
          </p:nvPr>
        </p:nvSpPr>
        <p:spPr/>
        <p:txBody>
          <a:bodyPr>
            <a:normAutofit/>
          </a:bodyPr>
          <a:lstStyle/>
          <a:p>
            <a:pPr marL="0" indent="0">
              <a:buNone/>
            </a:pPr>
            <a:r>
              <a:rPr lang="en-IN" b="1" dirty="0"/>
              <a:t># impute the missing Fare values with the mean Fare value</a:t>
            </a:r>
          </a:p>
          <a:p>
            <a:pPr marL="0" indent="0">
              <a:buNone/>
            </a:pPr>
            <a:r>
              <a:rPr lang="en-IN" dirty="0" err="1"/>
              <a:t>df.Fare.fillna</a:t>
            </a:r>
            <a:r>
              <a:rPr lang="en-IN" dirty="0"/>
              <a:t>(</a:t>
            </a:r>
            <a:r>
              <a:rPr lang="en-IN" dirty="0" err="1"/>
              <a:t>train.Fare.mean</a:t>
            </a:r>
            <a:r>
              <a:rPr lang="en-IN" dirty="0"/>
              <a:t>(),</a:t>
            </a:r>
            <a:r>
              <a:rPr lang="en-IN" dirty="0" err="1"/>
              <a:t>inplace</a:t>
            </a:r>
            <a:r>
              <a:rPr lang="en-IN" dirty="0"/>
              <a:t>=True)</a:t>
            </a:r>
          </a:p>
          <a:p>
            <a:pPr marL="0" indent="0">
              <a:buNone/>
            </a:pPr>
            <a:endParaRPr lang="en-IN" dirty="0"/>
          </a:p>
          <a:p>
            <a:pPr marL="0" indent="0">
              <a:buNone/>
            </a:pPr>
            <a:r>
              <a:rPr lang="en-IN" b="1" dirty="0"/>
              <a:t># validate if any null values are present after the imputation</a:t>
            </a:r>
          </a:p>
          <a:p>
            <a:pPr marL="0" indent="0">
              <a:buNone/>
            </a:pPr>
            <a:r>
              <a:rPr lang="en-IN" dirty="0"/>
              <a:t>df[</a:t>
            </a:r>
            <a:r>
              <a:rPr lang="en-IN" dirty="0" err="1"/>
              <a:t>df.Fare.isnull</a:t>
            </a:r>
            <a:r>
              <a:rPr lang="en-IN" dirty="0"/>
              <a:t>()]</a:t>
            </a:r>
          </a:p>
        </p:txBody>
      </p:sp>
      <p:sp>
        <p:nvSpPr>
          <p:cNvPr id="4" name="Date Placeholder 3">
            <a:extLst>
              <a:ext uri="{FF2B5EF4-FFF2-40B4-BE49-F238E27FC236}">
                <a16:creationId xmlns:a16="http://schemas.microsoft.com/office/drawing/2014/main" id="{F56C0284-6205-DA4F-8CB1-332DE588321E}"/>
              </a:ext>
            </a:extLst>
          </p:cNvPr>
          <p:cNvSpPr>
            <a:spLocks noGrp="1"/>
          </p:cNvSpPr>
          <p:nvPr>
            <p:ph type="dt" sz="half" idx="10"/>
          </p:nvPr>
        </p:nvSpPr>
        <p:spPr/>
        <p:txBody>
          <a:bodyPr/>
          <a:lstStyle/>
          <a:p>
            <a:fld id="{87665563-F53A-094F-9B45-D88776FEBE5F}" type="datetime1">
              <a:rPr lang="en-US" smtClean="0"/>
              <a:t>1/20/22</a:t>
            </a:fld>
            <a:endParaRPr lang="en-US"/>
          </a:p>
        </p:txBody>
      </p:sp>
      <p:sp>
        <p:nvSpPr>
          <p:cNvPr id="5" name="Footer Placeholder 4">
            <a:extLst>
              <a:ext uri="{FF2B5EF4-FFF2-40B4-BE49-F238E27FC236}">
                <a16:creationId xmlns:a16="http://schemas.microsoft.com/office/drawing/2014/main" id="{8798726E-0434-3E4F-BECA-125C6E8FAB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F3C17-0B5F-5446-AC1C-C8F4A9E2E3A1}"/>
              </a:ext>
            </a:extLst>
          </p:cNvPr>
          <p:cNvSpPr>
            <a:spLocks noGrp="1"/>
          </p:cNvSpPr>
          <p:nvPr>
            <p:ph type="sldNum" sz="quarter" idx="12"/>
          </p:nvPr>
        </p:nvSpPr>
        <p:spPr/>
        <p:txBody>
          <a:bodyPr/>
          <a:lstStyle/>
          <a:p>
            <a:fld id="{A8201E05-7680-2B48-BDB1-49A881F5585E}" type="slidenum">
              <a:rPr lang="en-US" smtClean="0"/>
              <a:t>177</a:t>
            </a:fld>
            <a:endParaRPr lang="en-US"/>
          </a:p>
        </p:txBody>
      </p:sp>
    </p:spTree>
    <p:extLst>
      <p:ext uri="{BB962C8B-B14F-4D97-AF65-F5344CB8AC3E}">
        <p14:creationId xmlns:p14="http://schemas.microsoft.com/office/powerpoint/2010/main" val="361250020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1ABC1-7685-2D41-9547-1D58314F39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56A9E4-F9A9-5C4D-BCFA-5DCA533F214D}"/>
              </a:ext>
            </a:extLst>
          </p:cNvPr>
          <p:cNvSpPr>
            <a:spLocks noGrp="1"/>
          </p:cNvSpPr>
          <p:nvPr>
            <p:ph idx="1"/>
          </p:nvPr>
        </p:nvSpPr>
        <p:spPr/>
        <p:txBody>
          <a:bodyPr>
            <a:normAutofit/>
          </a:bodyPr>
          <a:lstStyle/>
          <a:p>
            <a:pPr marL="0" indent="0">
              <a:buNone/>
            </a:pPr>
            <a:r>
              <a:rPr lang="en-IN" b="1" dirty="0"/>
              <a:t>Statistical Modelling</a:t>
            </a:r>
          </a:p>
          <a:p>
            <a:pPr marL="0" indent="0">
              <a:buNone/>
            </a:pPr>
            <a:r>
              <a:rPr lang="en-US" dirty="0" err="1"/>
              <a:t>df.columns</a:t>
            </a:r>
            <a:endParaRPr lang="en-US" dirty="0"/>
          </a:p>
          <a:p>
            <a:pPr marL="0" indent="0">
              <a:buNone/>
            </a:pPr>
            <a:endParaRPr lang="en-US" dirty="0"/>
          </a:p>
          <a:p>
            <a:pPr marL="0" indent="0">
              <a:buNone/>
            </a:pPr>
            <a:r>
              <a:rPr lang="en-US" dirty="0"/>
              <a:t>Output:</a:t>
            </a:r>
          </a:p>
          <a:p>
            <a:pPr marL="0" indent="0">
              <a:buNone/>
            </a:pPr>
            <a:r>
              <a:rPr lang="en-US" dirty="0"/>
              <a:t>Index(['Survived', '</a:t>
            </a:r>
            <a:r>
              <a:rPr lang="en-US" dirty="0" err="1"/>
              <a:t>Pclass</a:t>
            </a:r>
            <a:r>
              <a:rPr lang="en-US" dirty="0"/>
              <a:t>', 'Name', 'Sex', 'Age', '</a:t>
            </a:r>
            <a:r>
              <a:rPr lang="en-US" dirty="0" err="1"/>
              <a:t>SibSp</a:t>
            </a:r>
            <a:r>
              <a:rPr lang="en-US" dirty="0"/>
              <a:t>', 'Parch', 'Ticket', 'Fare', 'Cabin', 'Embarked', '</a:t>
            </a:r>
            <a:r>
              <a:rPr lang="en-US" dirty="0" err="1"/>
              <a:t>Name_len</a:t>
            </a:r>
            <a:r>
              <a:rPr lang="en-US" dirty="0"/>
              <a:t>', '</a:t>
            </a:r>
            <a:r>
              <a:rPr lang="en-US" dirty="0" err="1"/>
              <a:t>Ticket_First</a:t>
            </a:r>
            <a:r>
              <a:rPr lang="en-US" dirty="0"/>
              <a:t>', '</a:t>
            </a:r>
            <a:r>
              <a:rPr lang="en-US" dirty="0" err="1"/>
              <a:t>FamilyCount</a:t>
            </a:r>
            <a:r>
              <a:rPr lang="en-US" dirty="0"/>
              <a:t>', '</a:t>
            </a:r>
            <a:r>
              <a:rPr lang="en-US" dirty="0" err="1"/>
              <a:t>Cabin_First</a:t>
            </a:r>
            <a:r>
              <a:rPr lang="en-US" dirty="0"/>
              <a:t>', 'title’], </a:t>
            </a:r>
            <a:r>
              <a:rPr lang="en-US" dirty="0" err="1"/>
              <a:t>dtype</a:t>
            </a:r>
            <a:r>
              <a:rPr lang="en-US" dirty="0"/>
              <a:t>='object')</a:t>
            </a:r>
          </a:p>
        </p:txBody>
      </p:sp>
      <p:sp>
        <p:nvSpPr>
          <p:cNvPr id="4" name="Date Placeholder 3">
            <a:extLst>
              <a:ext uri="{FF2B5EF4-FFF2-40B4-BE49-F238E27FC236}">
                <a16:creationId xmlns:a16="http://schemas.microsoft.com/office/drawing/2014/main" id="{29362600-A11F-D145-9F7C-6B0B9199941A}"/>
              </a:ext>
            </a:extLst>
          </p:cNvPr>
          <p:cNvSpPr>
            <a:spLocks noGrp="1"/>
          </p:cNvSpPr>
          <p:nvPr>
            <p:ph type="dt" sz="half" idx="10"/>
          </p:nvPr>
        </p:nvSpPr>
        <p:spPr/>
        <p:txBody>
          <a:bodyPr/>
          <a:lstStyle/>
          <a:p>
            <a:fld id="{FD4E818D-15BE-E34A-8F85-B235D8D437EC}" type="datetime1">
              <a:rPr lang="en-US" smtClean="0"/>
              <a:t>1/20/22</a:t>
            </a:fld>
            <a:endParaRPr lang="en-US"/>
          </a:p>
        </p:txBody>
      </p:sp>
      <p:sp>
        <p:nvSpPr>
          <p:cNvPr id="5" name="Footer Placeholder 4">
            <a:extLst>
              <a:ext uri="{FF2B5EF4-FFF2-40B4-BE49-F238E27FC236}">
                <a16:creationId xmlns:a16="http://schemas.microsoft.com/office/drawing/2014/main" id="{55293729-7AC3-3C4A-B841-B76FF416F8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8E3E33-DAE2-E24E-96A0-3956789A0624}"/>
              </a:ext>
            </a:extLst>
          </p:cNvPr>
          <p:cNvSpPr>
            <a:spLocks noGrp="1"/>
          </p:cNvSpPr>
          <p:nvPr>
            <p:ph type="sldNum" sz="quarter" idx="12"/>
          </p:nvPr>
        </p:nvSpPr>
        <p:spPr/>
        <p:txBody>
          <a:bodyPr/>
          <a:lstStyle/>
          <a:p>
            <a:fld id="{A8201E05-7680-2B48-BDB1-49A881F5585E}" type="slidenum">
              <a:rPr lang="en-US" smtClean="0"/>
              <a:t>178</a:t>
            </a:fld>
            <a:endParaRPr lang="en-US"/>
          </a:p>
        </p:txBody>
      </p:sp>
    </p:spTree>
    <p:extLst>
      <p:ext uri="{BB962C8B-B14F-4D97-AF65-F5344CB8AC3E}">
        <p14:creationId xmlns:p14="http://schemas.microsoft.com/office/powerpoint/2010/main" val="154543441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4010E-37BD-9C43-9DD1-B34CAE6DDA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569469-D340-4144-A24F-D924ADF07B57}"/>
              </a:ext>
            </a:extLst>
          </p:cNvPr>
          <p:cNvSpPr>
            <a:spLocks noGrp="1"/>
          </p:cNvSpPr>
          <p:nvPr>
            <p:ph idx="1"/>
          </p:nvPr>
        </p:nvSpPr>
        <p:spPr/>
        <p:txBody>
          <a:bodyPr/>
          <a:lstStyle/>
          <a:p>
            <a:pPr marL="0" indent="0">
              <a:buNone/>
            </a:pPr>
            <a:r>
              <a:rPr lang="en-IN" dirty="0" err="1"/>
              <a:t>trainML</a:t>
            </a:r>
            <a:r>
              <a:rPr lang="en-IN" dirty="0"/>
              <a:t> = df[['Survived', '</a:t>
            </a:r>
            <a:r>
              <a:rPr lang="en-IN" dirty="0" err="1"/>
              <a:t>Pclass</a:t>
            </a:r>
            <a:r>
              <a:rPr lang="en-IN" dirty="0"/>
              <a:t>', 'Name', 'Sex', 'Age', '</a:t>
            </a:r>
            <a:r>
              <a:rPr lang="en-IN" dirty="0" err="1"/>
              <a:t>SibSp</a:t>
            </a:r>
            <a:r>
              <a:rPr lang="en-IN" dirty="0"/>
              <a:t>', 'Parch', 'Ticket', 'Fare', 'Embarked', '</a:t>
            </a:r>
            <a:r>
              <a:rPr lang="en-IN" dirty="0" err="1"/>
              <a:t>Name_len</a:t>
            </a:r>
            <a:r>
              <a:rPr lang="en-IN" dirty="0"/>
              <a:t>', '</a:t>
            </a:r>
            <a:r>
              <a:rPr lang="en-IN" dirty="0" err="1"/>
              <a:t>Ticket_First</a:t>
            </a:r>
            <a:r>
              <a:rPr lang="en-IN" dirty="0"/>
              <a:t>', '</a:t>
            </a:r>
            <a:r>
              <a:rPr lang="en-IN" dirty="0" err="1"/>
              <a:t>FamilyCount</a:t>
            </a:r>
            <a:r>
              <a:rPr lang="en-IN" dirty="0"/>
              <a:t>', 'title’]]</a:t>
            </a:r>
          </a:p>
          <a:p>
            <a:pPr marL="0" indent="0">
              <a:buNone/>
            </a:pPr>
            <a:endParaRPr lang="en-IN" dirty="0"/>
          </a:p>
          <a:p>
            <a:pPr marL="0" indent="0">
              <a:buNone/>
            </a:pPr>
            <a:r>
              <a:rPr lang="en-IN" i="1" dirty="0"/>
              <a:t># drop rows of missing values</a:t>
            </a:r>
            <a:r>
              <a:rPr lang="en-IN" dirty="0"/>
              <a:t> </a:t>
            </a:r>
          </a:p>
          <a:p>
            <a:pPr marL="0" indent="0">
              <a:buNone/>
            </a:pPr>
            <a:r>
              <a:rPr lang="en-IN" dirty="0" err="1"/>
              <a:t>trainML</a:t>
            </a:r>
            <a:r>
              <a:rPr lang="en-IN" dirty="0"/>
              <a:t> = </a:t>
            </a:r>
            <a:r>
              <a:rPr lang="en-IN" dirty="0" err="1"/>
              <a:t>trainML.dropna</a:t>
            </a:r>
            <a:r>
              <a:rPr lang="en-IN" dirty="0"/>
              <a:t>()</a:t>
            </a:r>
          </a:p>
          <a:p>
            <a:pPr marL="0" indent="0">
              <a:buNone/>
            </a:pPr>
            <a:r>
              <a:rPr lang="en-IN" i="1" dirty="0"/>
              <a:t># check the </a:t>
            </a:r>
            <a:r>
              <a:rPr lang="en-IN" i="1" dirty="0" err="1"/>
              <a:t>datafram</a:t>
            </a:r>
            <a:r>
              <a:rPr lang="en-IN" i="1" dirty="0"/>
              <a:t> has any missing values</a:t>
            </a:r>
            <a:r>
              <a:rPr lang="en-IN" dirty="0"/>
              <a:t> </a:t>
            </a:r>
          </a:p>
          <a:p>
            <a:pPr marL="0" indent="0">
              <a:buNone/>
            </a:pPr>
            <a:r>
              <a:rPr lang="en-IN" dirty="0" err="1"/>
              <a:t>trainML.isnull</a:t>
            </a:r>
            <a:r>
              <a:rPr lang="en-IN" dirty="0"/>
              <a:t>().sum()</a:t>
            </a:r>
            <a:endParaRPr lang="en-US" dirty="0"/>
          </a:p>
        </p:txBody>
      </p:sp>
      <p:sp>
        <p:nvSpPr>
          <p:cNvPr id="4" name="Date Placeholder 3">
            <a:extLst>
              <a:ext uri="{FF2B5EF4-FFF2-40B4-BE49-F238E27FC236}">
                <a16:creationId xmlns:a16="http://schemas.microsoft.com/office/drawing/2014/main" id="{2C7D0365-2BB9-5F4A-B78C-8AD1685E1BEC}"/>
              </a:ext>
            </a:extLst>
          </p:cNvPr>
          <p:cNvSpPr>
            <a:spLocks noGrp="1"/>
          </p:cNvSpPr>
          <p:nvPr>
            <p:ph type="dt" sz="half" idx="10"/>
          </p:nvPr>
        </p:nvSpPr>
        <p:spPr/>
        <p:txBody>
          <a:bodyPr/>
          <a:lstStyle/>
          <a:p>
            <a:fld id="{AAD58B0C-663F-CE48-8637-CAA4C8301862}" type="datetime1">
              <a:rPr lang="en-US" smtClean="0"/>
              <a:t>1/20/22</a:t>
            </a:fld>
            <a:endParaRPr lang="en-US"/>
          </a:p>
        </p:txBody>
      </p:sp>
      <p:sp>
        <p:nvSpPr>
          <p:cNvPr id="5" name="Footer Placeholder 4">
            <a:extLst>
              <a:ext uri="{FF2B5EF4-FFF2-40B4-BE49-F238E27FC236}">
                <a16:creationId xmlns:a16="http://schemas.microsoft.com/office/drawing/2014/main" id="{88BBC019-C8BB-DE47-A66F-25E7FC5404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7B98F6-35B7-5542-9EB3-1A1AB2F5D3A3}"/>
              </a:ext>
            </a:extLst>
          </p:cNvPr>
          <p:cNvSpPr>
            <a:spLocks noGrp="1"/>
          </p:cNvSpPr>
          <p:nvPr>
            <p:ph type="sldNum" sz="quarter" idx="12"/>
          </p:nvPr>
        </p:nvSpPr>
        <p:spPr/>
        <p:txBody>
          <a:bodyPr/>
          <a:lstStyle/>
          <a:p>
            <a:fld id="{A8201E05-7680-2B48-BDB1-49A881F5585E}" type="slidenum">
              <a:rPr lang="en-US" smtClean="0"/>
              <a:t>179</a:t>
            </a:fld>
            <a:endParaRPr lang="en-US"/>
          </a:p>
        </p:txBody>
      </p:sp>
    </p:spTree>
    <p:extLst>
      <p:ext uri="{BB962C8B-B14F-4D97-AF65-F5344CB8AC3E}">
        <p14:creationId xmlns:p14="http://schemas.microsoft.com/office/powerpoint/2010/main" val="1423435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098FA-8141-FD40-8A67-8947CEDFB36D}"/>
              </a:ext>
            </a:extLst>
          </p:cNvPr>
          <p:cNvSpPr>
            <a:spLocks noGrp="1"/>
          </p:cNvSpPr>
          <p:nvPr>
            <p:ph type="title"/>
          </p:nvPr>
        </p:nvSpPr>
        <p:spPr>
          <a:xfrm>
            <a:off x="3524250" y="876300"/>
            <a:ext cx="7772400" cy="1143000"/>
          </a:xfrm>
        </p:spPr>
        <p:txBody>
          <a:bodyPr>
            <a:normAutofit fontScale="90000"/>
          </a:bodyPr>
          <a:lstStyle/>
          <a:p>
            <a:r>
              <a:rPr lang="en-IN" b="1" cap="all" dirty="0"/>
              <a:t>TOOLS in </a:t>
            </a:r>
            <a:r>
              <a:rPr lang="en-IN" b="1" cap="all" dirty="0" err="1"/>
              <a:t>eda</a:t>
            </a:r>
            <a:br>
              <a:rPr lang="en-IN" b="1" cap="all" dirty="0"/>
            </a:br>
            <a:endParaRPr lang="en-US" dirty="0"/>
          </a:p>
        </p:txBody>
      </p:sp>
      <p:sp>
        <p:nvSpPr>
          <p:cNvPr id="3" name="Date Placeholder 2">
            <a:extLst>
              <a:ext uri="{FF2B5EF4-FFF2-40B4-BE49-F238E27FC236}">
                <a16:creationId xmlns:a16="http://schemas.microsoft.com/office/drawing/2014/main" id="{DADE9FC6-8A2F-E944-8203-142F58E65B23}"/>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0D245952-A881-8F41-AFC5-0B05108FE95A}"/>
              </a:ext>
            </a:extLst>
          </p:cNvPr>
          <p:cNvSpPr>
            <a:spLocks noGrp="1"/>
          </p:cNvSpPr>
          <p:nvPr>
            <p:ph type="sldNum" sz="quarter" idx="12"/>
          </p:nvPr>
        </p:nvSpPr>
        <p:spPr/>
        <p:txBody>
          <a:bodyPr/>
          <a:lstStyle/>
          <a:p>
            <a:fld id="{0E2B90DE-CA9C-452B-80F9-35262CC2B070}" type="slidenum">
              <a:rPr lang="en-IN" smtClean="0"/>
              <a:pPr/>
              <a:t>18</a:t>
            </a:fld>
            <a:endParaRPr lang="en-IN"/>
          </a:p>
        </p:txBody>
      </p:sp>
      <p:sp>
        <p:nvSpPr>
          <p:cNvPr id="6" name="Content Placeholder 5">
            <a:extLst>
              <a:ext uri="{FF2B5EF4-FFF2-40B4-BE49-F238E27FC236}">
                <a16:creationId xmlns:a16="http://schemas.microsoft.com/office/drawing/2014/main" id="{9571AAFD-F100-8A45-B27A-DB6C6EB4D078}"/>
              </a:ext>
            </a:extLst>
          </p:cNvPr>
          <p:cNvSpPr>
            <a:spLocks noGrp="1"/>
          </p:cNvSpPr>
          <p:nvPr>
            <p:ph sz="quarter" idx="1"/>
          </p:nvPr>
        </p:nvSpPr>
        <p:spPr>
          <a:xfrm>
            <a:off x="914400" y="1447800"/>
            <a:ext cx="7978080" cy="4933528"/>
          </a:xfrm>
        </p:spPr>
        <p:txBody>
          <a:bodyPr>
            <a:normAutofit fontScale="70000" lnSpcReduction="20000"/>
          </a:bodyPr>
          <a:lstStyle/>
          <a:p>
            <a:pPr algn="just" fontAlgn="base"/>
            <a:r>
              <a:rPr lang="en-IN" dirty="0"/>
              <a:t>The most commonly used software tools to perform EDA are Python and R.</a:t>
            </a:r>
          </a:p>
          <a:p>
            <a:r>
              <a:rPr lang="en-IN" b="1" dirty="0"/>
              <a:t>Graphical exploratory data analysis </a:t>
            </a:r>
            <a:r>
              <a:rPr lang="en-IN" dirty="0"/>
              <a:t>employs visual tools to display data, such as:</a:t>
            </a:r>
          </a:p>
          <a:p>
            <a:pPr marL="0" indent="0" algn="just" fontAlgn="base">
              <a:buNone/>
            </a:pPr>
            <a:r>
              <a:rPr lang="en-IN" b="1" dirty="0"/>
              <a:t>Box plots</a:t>
            </a:r>
            <a:endParaRPr lang="en-IN" dirty="0"/>
          </a:p>
          <a:p>
            <a:pPr algn="just" fontAlgn="base"/>
            <a:r>
              <a:rPr lang="en-IN" dirty="0"/>
              <a:t>Box plots are used where there is a need to summarize data on an interval scale like the ones on the stock market, where ticks observed in one whole day may be represented in a single box, highlighting the lowest, highest, median and outliers.  </a:t>
            </a:r>
          </a:p>
          <a:p>
            <a:pPr marL="0" indent="0" algn="just" fontAlgn="base">
              <a:buNone/>
            </a:pPr>
            <a:r>
              <a:rPr lang="en-IN" b="1" dirty="0"/>
              <a:t>Heatmap</a:t>
            </a:r>
            <a:endParaRPr lang="en-IN" dirty="0"/>
          </a:p>
          <a:p>
            <a:pPr algn="just" fontAlgn="base"/>
            <a:r>
              <a:rPr lang="en-IN" dirty="0"/>
              <a:t>Heatmaps are most often used for the representation of the correlation between variables. Here is an example of a heatmap.</a:t>
            </a:r>
          </a:p>
          <a:p>
            <a:pPr algn="just" fontAlgn="base"/>
            <a:r>
              <a:rPr lang="en-IN" dirty="0"/>
              <a:t>As you can see from the chart, there is a strong correlation between density and residual sugar and absolutely no correlation between alcohol and residual sugar.</a:t>
            </a:r>
          </a:p>
          <a:p>
            <a:pPr marL="0" indent="0" algn="just" fontAlgn="base">
              <a:buNone/>
            </a:pPr>
            <a:r>
              <a:rPr lang="en-IN" b="1" dirty="0"/>
              <a:t>Histograms</a:t>
            </a:r>
            <a:endParaRPr lang="en-IN" dirty="0"/>
          </a:p>
          <a:p>
            <a:pPr algn="just" fontAlgn="base"/>
            <a:r>
              <a:rPr lang="en-IN" dirty="0"/>
              <a:t>The histogram is the graphical representation of numerical data that splits the data into ranges. The taller the bar, the greater the number of data points falling in that range. A good example here is the height data of a class of students. You would notice that the height data looks like a bell curves for a particular class with most the data lying within a certain range and a few of outside these ranges. There will be outliers too, either very short or very small. </a:t>
            </a:r>
          </a:p>
          <a:p>
            <a:pPr marL="0" indent="0">
              <a:buNone/>
            </a:pPr>
            <a:endParaRPr lang="en-US" dirty="0"/>
          </a:p>
        </p:txBody>
      </p:sp>
    </p:spTree>
    <p:extLst>
      <p:ext uri="{BB962C8B-B14F-4D97-AF65-F5344CB8AC3E}">
        <p14:creationId xmlns:p14="http://schemas.microsoft.com/office/powerpoint/2010/main" val="3626856300"/>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61900-3E02-B04E-8502-D0A1A2C6FE05}"/>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9E6A0DF0-B121-FF45-94C9-FB5B87A50DBF}"/>
              </a:ext>
            </a:extLst>
          </p:cNvPr>
          <p:cNvSpPr>
            <a:spLocks noGrp="1"/>
          </p:cNvSpPr>
          <p:nvPr>
            <p:ph type="dt" sz="half" idx="10"/>
          </p:nvPr>
        </p:nvSpPr>
        <p:spPr/>
        <p:txBody>
          <a:bodyPr/>
          <a:lstStyle/>
          <a:p>
            <a:fld id="{9AF01CEA-CC3B-8847-BCB2-BA2C01055885}" type="datetime1">
              <a:rPr lang="en-US" smtClean="0"/>
              <a:t>1/20/22</a:t>
            </a:fld>
            <a:endParaRPr lang="en-US"/>
          </a:p>
        </p:txBody>
      </p:sp>
      <p:sp>
        <p:nvSpPr>
          <p:cNvPr id="5" name="Footer Placeholder 4">
            <a:extLst>
              <a:ext uri="{FF2B5EF4-FFF2-40B4-BE49-F238E27FC236}">
                <a16:creationId xmlns:a16="http://schemas.microsoft.com/office/drawing/2014/main" id="{3407705D-2581-C94D-AA90-2DF4B8C11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F2C806-2DA5-C447-B73B-7E79D1E3CFE2}"/>
              </a:ext>
            </a:extLst>
          </p:cNvPr>
          <p:cNvSpPr>
            <a:spLocks noGrp="1"/>
          </p:cNvSpPr>
          <p:nvPr>
            <p:ph type="sldNum" sz="quarter" idx="12"/>
          </p:nvPr>
        </p:nvSpPr>
        <p:spPr/>
        <p:txBody>
          <a:bodyPr/>
          <a:lstStyle/>
          <a:p>
            <a:fld id="{A8201E05-7680-2B48-BDB1-49A881F5585E}" type="slidenum">
              <a:rPr lang="en-US" smtClean="0"/>
              <a:t>180</a:t>
            </a:fld>
            <a:endParaRPr lang="en-US"/>
          </a:p>
        </p:txBody>
      </p:sp>
      <p:sp>
        <p:nvSpPr>
          <p:cNvPr id="7" name="Content Placeholder 6">
            <a:extLst>
              <a:ext uri="{FF2B5EF4-FFF2-40B4-BE49-F238E27FC236}">
                <a16:creationId xmlns:a16="http://schemas.microsoft.com/office/drawing/2014/main" id="{13B5D445-7AA1-594C-893D-A9FAC969FDC3}"/>
              </a:ext>
            </a:extLst>
          </p:cNvPr>
          <p:cNvSpPr>
            <a:spLocks noGrp="1"/>
          </p:cNvSpPr>
          <p:nvPr>
            <p:ph idx="1"/>
          </p:nvPr>
        </p:nvSpPr>
        <p:spPr/>
        <p:txBody>
          <a:bodyPr>
            <a:normAutofit fontScale="70000" lnSpcReduction="20000"/>
          </a:bodyPr>
          <a:lstStyle/>
          <a:p>
            <a:pPr marL="0" indent="0">
              <a:buNone/>
            </a:pPr>
            <a:r>
              <a:rPr lang="en-US" dirty="0"/>
              <a:t>Survived        0</a:t>
            </a:r>
          </a:p>
          <a:p>
            <a:pPr marL="0" indent="0">
              <a:buNone/>
            </a:pPr>
            <a:r>
              <a:rPr lang="en-US" dirty="0" err="1"/>
              <a:t>Pclass</a:t>
            </a:r>
            <a:r>
              <a:rPr lang="en-US" dirty="0"/>
              <a:t>          0</a:t>
            </a:r>
          </a:p>
          <a:p>
            <a:pPr marL="0" indent="0">
              <a:buNone/>
            </a:pPr>
            <a:r>
              <a:rPr lang="en-US" dirty="0"/>
              <a:t>Name            0</a:t>
            </a:r>
          </a:p>
          <a:p>
            <a:pPr marL="0" indent="0">
              <a:buNone/>
            </a:pPr>
            <a:r>
              <a:rPr lang="en-US" dirty="0"/>
              <a:t>Sex             0</a:t>
            </a:r>
          </a:p>
          <a:p>
            <a:pPr marL="0" indent="0">
              <a:buNone/>
            </a:pPr>
            <a:r>
              <a:rPr lang="en-US" dirty="0"/>
              <a:t>Age             0</a:t>
            </a:r>
          </a:p>
          <a:p>
            <a:pPr marL="0" indent="0">
              <a:buNone/>
            </a:pPr>
            <a:r>
              <a:rPr lang="en-US" dirty="0" err="1"/>
              <a:t>SibSp</a:t>
            </a:r>
            <a:r>
              <a:rPr lang="en-US" dirty="0"/>
              <a:t>           0</a:t>
            </a:r>
          </a:p>
          <a:p>
            <a:pPr marL="0" indent="0">
              <a:buNone/>
            </a:pPr>
            <a:r>
              <a:rPr lang="en-US" dirty="0"/>
              <a:t>Parch           0</a:t>
            </a:r>
          </a:p>
          <a:p>
            <a:pPr marL="0" indent="0">
              <a:buNone/>
            </a:pPr>
            <a:r>
              <a:rPr lang="en-US" dirty="0"/>
              <a:t>Ticket          0</a:t>
            </a:r>
          </a:p>
          <a:p>
            <a:pPr marL="0" indent="0">
              <a:buNone/>
            </a:pPr>
            <a:r>
              <a:rPr lang="en-US" dirty="0"/>
              <a:t>Fare            0</a:t>
            </a:r>
          </a:p>
          <a:p>
            <a:pPr marL="0" indent="0">
              <a:buNone/>
            </a:pPr>
            <a:r>
              <a:rPr lang="en-US" dirty="0"/>
              <a:t>Embarked        0</a:t>
            </a:r>
          </a:p>
          <a:p>
            <a:pPr marL="0" indent="0">
              <a:buNone/>
            </a:pPr>
            <a:r>
              <a:rPr lang="en-US" dirty="0" err="1"/>
              <a:t>Name_len</a:t>
            </a:r>
            <a:r>
              <a:rPr lang="en-US" dirty="0"/>
              <a:t>        0</a:t>
            </a:r>
          </a:p>
          <a:p>
            <a:pPr marL="0" indent="0">
              <a:buNone/>
            </a:pPr>
            <a:r>
              <a:rPr lang="en-US" dirty="0" err="1"/>
              <a:t>Ticket_First</a:t>
            </a:r>
            <a:r>
              <a:rPr lang="en-US" dirty="0"/>
              <a:t>    0</a:t>
            </a:r>
          </a:p>
          <a:p>
            <a:pPr marL="0" indent="0">
              <a:buNone/>
            </a:pPr>
            <a:r>
              <a:rPr lang="en-US" dirty="0" err="1"/>
              <a:t>FamilyCount</a:t>
            </a:r>
            <a:r>
              <a:rPr lang="en-US" dirty="0"/>
              <a:t>     0</a:t>
            </a:r>
          </a:p>
          <a:p>
            <a:pPr marL="0" indent="0">
              <a:buNone/>
            </a:pPr>
            <a:r>
              <a:rPr lang="en-US" dirty="0"/>
              <a:t>title           0</a:t>
            </a:r>
          </a:p>
          <a:p>
            <a:pPr marL="0" indent="0">
              <a:buNone/>
            </a:pPr>
            <a:r>
              <a:rPr lang="en-US" dirty="0" err="1"/>
              <a:t>dtype</a:t>
            </a:r>
            <a:r>
              <a:rPr lang="en-US" dirty="0"/>
              <a:t>: int64</a:t>
            </a:r>
          </a:p>
        </p:txBody>
      </p:sp>
    </p:spTree>
    <p:extLst>
      <p:ext uri="{BB962C8B-B14F-4D97-AF65-F5344CB8AC3E}">
        <p14:creationId xmlns:p14="http://schemas.microsoft.com/office/powerpoint/2010/main" val="18649050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81BC2-1C24-EB41-BF02-07A89B66426A}"/>
              </a:ext>
            </a:extLst>
          </p:cNvPr>
          <p:cNvSpPr>
            <a:spLocks noGrp="1"/>
          </p:cNvSpPr>
          <p:nvPr>
            <p:ph type="title"/>
          </p:nvPr>
        </p:nvSpPr>
        <p:spPr/>
        <p:txBody>
          <a:bodyPr/>
          <a:lstStyle/>
          <a:p>
            <a:pPr algn="ctr"/>
            <a:r>
              <a:rPr lang="en-US" dirty="0"/>
              <a:t>Data Visualization using Tableau</a:t>
            </a:r>
          </a:p>
        </p:txBody>
      </p:sp>
      <p:sp>
        <p:nvSpPr>
          <p:cNvPr id="4" name="Date Placeholder 3">
            <a:extLst>
              <a:ext uri="{FF2B5EF4-FFF2-40B4-BE49-F238E27FC236}">
                <a16:creationId xmlns:a16="http://schemas.microsoft.com/office/drawing/2014/main" id="{7EEA2EBF-2208-F54E-A69C-D4F107989C05}"/>
              </a:ext>
            </a:extLst>
          </p:cNvPr>
          <p:cNvSpPr>
            <a:spLocks noGrp="1"/>
          </p:cNvSpPr>
          <p:nvPr>
            <p:ph type="dt" sz="half" idx="10"/>
          </p:nvPr>
        </p:nvSpPr>
        <p:spPr/>
        <p:txBody>
          <a:bodyPr/>
          <a:lstStyle/>
          <a:p>
            <a:fld id="{21F48A74-67EF-D24E-881E-4106E007B867}" type="datetime1">
              <a:rPr lang="en-US" smtClean="0"/>
              <a:t>1/20/22</a:t>
            </a:fld>
            <a:endParaRPr lang="en-US"/>
          </a:p>
        </p:txBody>
      </p:sp>
      <p:sp>
        <p:nvSpPr>
          <p:cNvPr id="5" name="Footer Placeholder 4">
            <a:extLst>
              <a:ext uri="{FF2B5EF4-FFF2-40B4-BE49-F238E27FC236}">
                <a16:creationId xmlns:a16="http://schemas.microsoft.com/office/drawing/2014/main" id="{B09103E5-6CDD-C940-82DB-5467AAE2DE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584CA8-A416-6E47-A2F0-63FDFEF1FD55}"/>
              </a:ext>
            </a:extLst>
          </p:cNvPr>
          <p:cNvSpPr>
            <a:spLocks noGrp="1"/>
          </p:cNvSpPr>
          <p:nvPr>
            <p:ph type="sldNum" sz="quarter" idx="12"/>
          </p:nvPr>
        </p:nvSpPr>
        <p:spPr/>
        <p:txBody>
          <a:bodyPr/>
          <a:lstStyle/>
          <a:p>
            <a:fld id="{A8201E05-7680-2B48-BDB1-49A881F5585E}" type="slidenum">
              <a:rPr lang="en-US" smtClean="0"/>
              <a:t>181</a:t>
            </a:fld>
            <a:endParaRPr lang="en-US"/>
          </a:p>
        </p:txBody>
      </p:sp>
      <p:sp>
        <p:nvSpPr>
          <p:cNvPr id="7" name="Content Placeholder 6">
            <a:extLst>
              <a:ext uri="{FF2B5EF4-FFF2-40B4-BE49-F238E27FC236}">
                <a16:creationId xmlns:a16="http://schemas.microsoft.com/office/drawing/2014/main" id="{29B64525-B0C6-BB43-B531-97EB0C88D769}"/>
              </a:ext>
            </a:extLst>
          </p:cNvPr>
          <p:cNvSpPr>
            <a:spLocks noGrp="1"/>
          </p:cNvSpPr>
          <p:nvPr>
            <p:ph idx="1"/>
          </p:nvPr>
        </p:nvSpPr>
        <p:spPr/>
        <p:txBody>
          <a:bodyPr>
            <a:normAutofit fontScale="92500" lnSpcReduction="10000"/>
          </a:bodyPr>
          <a:lstStyle/>
          <a:p>
            <a:pPr algn="just"/>
            <a:r>
              <a:rPr lang="en-IN" dirty="0"/>
              <a:t>Tableau is a Data Visualisation tool that is widely used for Business Intelligence but is not limited to it. It helps create interactive graphs and charts in the form of dashboards and worksheets to gain business insights. And all of this is made possible with gestures as simple as drag and drop</a:t>
            </a:r>
          </a:p>
          <a:p>
            <a:pPr algn="just"/>
            <a:r>
              <a:rPr lang="en-IN" b="1" dirty="0"/>
              <a:t>Tableau</a:t>
            </a:r>
            <a:r>
              <a:rPr lang="en-IN" dirty="0"/>
              <a:t> is a powerful and fastest growing data visualization tool used in the Business Intelligence Industry. It helps in simplifying raw data in a very easily understandable format. Tableau helps create the data that can be understood by professionals at any level in an organization. It also allows non-technical users to create customized dashboards.</a:t>
            </a:r>
          </a:p>
          <a:p>
            <a:pPr marL="0" indent="0">
              <a:buNone/>
            </a:pPr>
            <a:br>
              <a:rPr lang="en-IN" dirty="0"/>
            </a:br>
            <a:endParaRPr lang="en-US" dirty="0"/>
          </a:p>
        </p:txBody>
      </p:sp>
    </p:spTree>
    <p:extLst>
      <p:ext uri="{BB962C8B-B14F-4D97-AF65-F5344CB8AC3E}">
        <p14:creationId xmlns:p14="http://schemas.microsoft.com/office/powerpoint/2010/main" val="423199200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A5D2-C742-FC46-81EC-90FF56DC7D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6B7C0D-A19C-134D-9A4B-2A7DFBDA8324}"/>
              </a:ext>
            </a:extLst>
          </p:cNvPr>
          <p:cNvSpPr>
            <a:spLocks noGrp="1"/>
          </p:cNvSpPr>
          <p:nvPr>
            <p:ph idx="1"/>
          </p:nvPr>
        </p:nvSpPr>
        <p:spPr/>
        <p:txBody>
          <a:bodyPr/>
          <a:lstStyle/>
          <a:p>
            <a:r>
              <a:rPr lang="en-IN" dirty="0"/>
              <a:t>Data analysis is very fast with Tableau tool and the visualizations created are in the form of dashboards and worksheets.</a:t>
            </a:r>
          </a:p>
          <a:p>
            <a:r>
              <a:rPr lang="en-IN" dirty="0"/>
              <a:t>The best features of Tableau software are</a:t>
            </a:r>
          </a:p>
          <a:p>
            <a:pPr lvl="1"/>
            <a:r>
              <a:rPr lang="en-IN" dirty="0"/>
              <a:t>Data Blending</a:t>
            </a:r>
          </a:p>
          <a:p>
            <a:pPr lvl="1"/>
            <a:r>
              <a:rPr lang="en-IN" dirty="0"/>
              <a:t>Real time analysis</a:t>
            </a:r>
          </a:p>
          <a:p>
            <a:pPr lvl="1"/>
            <a:r>
              <a:rPr lang="en-IN" dirty="0"/>
              <a:t>Collaboration of data</a:t>
            </a:r>
          </a:p>
          <a:p>
            <a:pPr marL="0" indent="0">
              <a:buNone/>
            </a:pPr>
            <a:endParaRPr lang="en-US" dirty="0"/>
          </a:p>
        </p:txBody>
      </p:sp>
      <p:sp>
        <p:nvSpPr>
          <p:cNvPr id="4" name="Date Placeholder 3">
            <a:extLst>
              <a:ext uri="{FF2B5EF4-FFF2-40B4-BE49-F238E27FC236}">
                <a16:creationId xmlns:a16="http://schemas.microsoft.com/office/drawing/2014/main" id="{6D0639BD-A544-1F44-9F63-17ED19FBE324}"/>
              </a:ext>
            </a:extLst>
          </p:cNvPr>
          <p:cNvSpPr>
            <a:spLocks noGrp="1"/>
          </p:cNvSpPr>
          <p:nvPr>
            <p:ph type="dt" sz="half" idx="10"/>
          </p:nvPr>
        </p:nvSpPr>
        <p:spPr/>
        <p:txBody>
          <a:bodyPr/>
          <a:lstStyle/>
          <a:p>
            <a:fld id="{E7A8A289-A2FB-224A-93D9-313089A61B4A}" type="datetime1">
              <a:rPr lang="en-US" smtClean="0"/>
              <a:t>1/20/22</a:t>
            </a:fld>
            <a:endParaRPr lang="en-US"/>
          </a:p>
        </p:txBody>
      </p:sp>
      <p:sp>
        <p:nvSpPr>
          <p:cNvPr id="5" name="Footer Placeholder 4">
            <a:extLst>
              <a:ext uri="{FF2B5EF4-FFF2-40B4-BE49-F238E27FC236}">
                <a16:creationId xmlns:a16="http://schemas.microsoft.com/office/drawing/2014/main" id="{7B4771C4-A1AF-8C43-9B2D-366B6DCE3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FC6D9E-D43C-4946-9746-1023AABCB5C6}"/>
              </a:ext>
            </a:extLst>
          </p:cNvPr>
          <p:cNvSpPr>
            <a:spLocks noGrp="1"/>
          </p:cNvSpPr>
          <p:nvPr>
            <p:ph type="sldNum" sz="quarter" idx="12"/>
          </p:nvPr>
        </p:nvSpPr>
        <p:spPr/>
        <p:txBody>
          <a:bodyPr/>
          <a:lstStyle/>
          <a:p>
            <a:fld id="{A8201E05-7680-2B48-BDB1-49A881F5585E}" type="slidenum">
              <a:rPr lang="en-US" smtClean="0"/>
              <a:t>182</a:t>
            </a:fld>
            <a:endParaRPr lang="en-US"/>
          </a:p>
        </p:txBody>
      </p:sp>
    </p:spTree>
    <p:extLst>
      <p:ext uri="{BB962C8B-B14F-4D97-AF65-F5344CB8AC3E}">
        <p14:creationId xmlns:p14="http://schemas.microsoft.com/office/powerpoint/2010/main" val="37245608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2E0F7-9FF9-FA4A-85B3-AD6CAEACFFBE}"/>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D9F17B3E-DB26-B24C-A75C-A3CC3841C4FE}"/>
              </a:ext>
            </a:extLst>
          </p:cNvPr>
          <p:cNvSpPr>
            <a:spLocks noGrp="1"/>
          </p:cNvSpPr>
          <p:nvPr>
            <p:ph type="dt" sz="half" idx="10"/>
          </p:nvPr>
        </p:nvSpPr>
        <p:spPr/>
        <p:txBody>
          <a:bodyPr/>
          <a:lstStyle/>
          <a:p>
            <a:fld id="{43BD7698-CD97-1346-BBED-A45A5434706A}" type="datetime1">
              <a:rPr lang="en-US" smtClean="0"/>
              <a:t>1/20/22</a:t>
            </a:fld>
            <a:endParaRPr lang="en-US"/>
          </a:p>
        </p:txBody>
      </p:sp>
      <p:sp>
        <p:nvSpPr>
          <p:cNvPr id="5" name="Footer Placeholder 4">
            <a:extLst>
              <a:ext uri="{FF2B5EF4-FFF2-40B4-BE49-F238E27FC236}">
                <a16:creationId xmlns:a16="http://schemas.microsoft.com/office/drawing/2014/main" id="{C6E2923E-FFD9-894E-9556-614904D39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16311-263A-0A47-877D-6AC7D4EBF63B}"/>
              </a:ext>
            </a:extLst>
          </p:cNvPr>
          <p:cNvSpPr>
            <a:spLocks noGrp="1"/>
          </p:cNvSpPr>
          <p:nvPr>
            <p:ph type="sldNum" sz="quarter" idx="12"/>
          </p:nvPr>
        </p:nvSpPr>
        <p:spPr/>
        <p:txBody>
          <a:bodyPr/>
          <a:lstStyle/>
          <a:p>
            <a:fld id="{A8201E05-7680-2B48-BDB1-49A881F5585E}" type="slidenum">
              <a:rPr lang="en-US" smtClean="0"/>
              <a:t>183</a:t>
            </a:fld>
            <a:endParaRPr lang="en-US"/>
          </a:p>
        </p:txBody>
      </p:sp>
      <p:pic>
        <p:nvPicPr>
          <p:cNvPr id="60418" name="Picture 2">
            <a:extLst>
              <a:ext uri="{FF2B5EF4-FFF2-40B4-BE49-F238E27FC236}">
                <a16:creationId xmlns:a16="http://schemas.microsoft.com/office/drawing/2014/main" id="{A19FFBF6-6B80-FF4C-A576-177511EEC7DF}"/>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935896" y="2094695"/>
            <a:ext cx="6832297" cy="342749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91F0FFB-728E-AF4B-B617-3092A3C65D44}"/>
              </a:ext>
            </a:extLst>
          </p:cNvPr>
          <p:cNvSpPr/>
          <p:nvPr/>
        </p:nvSpPr>
        <p:spPr>
          <a:xfrm>
            <a:off x="931125" y="1495811"/>
            <a:ext cx="4572000" cy="923330"/>
          </a:xfrm>
          <a:prstGeom prst="rect">
            <a:avLst/>
          </a:prstGeom>
        </p:spPr>
        <p:txBody>
          <a:bodyPr>
            <a:spAutoFit/>
          </a:bodyPr>
          <a:lstStyle/>
          <a:p>
            <a:r>
              <a:rPr lang="en-IN" b="1" dirty="0">
                <a:solidFill>
                  <a:srgbClr val="222222"/>
                </a:solidFill>
                <a:latin typeface="Lato" panose="020F0502020204030203" pitchFamily="34" charset="0"/>
              </a:rPr>
              <a:t>What Products does Tableau offer?</a:t>
            </a:r>
            <a:endParaRPr lang="en-IN" dirty="0">
              <a:solidFill>
                <a:srgbClr val="222222"/>
              </a:solidFill>
              <a:latin typeface="Lato" panose="020F0502020204030203" pitchFamily="34" charset="0"/>
            </a:endParaRPr>
          </a:p>
          <a:p>
            <a:br>
              <a:rPr lang="en-IN" dirty="0"/>
            </a:br>
            <a:endParaRPr lang="en-US" dirty="0"/>
          </a:p>
        </p:txBody>
      </p:sp>
    </p:spTree>
    <p:extLst>
      <p:ext uri="{BB962C8B-B14F-4D97-AF65-F5344CB8AC3E}">
        <p14:creationId xmlns:p14="http://schemas.microsoft.com/office/powerpoint/2010/main" val="41676303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0AA04-D61C-C641-BC23-6961B314F8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FC21CA-4612-AA4F-B3B4-79DC407DF10F}"/>
              </a:ext>
            </a:extLst>
          </p:cNvPr>
          <p:cNvSpPr>
            <a:spLocks noGrp="1"/>
          </p:cNvSpPr>
          <p:nvPr>
            <p:ph idx="1"/>
          </p:nvPr>
        </p:nvSpPr>
        <p:spPr/>
        <p:txBody>
          <a:bodyPr/>
          <a:lstStyle/>
          <a:p>
            <a:pPr marL="0" indent="0">
              <a:buNone/>
            </a:pPr>
            <a:r>
              <a:rPr lang="en-IN" b="1" dirty="0"/>
              <a:t>Tableau Product Suite</a:t>
            </a:r>
          </a:p>
          <a:p>
            <a:r>
              <a:rPr lang="en-IN" dirty="0"/>
              <a:t>The Tableau Product Suite consists of</a:t>
            </a:r>
          </a:p>
          <a:p>
            <a:pPr lvl="1"/>
            <a:r>
              <a:rPr lang="en-IN" dirty="0"/>
              <a:t>Tableau Desktop</a:t>
            </a:r>
          </a:p>
          <a:p>
            <a:pPr lvl="1"/>
            <a:r>
              <a:rPr lang="en-IN" dirty="0"/>
              <a:t>Tableau Public</a:t>
            </a:r>
          </a:p>
          <a:p>
            <a:pPr lvl="1"/>
            <a:r>
              <a:rPr lang="en-IN" dirty="0"/>
              <a:t>Tableau Online</a:t>
            </a:r>
          </a:p>
          <a:p>
            <a:pPr lvl="1"/>
            <a:r>
              <a:rPr lang="en-IN" dirty="0"/>
              <a:t>Tableau Server</a:t>
            </a:r>
          </a:p>
          <a:p>
            <a:pPr lvl="1"/>
            <a:r>
              <a:rPr lang="en-IN" dirty="0"/>
              <a:t>Tableau Reader</a:t>
            </a:r>
          </a:p>
          <a:p>
            <a:pPr marL="0" indent="0">
              <a:buNone/>
            </a:pPr>
            <a:br>
              <a:rPr lang="en-IN" dirty="0"/>
            </a:br>
            <a:endParaRPr lang="en-IN" dirty="0"/>
          </a:p>
          <a:p>
            <a:pPr marL="0" indent="0">
              <a:buNone/>
            </a:pPr>
            <a:endParaRPr lang="en-US" dirty="0"/>
          </a:p>
        </p:txBody>
      </p:sp>
      <p:sp>
        <p:nvSpPr>
          <p:cNvPr id="4" name="Date Placeholder 3">
            <a:extLst>
              <a:ext uri="{FF2B5EF4-FFF2-40B4-BE49-F238E27FC236}">
                <a16:creationId xmlns:a16="http://schemas.microsoft.com/office/drawing/2014/main" id="{E6EB51BD-D1A9-9B4D-8AB5-D9E322B79E60}"/>
              </a:ext>
            </a:extLst>
          </p:cNvPr>
          <p:cNvSpPr>
            <a:spLocks noGrp="1"/>
          </p:cNvSpPr>
          <p:nvPr>
            <p:ph type="dt" sz="half" idx="10"/>
          </p:nvPr>
        </p:nvSpPr>
        <p:spPr/>
        <p:txBody>
          <a:bodyPr/>
          <a:lstStyle/>
          <a:p>
            <a:fld id="{8DB3D6C1-EA72-FE49-8AD2-0266BCE98A1A}" type="datetime1">
              <a:rPr lang="en-US" smtClean="0"/>
              <a:t>1/20/22</a:t>
            </a:fld>
            <a:endParaRPr lang="en-US"/>
          </a:p>
        </p:txBody>
      </p:sp>
      <p:sp>
        <p:nvSpPr>
          <p:cNvPr id="5" name="Footer Placeholder 4">
            <a:extLst>
              <a:ext uri="{FF2B5EF4-FFF2-40B4-BE49-F238E27FC236}">
                <a16:creationId xmlns:a16="http://schemas.microsoft.com/office/drawing/2014/main" id="{122ACA7A-B226-4E43-887E-8A9029385C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4DE39-DE67-974A-8458-B05EA2478AA2}"/>
              </a:ext>
            </a:extLst>
          </p:cNvPr>
          <p:cNvSpPr>
            <a:spLocks noGrp="1"/>
          </p:cNvSpPr>
          <p:nvPr>
            <p:ph type="sldNum" sz="quarter" idx="12"/>
          </p:nvPr>
        </p:nvSpPr>
        <p:spPr/>
        <p:txBody>
          <a:bodyPr/>
          <a:lstStyle/>
          <a:p>
            <a:fld id="{A8201E05-7680-2B48-BDB1-49A881F5585E}" type="slidenum">
              <a:rPr lang="en-US" smtClean="0"/>
              <a:t>184</a:t>
            </a:fld>
            <a:endParaRPr lang="en-US"/>
          </a:p>
        </p:txBody>
      </p:sp>
      <p:pic>
        <p:nvPicPr>
          <p:cNvPr id="15362" name="Picture 2" descr="Tableau Product Suite">
            <a:extLst>
              <a:ext uri="{FF2B5EF4-FFF2-40B4-BE49-F238E27FC236}">
                <a16:creationId xmlns:a16="http://schemas.microsoft.com/office/drawing/2014/main" id="{31219BB0-01E9-7F4A-AC92-64B234DE00D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67944" y="2273498"/>
            <a:ext cx="3716520" cy="37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53883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6921-F5B3-1145-926B-4766BF82D9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EE37AD-9865-2A4C-A879-65F8A2B63BBC}"/>
              </a:ext>
            </a:extLst>
          </p:cNvPr>
          <p:cNvSpPr>
            <a:spLocks noGrp="1"/>
          </p:cNvSpPr>
          <p:nvPr>
            <p:ph idx="1"/>
          </p:nvPr>
        </p:nvSpPr>
        <p:spPr/>
        <p:txBody>
          <a:bodyPr>
            <a:normAutofit lnSpcReduction="10000"/>
          </a:bodyPr>
          <a:lstStyle/>
          <a:p>
            <a:pPr marL="0" indent="0">
              <a:buNone/>
            </a:pPr>
            <a:r>
              <a:rPr lang="en-IN" dirty="0"/>
              <a:t>For a clear understanding, data analytics in Tableau tool can be classified into two section.</a:t>
            </a:r>
          </a:p>
          <a:p>
            <a:r>
              <a:rPr lang="en-IN" b="1" dirty="0"/>
              <a:t>Developer Tools:</a:t>
            </a:r>
            <a:r>
              <a:rPr lang="en-IN" dirty="0"/>
              <a:t> The Tableau tools that are used for development such as the creation of dashboards, charts, report generation, visualization fall into this category. The Tableau products, under this category, are the Tableau Desktop and the Tableau Public.</a:t>
            </a:r>
          </a:p>
          <a:p>
            <a:r>
              <a:rPr lang="en-IN" b="1" dirty="0"/>
              <a:t>Sharing Tools</a:t>
            </a:r>
            <a:r>
              <a:rPr lang="en-IN" dirty="0"/>
              <a:t>: As the name suggests, the purpose of these Tableau products is sharing the visualizations, reports, dashboards that were created using the developer tools. Products that fall into this category are Tableau Online, Server, and Reader.</a:t>
            </a:r>
          </a:p>
          <a:p>
            <a:pPr marL="0" indent="0">
              <a:buNone/>
            </a:pPr>
            <a:endParaRPr lang="en-US" dirty="0"/>
          </a:p>
        </p:txBody>
      </p:sp>
      <p:sp>
        <p:nvSpPr>
          <p:cNvPr id="4" name="Date Placeholder 3">
            <a:extLst>
              <a:ext uri="{FF2B5EF4-FFF2-40B4-BE49-F238E27FC236}">
                <a16:creationId xmlns:a16="http://schemas.microsoft.com/office/drawing/2014/main" id="{C8A2787B-C55E-E647-8F7C-8A5F4A8E2060}"/>
              </a:ext>
            </a:extLst>
          </p:cNvPr>
          <p:cNvSpPr>
            <a:spLocks noGrp="1"/>
          </p:cNvSpPr>
          <p:nvPr>
            <p:ph type="dt" sz="half" idx="10"/>
          </p:nvPr>
        </p:nvSpPr>
        <p:spPr/>
        <p:txBody>
          <a:bodyPr/>
          <a:lstStyle/>
          <a:p>
            <a:fld id="{673E41B7-B0FE-484A-B945-1773124FA39F}" type="datetime1">
              <a:rPr lang="en-US" smtClean="0"/>
              <a:t>1/20/22</a:t>
            </a:fld>
            <a:endParaRPr lang="en-US"/>
          </a:p>
        </p:txBody>
      </p:sp>
      <p:sp>
        <p:nvSpPr>
          <p:cNvPr id="5" name="Footer Placeholder 4">
            <a:extLst>
              <a:ext uri="{FF2B5EF4-FFF2-40B4-BE49-F238E27FC236}">
                <a16:creationId xmlns:a16="http://schemas.microsoft.com/office/drawing/2014/main" id="{C66D9859-BD77-F74F-9742-D19907643C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9F1FCF-2B30-5D42-AD08-3472E0A49ADB}"/>
              </a:ext>
            </a:extLst>
          </p:cNvPr>
          <p:cNvSpPr>
            <a:spLocks noGrp="1"/>
          </p:cNvSpPr>
          <p:nvPr>
            <p:ph type="sldNum" sz="quarter" idx="12"/>
          </p:nvPr>
        </p:nvSpPr>
        <p:spPr/>
        <p:txBody>
          <a:bodyPr/>
          <a:lstStyle/>
          <a:p>
            <a:fld id="{A8201E05-7680-2B48-BDB1-49A881F5585E}" type="slidenum">
              <a:rPr lang="en-US" smtClean="0"/>
              <a:t>185</a:t>
            </a:fld>
            <a:endParaRPr lang="en-US"/>
          </a:p>
        </p:txBody>
      </p:sp>
    </p:spTree>
    <p:extLst>
      <p:ext uri="{BB962C8B-B14F-4D97-AF65-F5344CB8AC3E}">
        <p14:creationId xmlns:p14="http://schemas.microsoft.com/office/powerpoint/2010/main" val="264574321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23C3D-166A-DB49-B314-A64C2EBD043C}"/>
              </a:ext>
            </a:extLst>
          </p:cNvPr>
          <p:cNvSpPr>
            <a:spLocks noGrp="1"/>
          </p:cNvSpPr>
          <p:nvPr>
            <p:ph type="title"/>
          </p:nvPr>
        </p:nvSpPr>
        <p:spPr>
          <a:xfrm>
            <a:off x="990600" y="704850"/>
            <a:ext cx="7772400" cy="1143000"/>
          </a:xfrm>
        </p:spPr>
        <p:txBody>
          <a:bodyPr>
            <a:normAutofit fontScale="90000"/>
          </a:bodyPr>
          <a:lstStyle/>
          <a:p>
            <a:br>
              <a:rPr lang="en-IN" b="1" dirty="0"/>
            </a:br>
            <a:br>
              <a:rPr lang="en-IN" b="1" dirty="0"/>
            </a:br>
            <a:r>
              <a:rPr lang="en-IN" b="1" dirty="0"/>
              <a:t>Tableau Desktop</a:t>
            </a:r>
            <a:br>
              <a:rPr lang="en-IN" b="1" dirty="0"/>
            </a:br>
            <a:endParaRPr lang="en-US" dirty="0"/>
          </a:p>
        </p:txBody>
      </p:sp>
      <p:sp>
        <p:nvSpPr>
          <p:cNvPr id="3" name="Content Placeholder 2">
            <a:extLst>
              <a:ext uri="{FF2B5EF4-FFF2-40B4-BE49-F238E27FC236}">
                <a16:creationId xmlns:a16="http://schemas.microsoft.com/office/drawing/2014/main" id="{C2B9B743-1850-6641-B9CE-8DEE8647C7A1}"/>
              </a:ext>
            </a:extLst>
          </p:cNvPr>
          <p:cNvSpPr>
            <a:spLocks noGrp="1"/>
          </p:cNvSpPr>
          <p:nvPr>
            <p:ph idx="1"/>
          </p:nvPr>
        </p:nvSpPr>
        <p:spPr>
          <a:xfrm>
            <a:off x="914400" y="1196752"/>
            <a:ext cx="7772400" cy="4823048"/>
          </a:xfrm>
        </p:spPr>
        <p:txBody>
          <a:bodyPr>
            <a:normAutofit fontScale="92500" lnSpcReduction="20000"/>
          </a:bodyPr>
          <a:lstStyle/>
          <a:p>
            <a:pPr algn="just"/>
            <a:r>
              <a:rPr lang="en-IN" sz="2000" dirty="0"/>
              <a:t>Tableau Desktop has a rich feature set and allows you to code and customize reports. Right from creating the charts, reports, to blending them all together to form a dashboard, all the necessary work is created in Tableau Desktop.</a:t>
            </a:r>
          </a:p>
          <a:p>
            <a:pPr algn="just"/>
            <a:r>
              <a:rPr lang="en-IN" sz="2000" dirty="0"/>
              <a:t>For live data analysis, Tableau Desktop provides connectivity to Data Warehouse, as well as other various types of files. The workbooks and the dashboards created here can be either shared locally or publicly.</a:t>
            </a:r>
          </a:p>
          <a:p>
            <a:pPr algn="just"/>
            <a:r>
              <a:rPr lang="en-IN" sz="2000" dirty="0"/>
              <a:t>Based on the connectivity to the data sources and publishing option, Tableau Desktop is classified into</a:t>
            </a:r>
          </a:p>
          <a:p>
            <a:pPr lvl="1" algn="just"/>
            <a:r>
              <a:rPr lang="en-IN" sz="1800" b="1" dirty="0"/>
              <a:t>Tableau Desktop Personal: </a:t>
            </a:r>
            <a:r>
              <a:rPr lang="en-IN" sz="1800" dirty="0"/>
              <a:t>The development features are similar to Tableau Desktop. Personal version keeps the workbook private, and the access is limited. The workbooks cannot be published online. Therefore, it should be distributed either Offline or in Tableau Public.</a:t>
            </a:r>
          </a:p>
          <a:p>
            <a:pPr lvl="1" algn="just"/>
            <a:r>
              <a:rPr lang="en-IN" sz="1800" b="1" dirty="0"/>
              <a:t>Tableau Desktop Professional: </a:t>
            </a:r>
            <a:r>
              <a:rPr lang="en-IN" sz="1800" dirty="0"/>
              <a:t>It is pretty much similar to Tableau Desktop. The difference is that the work created in the Tableau Desktop can be published online or in Tableau Server. Also, in Professional version, there is full access to all sorts of the datatype. It is best suitable for those who wish to publish their work in Tableau Server.</a:t>
            </a:r>
          </a:p>
          <a:p>
            <a:pPr marL="0" indent="0" algn="just">
              <a:buNone/>
            </a:pPr>
            <a:br>
              <a:rPr lang="en-IN" sz="2000" dirty="0"/>
            </a:br>
            <a:endParaRPr lang="en-US" sz="2000" dirty="0"/>
          </a:p>
        </p:txBody>
      </p:sp>
      <p:sp>
        <p:nvSpPr>
          <p:cNvPr id="4" name="Date Placeholder 3">
            <a:extLst>
              <a:ext uri="{FF2B5EF4-FFF2-40B4-BE49-F238E27FC236}">
                <a16:creationId xmlns:a16="http://schemas.microsoft.com/office/drawing/2014/main" id="{20D80522-64A2-0143-9EA6-66E41DFC1AFB}"/>
              </a:ext>
            </a:extLst>
          </p:cNvPr>
          <p:cNvSpPr>
            <a:spLocks noGrp="1"/>
          </p:cNvSpPr>
          <p:nvPr>
            <p:ph type="dt" sz="half" idx="10"/>
          </p:nvPr>
        </p:nvSpPr>
        <p:spPr/>
        <p:txBody>
          <a:bodyPr/>
          <a:lstStyle/>
          <a:p>
            <a:fld id="{FD0E0A41-791E-1C49-81F8-CE1DED292D51}" type="datetime1">
              <a:rPr lang="en-US" smtClean="0"/>
              <a:t>1/20/22</a:t>
            </a:fld>
            <a:endParaRPr lang="en-US"/>
          </a:p>
        </p:txBody>
      </p:sp>
      <p:sp>
        <p:nvSpPr>
          <p:cNvPr id="5" name="Footer Placeholder 4">
            <a:extLst>
              <a:ext uri="{FF2B5EF4-FFF2-40B4-BE49-F238E27FC236}">
                <a16:creationId xmlns:a16="http://schemas.microsoft.com/office/drawing/2014/main" id="{F4B7665B-57CC-E44A-8A26-6F03D74DF4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4262A8-CCA3-9649-90E7-09AFBB9C8BB6}"/>
              </a:ext>
            </a:extLst>
          </p:cNvPr>
          <p:cNvSpPr>
            <a:spLocks noGrp="1"/>
          </p:cNvSpPr>
          <p:nvPr>
            <p:ph type="sldNum" sz="quarter" idx="12"/>
          </p:nvPr>
        </p:nvSpPr>
        <p:spPr/>
        <p:txBody>
          <a:bodyPr/>
          <a:lstStyle/>
          <a:p>
            <a:fld id="{A8201E05-7680-2B48-BDB1-49A881F5585E}" type="slidenum">
              <a:rPr lang="en-US" smtClean="0"/>
              <a:t>186</a:t>
            </a:fld>
            <a:endParaRPr lang="en-US"/>
          </a:p>
        </p:txBody>
      </p:sp>
    </p:spTree>
    <p:extLst>
      <p:ext uri="{BB962C8B-B14F-4D97-AF65-F5344CB8AC3E}">
        <p14:creationId xmlns:p14="http://schemas.microsoft.com/office/powerpoint/2010/main" val="218045993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586B1-4C5E-964A-B8AC-4741CB14D653}"/>
              </a:ext>
            </a:extLst>
          </p:cNvPr>
          <p:cNvSpPr>
            <a:spLocks noGrp="1"/>
          </p:cNvSpPr>
          <p:nvPr>
            <p:ph type="title"/>
          </p:nvPr>
        </p:nvSpPr>
        <p:spPr>
          <a:xfrm>
            <a:off x="927016" y="838200"/>
            <a:ext cx="7772400" cy="1143000"/>
          </a:xfrm>
        </p:spPr>
        <p:txBody>
          <a:bodyPr>
            <a:normAutofit fontScale="90000"/>
          </a:bodyPr>
          <a:lstStyle/>
          <a:p>
            <a:r>
              <a:rPr lang="en-IN" b="1" dirty="0"/>
              <a:t>Tableau Public</a:t>
            </a:r>
            <a:br>
              <a:rPr lang="en-IN" b="1" dirty="0"/>
            </a:br>
            <a:endParaRPr lang="en-US" dirty="0"/>
          </a:p>
        </p:txBody>
      </p:sp>
      <p:sp>
        <p:nvSpPr>
          <p:cNvPr id="3" name="Content Placeholder 2">
            <a:extLst>
              <a:ext uri="{FF2B5EF4-FFF2-40B4-BE49-F238E27FC236}">
                <a16:creationId xmlns:a16="http://schemas.microsoft.com/office/drawing/2014/main" id="{6009E1F0-A3F5-BE4F-89E3-6FD6C40071D2}"/>
              </a:ext>
            </a:extLst>
          </p:cNvPr>
          <p:cNvSpPr>
            <a:spLocks noGrp="1"/>
          </p:cNvSpPr>
          <p:nvPr>
            <p:ph idx="1"/>
          </p:nvPr>
        </p:nvSpPr>
        <p:spPr/>
        <p:txBody>
          <a:bodyPr/>
          <a:lstStyle/>
          <a:p>
            <a:pPr algn="just"/>
            <a:r>
              <a:rPr lang="en-IN" dirty="0"/>
              <a:t>It is Tableau version specially build for the cost-effective users. By the word “Public,” it means that the workbooks created cannot be saved locally; in turn, it should be saved to the Tableau’s public cloud which can be viewed and accessed by anyone.</a:t>
            </a:r>
          </a:p>
          <a:p>
            <a:pPr algn="just"/>
            <a:r>
              <a:rPr lang="en-IN" dirty="0"/>
              <a:t>There is no privacy to the files saved to the cloud since anyone can download and access the same. This version is the best for the individuals who want to learn Tableau and for the ones who want to share their data with the general public.</a:t>
            </a:r>
          </a:p>
          <a:p>
            <a:pPr marL="0" indent="0">
              <a:buNone/>
            </a:pPr>
            <a:endParaRPr lang="en-US" dirty="0"/>
          </a:p>
        </p:txBody>
      </p:sp>
      <p:sp>
        <p:nvSpPr>
          <p:cNvPr id="4" name="Date Placeholder 3">
            <a:extLst>
              <a:ext uri="{FF2B5EF4-FFF2-40B4-BE49-F238E27FC236}">
                <a16:creationId xmlns:a16="http://schemas.microsoft.com/office/drawing/2014/main" id="{E7CCBBF0-DBBD-CB49-A8C0-A5F02AD66604}"/>
              </a:ext>
            </a:extLst>
          </p:cNvPr>
          <p:cNvSpPr>
            <a:spLocks noGrp="1"/>
          </p:cNvSpPr>
          <p:nvPr>
            <p:ph type="dt" sz="half" idx="10"/>
          </p:nvPr>
        </p:nvSpPr>
        <p:spPr/>
        <p:txBody>
          <a:bodyPr/>
          <a:lstStyle/>
          <a:p>
            <a:fld id="{161E6805-845F-9942-986C-04EE61C17364}" type="datetime1">
              <a:rPr lang="en-US" smtClean="0"/>
              <a:t>1/20/22</a:t>
            </a:fld>
            <a:endParaRPr lang="en-US"/>
          </a:p>
        </p:txBody>
      </p:sp>
      <p:sp>
        <p:nvSpPr>
          <p:cNvPr id="5" name="Footer Placeholder 4">
            <a:extLst>
              <a:ext uri="{FF2B5EF4-FFF2-40B4-BE49-F238E27FC236}">
                <a16:creationId xmlns:a16="http://schemas.microsoft.com/office/drawing/2014/main" id="{C860C3B8-37FF-4D45-B48C-F54B31EB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76CBD-601D-8E4B-BCD8-DBE87F44095F}"/>
              </a:ext>
            </a:extLst>
          </p:cNvPr>
          <p:cNvSpPr>
            <a:spLocks noGrp="1"/>
          </p:cNvSpPr>
          <p:nvPr>
            <p:ph type="sldNum" sz="quarter" idx="12"/>
          </p:nvPr>
        </p:nvSpPr>
        <p:spPr/>
        <p:txBody>
          <a:bodyPr/>
          <a:lstStyle/>
          <a:p>
            <a:fld id="{A8201E05-7680-2B48-BDB1-49A881F5585E}" type="slidenum">
              <a:rPr lang="en-US" smtClean="0"/>
              <a:t>187</a:t>
            </a:fld>
            <a:endParaRPr lang="en-US"/>
          </a:p>
        </p:txBody>
      </p:sp>
    </p:spTree>
    <p:extLst>
      <p:ext uri="{BB962C8B-B14F-4D97-AF65-F5344CB8AC3E}">
        <p14:creationId xmlns:p14="http://schemas.microsoft.com/office/powerpoint/2010/main" val="380449309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A97B-7E9F-7749-8D17-3A82FCBCE031}"/>
              </a:ext>
            </a:extLst>
          </p:cNvPr>
          <p:cNvSpPr>
            <a:spLocks noGrp="1"/>
          </p:cNvSpPr>
          <p:nvPr>
            <p:ph type="title"/>
          </p:nvPr>
        </p:nvSpPr>
        <p:spPr>
          <a:xfrm>
            <a:off x="990600" y="762000"/>
            <a:ext cx="7772400" cy="1143000"/>
          </a:xfrm>
        </p:spPr>
        <p:txBody>
          <a:bodyPr>
            <a:normAutofit fontScale="90000"/>
          </a:bodyPr>
          <a:lstStyle/>
          <a:p>
            <a:r>
              <a:rPr lang="en-IN" b="1" dirty="0"/>
              <a:t>Tableau Server</a:t>
            </a:r>
            <a:br>
              <a:rPr lang="en-IN" b="1" dirty="0"/>
            </a:br>
            <a:endParaRPr lang="en-US" dirty="0"/>
          </a:p>
        </p:txBody>
      </p:sp>
      <p:sp>
        <p:nvSpPr>
          <p:cNvPr id="3" name="Content Placeholder 2">
            <a:extLst>
              <a:ext uri="{FF2B5EF4-FFF2-40B4-BE49-F238E27FC236}">
                <a16:creationId xmlns:a16="http://schemas.microsoft.com/office/drawing/2014/main" id="{4BD660F7-DF53-F14F-B59D-BF7F21C21993}"/>
              </a:ext>
            </a:extLst>
          </p:cNvPr>
          <p:cNvSpPr>
            <a:spLocks noGrp="1"/>
          </p:cNvSpPr>
          <p:nvPr>
            <p:ph idx="1"/>
          </p:nvPr>
        </p:nvSpPr>
        <p:spPr/>
        <p:txBody>
          <a:bodyPr>
            <a:normAutofit fontScale="92500" lnSpcReduction="20000"/>
          </a:bodyPr>
          <a:lstStyle/>
          <a:p>
            <a:pPr algn="just"/>
            <a:r>
              <a:rPr lang="en-IN" dirty="0"/>
              <a:t>The software is specifically used to share the workbooks, visualizations that are created in the Tableau Desktop application across the organization. To share dashboards in the Tableau Server, you must first publish your work in the Tableau Desktop. Once the work has been uploaded to the server, it will be accessible only to the licensed users.</a:t>
            </a:r>
          </a:p>
          <a:p>
            <a:pPr algn="just"/>
            <a:r>
              <a:rPr lang="en-IN" dirty="0"/>
              <a:t>However, It’s not necessary that the licensed users need to have the Tableau Server installed on their machine. They just require the login credentials with which they can check reports via a web browser. The security is high in Tableau server, and it is much suited for quick and effective sharing of data in an organization.</a:t>
            </a:r>
          </a:p>
          <a:p>
            <a:pPr algn="just"/>
            <a:r>
              <a:rPr lang="en-IN" dirty="0"/>
              <a:t>The admin of the organization will always have full control over the server. The hardware and the software are maintained by the organization.</a:t>
            </a:r>
          </a:p>
          <a:p>
            <a:endParaRPr lang="en-US" dirty="0"/>
          </a:p>
        </p:txBody>
      </p:sp>
      <p:sp>
        <p:nvSpPr>
          <p:cNvPr id="4" name="Date Placeholder 3">
            <a:extLst>
              <a:ext uri="{FF2B5EF4-FFF2-40B4-BE49-F238E27FC236}">
                <a16:creationId xmlns:a16="http://schemas.microsoft.com/office/drawing/2014/main" id="{D2F2BA42-00B5-FE46-9B08-B1575F84DBAE}"/>
              </a:ext>
            </a:extLst>
          </p:cNvPr>
          <p:cNvSpPr>
            <a:spLocks noGrp="1"/>
          </p:cNvSpPr>
          <p:nvPr>
            <p:ph type="dt" sz="half" idx="10"/>
          </p:nvPr>
        </p:nvSpPr>
        <p:spPr/>
        <p:txBody>
          <a:bodyPr/>
          <a:lstStyle/>
          <a:p>
            <a:fld id="{9E7B5ED8-75E1-5F46-83C7-830DC88B07C0}" type="datetime1">
              <a:rPr lang="en-US" smtClean="0"/>
              <a:t>1/20/22</a:t>
            </a:fld>
            <a:endParaRPr lang="en-US"/>
          </a:p>
        </p:txBody>
      </p:sp>
      <p:sp>
        <p:nvSpPr>
          <p:cNvPr id="5" name="Footer Placeholder 4">
            <a:extLst>
              <a:ext uri="{FF2B5EF4-FFF2-40B4-BE49-F238E27FC236}">
                <a16:creationId xmlns:a16="http://schemas.microsoft.com/office/drawing/2014/main" id="{80EAA431-BD9A-194D-BF67-14AB05CC5E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B5014-5A0F-CB45-B30B-B51BC2C9C8FF}"/>
              </a:ext>
            </a:extLst>
          </p:cNvPr>
          <p:cNvSpPr>
            <a:spLocks noGrp="1"/>
          </p:cNvSpPr>
          <p:nvPr>
            <p:ph type="sldNum" sz="quarter" idx="12"/>
          </p:nvPr>
        </p:nvSpPr>
        <p:spPr/>
        <p:txBody>
          <a:bodyPr/>
          <a:lstStyle/>
          <a:p>
            <a:fld id="{A8201E05-7680-2B48-BDB1-49A881F5585E}" type="slidenum">
              <a:rPr lang="en-US" smtClean="0"/>
              <a:t>188</a:t>
            </a:fld>
            <a:endParaRPr lang="en-US"/>
          </a:p>
        </p:txBody>
      </p:sp>
    </p:spTree>
    <p:extLst>
      <p:ext uri="{BB962C8B-B14F-4D97-AF65-F5344CB8AC3E}">
        <p14:creationId xmlns:p14="http://schemas.microsoft.com/office/powerpoint/2010/main" val="4552550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0DDE0-ACB8-214F-8499-C87B48F6FFA7}"/>
              </a:ext>
            </a:extLst>
          </p:cNvPr>
          <p:cNvSpPr>
            <a:spLocks noGrp="1"/>
          </p:cNvSpPr>
          <p:nvPr>
            <p:ph type="title"/>
          </p:nvPr>
        </p:nvSpPr>
        <p:spPr>
          <a:xfrm>
            <a:off x="990600" y="790575"/>
            <a:ext cx="7772400" cy="1143000"/>
          </a:xfrm>
        </p:spPr>
        <p:txBody>
          <a:bodyPr>
            <a:normAutofit fontScale="90000"/>
          </a:bodyPr>
          <a:lstStyle/>
          <a:p>
            <a:br>
              <a:rPr lang="en-IN" b="1" dirty="0"/>
            </a:br>
            <a:r>
              <a:rPr lang="en-IN" b="1" dirty="0"/>
              <a:t>Tableau Online</a:t>
            </a:r>
            <a:br>
              <a:rPr lang="en-IN" b="1" dirty="0"/>
            </a:br>
            <a:endParaRPr lang="en-US" dirty="0"/>
          </a:p>
        </p:txBody>
      </p:sp>
      <p:sp>
        <p:nvSpPr>
          <p:cNvPr id="3" name="Content Placeholder 2">
            <a:extLst>
              <a:ext uri="{FF2B5EF4-FFF2-40B4-BE49-F238E27FC236}">
                <a16:creationId xmlns:a16="http://schemas.microsoft.com/office/drawing/2014/main" id="{9340F998-0F3E-F442-B385-C94A3EBFA88D}"/>
              </a:ext>
            </a:extLst>
          </p:cNvPr>
          <p:cNvSpPr>
            <a:spLocks noGrp="1"/>
          </p:cNvSpPr>
          <p:nvPr>
            <p:ph idx="1"/>
          </p:nvPr>
        </p:nvSpPr>
        <p:spPr/>
        <p:txBody>
          <a:bodyPr>
            <a:normAutofit fontScale="92500" lnSpcReduction="10000"/>
          </a:bodyPr>
          <a:lstStyle/>
          <a:p>
            <a:pPr algn="just"/>
            <a:r>
              <a:rPr lang="en-IN" dirty="0"/>
              <a:t>As the name suggests, it is an online sharing tool of Tableau. Its functionalities are similar to Tableau Server, but the data is stored on servers hosted in the cloud which are maintained by the Tableau group.</a:t>
            </a:r>
          </a:p>
          <a:p>
            <a:pPr algn="just"/>
            <a:r>
              <a:rPr lang="en-IN" dirty="0"/>
              <a:t>There is no storage limit on the data that can be published in the Tableau Online. Tableau Online creates a direct link to over 40 data sources that are hosted in the cloud such as the MySQL, Hive, Amazon Aurora, Spark SQL and many more.</a:t>
            </a:r>
          </a:p>
          <a:p>
            <a:pPr algn="just"/>
            <a:r>
              <a:rPr lang="en-IN" dirty="0"/>
              <a:t>To publish, both Tableau Online and Server require the workbooks created by Tableau Desktop. Data that is streamed from the web applications say Google Analytics, </a:t>
            </a:r>
            <a:r>
              <a:rPr lang="en-IN" dirty="0" err="1"/>
              <a:t>Salesforce.com</a:t>
            </a:r>
            <a:r>
              <a:rPr lang="en-IN" dirty="0"/>
              <a:t> are also supported by Tableau Server and Tableau Online.</a:t>
            </a:r>
          </a:p>
          <a:p>
            <a:endParaRPr lang="en-US" dirty="0"/>
          </a:p>
        </p:txBody>
      </p:sp>
      <p:sp>
        <p:nvSpPr>
          <p:cNvPr id="4" name="Date Placeholder 3">
            <a:extLst>
              <a:ext uri="{FF2B5EF4-FFF2-40B4-BE49-F238E27FC236}">
                <a16:creationId xmlns:a16="http://schemas.microsoft.com/office/drawing/2014/main" id="{B2CB1643-5A1A-DC4E-9F3F-47A6656A764C}"/>
              </a:ext>
            </a:extLst>
          </p:cNvPr>
          <p:cNvSpPr>
            <a:spLocks noGrp="1"/>
          </p:cNvSpPr>
          <p:nvPr>
            <p:ph type="dt" sz="half" idx="10"/>
          </p:nvPr>
        </p:nvSpPr>
        <p:spPr/>
        <p:txBody>
          <a:bodyPr/>
          <a:lstStyle/>
          <a:p>
            <a:fld id="{B4B14503-FCF3-7641-B898-ED913C0EB466}" type="datetime1">
              <a:rPr lang="en-US" smtClean="0"/>
              <a:t>1/20/22</a:t>
            </a:fld>
            <a:endParaRPr lang="en-US"/>
          </a:p>
        </p:txBody>
      </p:sp>
      <p:sp>
        <p:nvSpPr>
          <p:cNvPr id="5" name="Footer Placeholder 4">
            <a:extLst>
              <a:ext uri="{FF2B5EF4-FFF2-40B4-BE49-F238E27FC236}">
                <a16:creationId xmlns:a16="http://schemas.microsoft.com/office/drawing/2014/main" id="{6C4FCDBD-DB46-DE40-AD91-D3EB8F7BEC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4CB005-6021-A645-98C7-D25B92E2AFDF}"/>
              </a:ext>
            </a:extLst>
          </p:cNvPr>
          <p:cNvSpPr>
            <a:spLocks noGrp="1"/>
          </p:cNvSpPr>
          <p:nvPr>
            <p:ph type="sldNum" sz="quarter" idx="12"/>
          </p:nvPr>
        </p:nvSpPr>
        <p:spPr/>
        <p:txBody>
          <a:bodyPr/>
          <a:lstStyle/>
          <a:p>
            <a:fld id="{A8201E05-7680-2B48-BDB1-49A881F5585E}" type="slidenum">
              <a:rPr lang="en-US" smtClean="0"/>
              <a:t>189</a:t>
            </a:fld>
            <a:endParaRPr lang="en-US"/>
          </a:p>
        </p:txBody>
      </p:sp>
    </p:spTree>
    <p:extLst>
      <p:ext uri="{BB962C8B-B14F-4D97-AF65-F5344CB8AC3E}">
        <p14:creationId xmlns:p14="http://schemas.microsoft.com/office/powerpoint/2010/main" val="2003896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B69D4-CE49-3B4C-835C-EA29781A9C6D}"/>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B0966F48-8096-204B-8047-581BC0BAFFE7}"/>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B6DBD5F6-33F7-E64D-9E9B-86A213DCB9AF}"/>
              </a:ext>
            </a:extLst>
          </p:cNvPr>
          <p:cNvSpPr>
            <a:spLocks noGrp="1"/>
          </p:cNvSpPr>
          <p:nvPr>
            <p:ph type="sldNum" sz="quarter" idx="12"/>
          </p:nvPr>
        </p:nvSpPr>
        <p:spPr/>
        <p:txBody>
          <a:bodyPr/>
          <a:lstStyle/>
          <a:p>
            <a:fld id="{0E2B90DE-CA9C-452B-80F9-35262CC2B070}" type="slidenum">
              <a:rPr lang="en-IN" smtClean="0"/>
              <a:pPr/>
              <a:t>19</a:t>
            </a:fld>
            <a:endParaRPr lang="en-IN"/>
          </a:p>
        </p:txBody>
      </p:sp>
      <p:sp>
        <p:nvSpPr>
          <p:cNvPr id="6" name="Content Placeholder 5">
            <a:extLst>
              <a:ext uri="{FF2B5EF4-FFF2-40B4-BE49-F238E27FC236}">
                <a16:creationId xmlns:a16="http://schemas.microsoft.com/office/drawing/2014/main" id="{78DF47B0-B671-004B-A5DB-47737D9B8D0E}"/>
              </a:ext>
            </a:extLst>
          </p:cNvPr>
          <p:cNvSpPr>
            <a:spLocks noGrp="1"/>
          </p:cNvSpPr>
          <p:nvPr>
            <p:ph sz="quarter" idx="1"/>
          </p:nvPr>
        </p:nvSpPr>
        <p:spPr/>
        <p:txBody>
          <a:bodyPr>
            <a:normAutofit fontScale="92500" lnSpcReduction="20000"/>
          </a:bodyPr>
          <a:lstStyle/>
          <a:p>
            <a:pPr algn="just"/>
            <a:r>
              <a:rPr lang="en-IN" b="1" dirty="0"/>
              <a:t>Line graphs</a:t>
            </a:r>
            <a:r>
              <a:rPr lang="en-IN" dirty="0"/>
              <a:t>: one of the most basic types of charts that plots data points on a graph; has a wealth of uses in almost every field of study. </a:t>
            </a:r>
          </a:p>
          <a:p>
            <a:pPr algn="just"/>
            <a:r>
              <a:rPr lang="en-IN" b="1" dirty="0"/>
              <a:t>Pictograms</a:t>
            </a:r>
            <a:r>
              <a:rPr lang="en-IN" dirty="0"/>
              <a:t>: replace numbers with images to visually explain data. They’re common in the design of infographics, as well as visuals that data scientists can use to explain complex findings to non-data-scientist professionals and the public.  </a:t>
            </a:r>
          </a:p>
          <a:p>
            <a:pPr algn="just"/>
            <a:r>
              <a:rPr lang="en-IN" b="1" dirty="0"/>
              <a:t>Scattergrams or scatterplots</a:t>
            </a:r>
            <a:r>
              <a:rPr lang="en-IN" dirty="0"/>
              <a:t>: typically used to display two variables in a set of data and then look for correlations among the data. For example, scientists might use it to evaluate the presence of two particular chemicals or gases in marine life in an effort to look for a relationship between the two variables. </a:t>
            </a:r>
          </a:p>
          <a:p>
            <a:pPr marL="0" indent="0" algn="just">
              <a:buNone/>
            </a:pPr>
            <a:r>
              <a:rPr lang="en-IN" b="1" dirty="0"/>
              <a:t>Non-graphical exploratory data analysis </a:t>
            </a:r>
            <a:r>
              <a:rPr lang="en-IN" dirty="0"/>
              <a:t>involves data collection and reporting in nonvisual or non-pictorial formats.</a:t>
            </a:r>
            <a:endParaRPr lang="en-US" dirty="0"/>
          </a:p>
        </p:txBody>
      </p:sp>
    </p:spTree>
    <p:extLst>
      <p:ext uri="{BB962C8B-B14F-4D97-AF65-F5344CB8AC3E}">
        <p14:creationId xmlns:p14="http://schemas.microsoft.com/office/powerpoint/2010/main" val="2986765544"/>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4BE6-F3FD-2049-AC76-614522C2137F}"/>
              </a:ext>
            </a:extLst>
          </p:cNvPr>
          <p:cNvSpPr>
            <a:spLocks noGrp="1"/>
          </p:cNvSpPr>
          <p:nvPr>
            <p:ph type="title"/>
          </p:nvPr>
        </p:nvSpPr>
        <p:spPr>
          <a:xfrm>
            <a:off x="990600" y="1219200"/>
            <a:ext cx="7772400" cy="1143000"/>
          </a:xfrm>
        </p:spPr>
        <p:txBody>
          <a:bodyPr>
            <a:normAutofit fontScale="90000"/>
          </a:bodyPr>
          <a:lstStyle/>
          <a:p>
            <a:r>
              <a:rPr lang="en-IN" b="1" dirty="0"/>
              <a:t>Tableau Reader</a:t>
            </a:r>
            <a:br>
              <a:rPr lang="en-IN" b="1" dirty="0"/>
            </a:br>
            <a:br>
              <a:rPr lang="en-IN" dirty="0"/>
            </a:br>
            <a:endParaRPr lang="en-US" dirty="0"/>
          </a:p>
        </p:txBody>
      </p:sp>
      <p:sp>
        <p:nvSpPr>
          <p:cNvPr id="3" name="Content Placeholder 2">
            <a:extLst>
              <a:ext uri="{FF2B5EF4-FFF2-40B4-BE49-F238E27FC236}">
                <a16:creationId xmlns:a16="http://schemas.microsoft.com/office/drawing/2014/main" id="{C21DC0BF-AC22-5D40-8170-E17DDAD72C98}"/>
              </a:ext>
            </a:extLst>
          </p:cNvPr>
          <p:cNvSpPr>
            <a:spLocks noGrp="1"/>
          </p:cNvSpPr>
          <p:nvPr>
            <p:ph idx="1"/>
          </p:nvPr>
        </p:nvSpPr>
        <p:spPr/>
        <p:txBody>
          <a:bodyPr/>
          <a:lstStyle/>
          <a:p>
            <a:pPr algn="just"/>
            <a:r>
              <a:rPr lang="en-IN" dirty="0"/>
              <a:t>Tableau Reader is a free tool which allows you to view the workbooks and visualizations created using Tableau Desktop or Tableau Public. The data can be filtered but editing and modifications are restricted. The security level is zero in Tableau Reader as anyone who gets the workbook can view it using Tableau Reader.</a:t>
            </a:r>
          </a:p>
          <a:p>
            <a:pPr algn="just"/>
            <a:r>
              <a:rPr lang="en-IN" dirty="0"/>
              <a:t>If you want to share the dashboards that you have created, the receiver should have Tableau Reader to view the document.</a:t>
            </a:r>
          </a:p>
          <a:p>
            <a:endParaRPr lang="en-US" dirty="0"/>
          </a:p>
        </p:txBody>
      </p:sp>
      <p:sp>
        <p:nvSpPr>
          <p:cNvPr id="4" name="Date Placeholder 3">
            <a:extLst>
              <a:ext uri="{FF2B5EF4-FFF2-40B4-BE49-F238E27FC236}">
                <a16:creationId xmlns:a16="http://schemas.microsoft.com/office/drawing/2014/main" id="{21CE88CC-3314-D34E-B37C-9F4C9A6A028E}"/>
              </a:ext>
            </a:extLst>
          </p:cNvPr>
          <p:cNvSpPr>
            <a:spLocks noGrp="1"/>
          </p:cNvSpPr>
          <p:nvPr>
            <p:ph type="dt" sz="half" idx="10"/>
          </p:nvPr>
        </p:nvSpPr>
        <p:spPr/>
        <p:txBody>
          <a:bodyPr/>
          <a:lstStyle/>
          <a:p>
            <a:fld id="{9BC8C85A-CC08-4549-A65C-3F93EFA67FBB}" type="datetime1">
              <a:rPr lang="en-US" smtClean="0"/>
              <a:t>1/20/22</a:t>
            </a:fld>
            <a:endParaRPr lang="en-US"/>
          </a:p>
        </p:txBody>
      </p:sp>
      <p:sp>
        <p:nvSpPr>
          <p:cNvPr id="5" name="Footer Placeholder 4">
            <a:extLst>
              <a:ext uri="{FF2B5EF4-FFF2-40B4-BE49-F238E27FC236}">
                <a16:creationId xmlns:a16="http://schemas.microsoft.com/office/drawing/2014/main" id="{2FEBE295-9716-F847-BDC7-C1B75E8DB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15F4B-EE37-3C40-BCB1-03F4775B521E}"/>
              </a:ext>
            </a:extLst>
          </p:cNvPr>
          <p:cNvSpPr>
            <a:spLocks noGrp="1"/>
          </p:cNvSpPr>
          <p:nvPr>
            <p:ph type="sldNum" sz="quarter" idx="12"/>
          </p:nvPr>
        </p:nvSpPr>
        <p:spPr/>
        <p:txBody>
          <a:bodyPr/>
          <a:lstStyle/>
          <a:p>
            <a:fld id="{A8201E05-7680-2B48-BDB1-49A881F5585E}" type="slidenum">
              <a:rPr lang="en-US" smtClean="0"/>
              <a:t>190</a:t>
            </a:fld>
            <a:endParaRPr lang="en-US"/>
          </a:p>
        </p:txBody>
      </p:sp>
    </p:spTree>
    <p:extLst>
      <p:ext uri="{BB962C8B-B14F-4D97-AF65-F5344CB8AC3E}">
        <p14:creationId xmlns:p14="http://schemas.microsoft.com/office/powerpoint/2010/main" val="4499353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B4592-7D03-CF4A-8D24-ACC69CF511B1}"/>
              </a:ext>
            </a:extLst>
          </p:cNvPr>
          <p:cNvSpPr>
            <a:spLocks noGrp="1"/>
          </p:cNvSpPr>
          <p:nvPr>
            <p:ph type="title"/>
          </p:nvPr>
        </p:nvSpPr>
        <p:spPr>
          <a:xfrm>
            <a:off x="914400" y="876300"/>
            <a:ext cx="7772400" cy="1143000"/>
          </a:xfrm>
        </p:spPr>
        <p:txBody>
          <a:bodyPr>
            <a:normAutofit fontScale="90000"/>
          </a:bodyPr>
          <a:lstStyle/>
          <a:p>
            <a:r>
              <a:rPr lang="en-IN" b="1" dirty="0"/>
              <a:t>How does Tableau work?</a:t>
            </a:r>
            <a:br>
              <a:rPr lang="en-IN" b="1" dirty="0"/>
            </a:br>
            <a:endParaRPr lang="en-US" dirty="0"/>
          </a:p>
        </p:txBody>
      </p:sp>
      <p:sp>
        <p:nvSpPr>
          <p:cNvPr id="3" name="Content Placeholder 2">
            <a:extLst>
              <a:ext uri="{FF2B5EF4-FFF2-40B4-BE49-F238E27FC236}">
                <a16:creationId xmlns:a16="http://schemas.microsoft.com/office/drawing/2014/main" id="{BDB15B5F-4688-F143-99BF-51FB432858BB}"/>
              </a:ext>
            </a:extLst>
          </p:cNvPr>
          <p:cNvSpPr>
            <a:spLocks noGrp="1"/>
          </p:cNvSpPr>
          <p:nvPr>
            <p:ph idx="1"/>
          </p:nvPr>
        </p:nvSpPr>
        <p:spPr/>
        <p:txBody>
          <a:bodyPr>
            <a:normAutofit fontScale="92500" lnSpcReduction="10000"/>
          </a:bodyPr>
          <a:lstStyle/>
          <a:p>
            <a:pPr algn="just"/>
            <a:r>
              <a:rPr lang="en-IN" dirty="0"/>
              <a:t>Tableau connects and extracts the data stored in various places. It can pull data from any platform imaginable. A simple database such as an excel, pdf, to a complex database like Oracle, a database in the cloud such as Amazon webs services, Microsoft Azure SQL database, Google Cloud SQL and various other data sources can be extracted by Tableau.</a:t>
            </a:r>
          </a:p>
          <a:p>
            <a:pPr algn="just"/>
            <a:r>
              <a:rPr lang="en-IN" dirty="0"/>
              <a:t>When Tableau is launched, ready data connectors are available which allows you to connect to any database. Depending on the version of Tableau that you have purchased the number of data connectors supported by Tableau will vary.</a:t>
            </a:r>
          </a:p>
          <a:p>
            <a:br>
              <a:rPr lang="en-IN" dirty="0"/>
            </a:br>
            <a:endParaRPr lang="en-US" dirty="0"/>
          </a:p>
        </p:txBody>
      </p:sp>
      <p:sp>
        <p:nvSpPr>
          <p:cNvPr id="4" name="Date Placeholder 3">
            <a:extLst>
              <a:ext uri="{FF2B5EF4-FFF2-40B4-BE49-F238E27FC236}">
                <a16:creationId xmlns:a16="http://schemas.microsoft.com/office/drawing/2014/main" id="{F54CFABC-658F-B44C-9951-6CF56D0A3BD6}"/>
              </a:ext>
            </a:extLst>
          </p:cNvPr>
          <p:cNvSpPr>
            <a:spLocks noGrp="1"/>
          </p:cNvSpPr>
          <p:nvPr>
            <p:ph type="dt" sz="half" idx="10"/>
          </p:nvPr>
        </p:nvSpPr>
        <p:spPr/>
        <p:txBody>
          <a:bodyPr/>
          <a:lstStyle/>
          <a:p>
            <a:fld id="{EAE1A9CD-96E6-DE46-A191-EA1537A675E9}" type="datetime1">
              <a:rPr lang="en-US" smtClean="0"/>
              <a:t>1/20/22</a:t>
            </a:fld>
            <a:endParaRPr lang="en-US"/>
          </a:p>
        </p:txBody>
      </p:sp>
      <p:sp>
        <p:nvSpPr>
          <p:cNvPr id="5" name="Footer Placeholder 4">
            <a:extLst>
              <a:ext uri="{FF2B5EF4-FFF2-40B4-BE49-F238E27FC236}">
                <a16:creationId xmlns:a16="http://schemas.microsoft.com/office/drawing/2014/main" id="{28EE2F58-C41E-B44F-8270-1A92C3F138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0C9D9-12B2-8445-B822-AB7E006F176F}"/>
              </a:ext>
            </a:extLst>
          </p:cNvPr>
          <p:cNvSpPr>
            <a:spLocks noGrp="1"/>
          </p:cNvSpPr>
          <p:nvPr>
            <p:ph type="sldNum" sz="quarter" idx="12"/>
          </p:nvPr>
        </p:nvSpPr>
        <p:spPr/>
        <p:txBody>
          <a:bodyPr/>
          <a:lstStyle/>
          <a:p>
            <a:fld id="{A8201E05-7680-2B48-BDB1-49A881F5585E}" type="slidenum">
              <a:rPr lang="en-US" smtClean="0"/>
              <a:t>191</a:t>
            </a:fld>
            <a:endParaRPr lang="en-US"/>
          </a:p>
        </p:txBody>
      </p:sp>
    </p:spTree>
    <p:extLst>
      <p:ext uri="{BB962C8B-B14F-4D97-AF65-F5344CB8AC3E}">
        <p14:creationId xmlns:p14="http://schemas.microsoft.com/office/powerpoint/2010/main" val="9253773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A8054-48DD-D642-BF3B-64FAFB84C3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3016535-9298-0846-9149-BCCF0AD565CB}"/>
              </a:ext>
            </a:extLst>
          </p:cNvPr>
          <p:cNvSpPr>
            <a:spLocks noGrp="1"/>
          </p:cNvSpPr>
          <p:nvPr>
            <p:ph idx="1"/>
          </p:nvPr>
        </p:nvSpPr>
        <p:spPr/>
        <p:txBody>
          <a:bodyPr>
            <a:normAutofit fontScale="92500" lnSpcReduction="20000"/>
          </a:bodyPr>
          <a:lstStyle/>
          <a:p>
            <a:pPr algn="just"/>
            <a:r>
              <a:rPr lang="en-IN" dirty="0"/>
              <a:t>The pulled data can be either connected live or extracted to the Tableau’s data engine, Tableau Desktop. This is where the Data analyst, data engineer work with the data that was pulled up and develop visualizations. The created dashboards are shared with the users as a static file. The users who receive the dashboards views the file using Tableau Reader.</a:t>
            </a:r>
          </a:p>
          <a:p>
            <a:pPr algn="just"/>
            <a:r>
              <a:rPr lang="en-IN" dirty="0"/>
              <a:t>The data from the Tableau Desktop can be published to the Tableau server. This is an enterprise platform where collaboration, distribution, governance, security model, automation features are supported. With the Tableau server, the end users have a better experience in accessing the files from all locations be it a desktop, mobile or email.</a:t>
            </a:r>
          </a:p>
          <a:p>
            <a:pPr marL="0" indent="0">
              <a:buNone/>
            </a:pPr>
            <a:br>
              <a:rPr lang="en-IN" dirty="0"/>
            </a:br>
            <a:endParaRPr lang="en-IN" dirty="0"/>
          </a:p>
          <a:p>
            <a:endParaRPr lang="en-US" dirty="0"/>
          </a:p>
        </p:txBody>
      </p:sp>
      <p:sp>
        <p:nvSpPr>
          <p:cNvPr id="4" name="Date Placeholder 3">
            <a:extLst>
              <a:ext uri="{FF2B5EF4-FFF2-40B4-BE49-F238E27FC236}">
                <a16:creationId xmlns:a16="http://schemas.microsoft.com/office/drawing/2014/main" id="{BE031043-36EA-9C41-892D-1D46638FD93E}"/>
              </a:ext>
            </a:extLst>
          </p:cNvPr>
          <p:cNvSpPr>
            <a:spLocks noGrp="1"/>
          </p:cNvSpPr>
          <p:nvPr>
            <p:ph type="dt" sz="half" idx="10"/>
          </p:nvPr>
        </p:nvSpPr>
        <p:spPr/>
        <p:txBody>
          <a:bodyPr/>
          <a:lstStyle/>
          <a:p>
            <a:fld id="{6E8DD2D9-74FA-7C4A-AE5D-5A1D32430B45}" type="datetime1">
              <a:rPr lang="en-US" smtClean="0"/>
              <a:t>1/20/22</a:t>
            </a:fld>
            <a:endParaRPr lang="en-US"/>
          </a:p>
        </p:txBody>
      </p:sp>
      <p:sp>
        <p:nvSpPr>
          <p:cNvPr id="5" name="Footer Placeholder 4">
            <a:extLst>
              <a:ext uri="{FF2B5EF4-FFF2-40B4-BE49-F238E27FC236}">
                <a16:creationId xmlns:a16="http://schemas.microsoft.com/office/drawing/2014/main" id="{916D08A2-B155-2B4B-A85C-7DED12432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FB4176-C6C0-9448-BCFB-2BF1BC14E42F}"/>
              </a:ext>
            </a:extLst>
          </p:cNvPr>
          <p:cNvSpPr>
            <a:spLocks noGrp="1"/>
          </p:cNvSpPr>
          <p:nvPr>
            <p:ph type="sldNum" sz="quarter" idx="12"/>
          </p:nvPr>
        </p:nvSpPr>
        <p:spPr/>
        <p:txBody>
          <a:bodyPr/>
          <a:lstStyle/>
          <a:p>
            <a:fld id="{A8201E05-7680-2B48-BDB1-49A881F5585E}" type="slidenum">
              <a:rPr lang="en-US" smtClean="0"/>
              <a:t>192</a:t>
            </a:fld>
            <a:endParaRPr lang="en-US"/>
          </a:p>
        </p:txBody>
      </p:sp>
    </p:spTree>
    <p:extLst>
      <p:ext uri="{BB962C8B-B14F-4D97-AF65-F5344CB8AC3E}">
        <p14:creationId xmlns:p14="http://schemas.microsoft.com/office/powerpoint/2010/main" val="35227853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CF523-55B7-5C49-9498-547AB2E5B2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17A2B5-B273-E445-84DC-D0396C4A580C}"/>
              </a:ext>
            </a:extLst>
          </p:cNvPr>
          <p:cNvSpPr>
            <a:spLocks noGrp="1"/>
          </p:cNvSpPr>
          <p:nvPr>
            <p:ph idx="1"/>
          </p:nvPr>
        </p:nvSpPr>
        <p:spPr/>
        <p:txBody>
          <a:bodyPr>
            <a:normAutofit fontScale="92500" lnSpcReduction="10000"/>
          </a:bodyPr>
          <a:lstStyle/>
          <a:p>
            <a:pPr marL="0" indent="0">
              <a:buNone/>
            </a:pPr>
            <a:r>
              <a:rPr lang="en-IN" b="1" dirty="0">
                <a:solidFill>
                  <a:srgbClr val="FF0000"/>
                </a:solidFill>
              </a:rPr>
              <a:t>Tableau Uses- </a:t>
            </a:r>
            <a:r>
              <a:rPr lang="en-IN" dirty="0"/>
              <a:t>Following are the main uses and applications of Tableau:</a:t>
            </a:r>
          </a:p>
          <a:p>
            <a:r>
              <a:rPr lang="en-IN" dirty="0"/>
              <a:t>Business Intelligence</a:t>
            </a:r>
          </a:p>
          <a:p>
            <a:r>
              <a:rPr lang="en-IN" dirty="0"/>
              <a:t>Data Visualization</a:t>
            </a:r>
          </a:p>
          <a:p>
            <a:r>
              <a:rPr lang="en-IN" dirty="0"/>
              <a:t>Data Collaboration</a:t>
            </a:r>
          </a:p>
          <a:p>
            <a:r>
              <a:rPr lang="en-IN" dirty="0"/>
              <a:t>Data Blending</a:t>
            </a:r>
          </a:p>
          <a:p>
            <a:r>
              <a:rPr lang="en-IN" dirty="0"/>
              <a:t>Real-time data analysis</a:t>
            </a:r>
          </a:p>
          <a:p>
            <a:r>
              <a:rPr lang="en-IN" dirty="0"/>
              <a:t>Query translation into visualization</a:t>
            </a:r>
          </a:p>
          <a:p>
            <a:r>
              <a:rPr lang="en-IN" dirty="0"/>
              <a:t>To import large size of data</a:t>
            </a:r>
          </a:p>
          <a:p>
            <a:r>
              <a:rPr lang="en-IN" dirty="0"/>
              <a:t>To create no-code data queries</a:t>
            </a:r>
          </a:p>
          <a:p>
            <a:r>
              <a:rPr lang="en-IN" dirty="0"/>
              <a:t>To manage large size metadata</a:t>
            </a:r>
          </a:p>
          <a:p>
            <a:pPr marL="0" indent="0">
              <a:buNone/>
            </a:pPr>
            <a:endParaRPr lang="en-US" dirty="0"/>
          </a:p>
        </p:txBody>
      </p:sp>
      <p:sp>
        <p:nvSpPr>
          <p:cNvPr id="4" name="Date Placeholder 3">
            <a:extLst>
              <a:ext uri="{FF2B5EF4-FFF2-40B4-BE49-F238E27FC236}">
                <a16:creationId xmlns:a16="http://schemas.microsoft.com/office/drawing/2014/main" id="{E8FFAEA3-825F-9046-9165-489BCEE5C9E7}"/>
              </a:ext>
            </a:extLst>
          </p:cNvPr>
          <p:cNvSpPr>
            <a:spLocks noGrp="1"/>
          </p:cNvSpPr>
          <p:nvPr>
            <p:ph type="dt" sz="half" idx="10"/>
          </p:nvPr>
        </p:nvSpPr>
        <p:spPr/>
        <p:txBody>
          <a:bodyPr/>
          <a:lstStyle/>
          <a:p>
            <a:fld id="{0EBE749B-07DA-414A-BE62-8FFC947AB45C}" type="datetime1">
              <a:rPr lang="en-US" smtClean="0"/>
              <a:t>1/20/22</a:t>
            </a:fld>
            <a:endParaRPr lang="en-US"/>
          </a:p>
        </p:txBody>
      </p:sp>
      <p:sp>
        <p:nvSpPr>
          <p:cNvPr id="5" name="Footer Placeholder 4">
            <a:extLst>
              <a:ext uri="{FF2B5EF4-FFF2-40B4-BE49-F238E27FC236}">
                <a16:creationId xmlns:a16="http://schemas.microsoft.com/office/drawing/2014/main" id="{D27D54EF-D8BE-534B-8801-16466CC79F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334CD-1026-AE46-A670-DA7276F4ABC1}"/>
              </a:ext>
            </a:extLst>
          </p:cNvPr>
          <p:cNvSpPr>
            <a:spLocks noGrp="1"/>
          </p:cNvSpPr>
          <p:nvPr>
            <p:ph type="sldNum" sz="quarter" idx="12"/>
          </p:nvPr>
        </p:nvSpPr>
        <p:spPr/>
        <p:txBody>
          <a:bodyPr/>
          <a:lstStyle/>
          <a:p>
            <a:fld id="{A8201E05-7680-2B48-BDB1-49A881F5585E}" type="slidenum">
              <a:rPr lang="en-US" smtClean="0"/>
              <a:t>193</a:t>
            </a:fld>
            <a:endParaRPr lang="en-US"/>
          </a:p>
        </p:txBody>
      </p:sp>
    </p:spTree>
    <p:extLst>
      <p:ext uri="{BB962C8B-B14F-4D97-AF65-F5344CB8AC3E}">
        <p14:creationId xmlns:p14="http://schemas.microsoft.com/office/powerpoint/2010/main" val="10422906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E0EC6-E76D-4D40-AF39-AB387D64925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62F8676-3901-504A-A54E-BB44DDEC9949}"/>
              </a:ext>
            </a:extLst>
          </p:cNvPr>
          <p:cNvSpPr>
            <a:spLocks noGrp="1"/>
          </p:cNvSpPr>
          <p:nvPr>
            <p:ph idx="1"/>
          </p:nvPr>
        </p:nvSpPr>
        <p:spPr/>
        <p:txBody>
          <a:bodyPr/>
          <a:lstStyle/>
          <a:p>
            <a:pPr marL="0" indent="0">
              <a:buNone/>
            </a:pPr>
            <a:r>
              <a:rPr lang="en-IN" b="1" dirty="0">
                <a:solidFill>
                  <a:srgbClr val="FF0000"/>
                </a:solidFill>
              </a:rPr>
              <a:t>Excel Vs. Tableau</a:t>
            </a:r>
          </a:p>
          <a:p>
            <a:r>
              <a:rPr lang="en-IN" dirty="0"/>
              <a:t>Both Excel and Tableau are data analysis tools, but each tool has its unique approach to data exploration. However, the analysis in Tableau is more potent than excel.</a:t>
            </a:r>
          </a:p>
          <a:p>
            <a:r>
              <a:rPr lang="en-IN" dirty="0"/>
              <a:t>Excel works with rows and columns in spreadsheets whereas Tableau enables in exploring excel data using its drag and drop feature. Tableau formats the data in Graphs, pictures that are easily understandable.</a:t>
            </a:r>
          </a:p>
          <a:p>
            <a:pPr marL="0" indent="0">
              <a:buNone/>
            </a:pPr>
            <a:endParaRPr lang="en-US" dirty="0"/>
          </a:p>
        </p:txBody>
      </p:sp>
      <p:sp>
        <p:nvSpPr>
          <p:cNvPr id="4" name="Date Placeholder 3">
            <a:extLst>
              <a:ext uri="{FF2B5EF4-FFF2-40B4-BE49-F238E27FC236}">
                <a16:creationId xmlns:a16="http://schemas.microsoft.com/office/drawing/2014/main" id="{502F172F-F776-E647-8B00-6BFB9D0BA7F3}"/>
              </a:ext>
            </a:extLst>
          </p:cNvPr>
          <p:cNvSpPr>
            <a:spLocks noGrp="1"/>
          </p:cNvSpPr>
          <p:nvPr>
            <p:ph type="dt" sz="half" idx="10"/>
          </p:nvPr>
        </p:nvSpPr>
        <p:spPr/>
        <p:txBody>
          <a:bodyPr/>
          <a:lstStyle/>
          <a:p>
            <a:fld id="{B767C438-D348-034C-A028-0A1A29F49231}" type="datetime1">
              <a:rPr lang="en-US" smtClean="0"/>
              <a:t>1/20/22</a:t>
            </a:fld>
            <a:endParaRPr lang="en-US"/>
          </a:p>
        </p:txBody>
      </p:sp>
      <p:sp>
        <p:nvSpPr>
          <p:cNvPr id="5" name="Footer Placeholder 4">
            <a:extLst>
              <a:ext uri="{FF2B5EF4-FFF2-40B4-BE49-F238E27FC236}">
                <a16:creationId xmlns:a16="http://schemas.microsoft.com/office/drawing/2014/main" id="{991507C9-411D-414E-92E5-B532F339F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2718A3-B351-3D4D-A467-FED2F6D47277}"/>
              </a:ext>
            </a:extLst>
          </p:cNvPr>
          <p:cNvSpPr>
            <a:spLocks noGrp="1"/>
          </p:cNvSpPr>
          <p:nvPr>
            <p:ph type="sldNum" sz="quarter" idx="12"/>
          </p:nvPr>
        </p:nvSpPr>
        <p:spPr/>
        <p:txBody>
          <a:bodyPr/>
          <a:lstStyle/>
          <a:p>
            <a:fld id="{A8201E05-7680-2B48-BDB1-49A881F5585E}" type="slidenum">
              <a:rPr lang="en-US" smtClean="0"/>
              <a:t>194</a:t>
            </a:fld>
            <a:endParaRPr lang="en-US"/>
          </a:p>
        </p:txBody>
      </p:sp>
    </p:spTree>
    <p:extLst>
      <p:ext uri="{BB962C8B-B14F-4D97-AF65-F5344CB8AC3E}">
        <p14:creationId xmlns:p14="http://schemas.microsoft.com/office/powerpoint/2010/main" val="23433726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8E239-42CD-3A41-8577-CA9DEFAC67DD}"/>
              </a:ext>
            </a:extLst>
          </p:cNvPr>
          <p:cNvSpPr>
            <a:spLocks noGrp="1"/>
          </p:cNvSpPr>
          <p:nvPr>
            <p:ph type="title"/>
          </p:nvPr>
        </p:nvSpPr>
        <p:spPr/>
        <p:txBody>
          <a:bodyPr/>
          <a:lstStyle/>
          <a:p>
            <a:endParaRPr lang="en-US"/>
          </a:p>
        </p:txBody>
      </p:sp>
      <p:graphicFrame>
        <p:nvGraphicFramePr>
          <p:cNvPr id="7" name="Content Placeholder 6">
            <a:extLst>
              <a:ext uri="{FF2B5EF4-FFF2-40B4-BE49-F238E27FC236}">
                <a16:creationId xmlns:a16="http://schemas.microsoft.com/office/drawing/2014/main" id="{F44FE752-5898-B346-AB23-9B4784E8C95D}"/>
              </a:ext>
            </a:extLst>
          </p:cNvPr>
          <p:cNvGraphicFramePr>
            <a:graphicFrameLocks noGrp="1"/>
          </p:cNvGraphicFramePr>
          <p:nvPr>
            <p:ph idx="1"/>
            <p:extLst>
              <p:ext uri="{D42A27DB-BD31-4B8C-83A1-F6EECF244321}">
                <p14:modId xmlns:p14="http://schemas.microsoft.com/office/powerpoint/2010/main" val="3809648019"/>
              </p:ext>
            </p:extLst>
          </p:nvPr>
        </p:nvGraphicFramePr>
        <p:xfrm>
          <a:off x="1937841" y="769907"/>
          <a:ext cx="5472609" cy="6001256"/>
        </p:xfrm>
        <a:graphic>
          <a:graphicData uri="http://schemas.openxmlformats.org/drawingml/2006/table">
            <a:tbl>
              <a:tblPr/>
              <a:tblGrid>
                <a:gridCol w="1824203">
                  <a:extLst>
                    <a:ext uri="{9D8B030D-6E8A-4147-A177-3AD203B41FA5}">
                      <a16:colId xmlns:a16="http://schemas.microsoft.com/office/drawing/2014/main" val="1930981064"/>
                    </a:ext>
                  </a:extLst>
                </a:gridCol>
                <a:gridCol w="1824203">
                  <a:extLst>
                    <a:ext uri="{9D8B030D-6E8A-4147-A177-3AD203B41FA5}">
                      <a16:colId xmlns:a16="http://schemas.microsoft.com/office/drawing/2014/main" val="314286504"/>
                    </a:ext>
                  </a:extLst>
                </a:gridCol>
                <a:gridCol w="1824203">
                  <a:extLst>
                    <a:ext uri="{9D8B030D-6E8A-4147-A177-3AD203B41FA5}">
                      <a16:colId xmlns:a16="http://schemas.microsoft.com/office/drawing/2014/main" val="181291677"/>
                    </a:ext>
                  </a:extLst>
                </a:gridCol>
              </a:tblGrid>
              <a:tr h="143009">
                <a:tc>
                  <a:txBody>
                    <a:bodyPr/>
                    <a:lstStyle/>
                    <a:p>
                      <a:pPr algn="l"/>
                      <a:r>
                        <a:rPr lang="en-IN" sz="1300" b="1" dirty="0">
                          <a:effectLst/>
                          <a:latin typeface="Times New Roman" panose="02020603050405020304" pitchFamily="18" charset="0"/>
                          <a:cs typeface="Times New Roman" panose="02020603050405020304" pitchFamily="18" charset="0"/>
                        </a:rPr>
                        <a:t>Parameters</a:t>
                      </a:r>
                    </a:p>
                  </a:txBody>
                  <a:tcPr marL="31972" marR="31972" marT="15986" marB="15986"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IN" sz="1300" b="1" dirty="0">
                          <a:effectLst/>
                          <a:latin typeface="Times New Roman" panose="02020603050405020304" pitchFamily="18" charset="0"/>
                          <a:cs typeface="Times New Roman" panose="02020603050405020304" pitchFamily="18" charset="0"/>
                        </a:rPr>
                        <a:t>Excel</a:t>
                      </a:r>
                    </a:p>
                  </a:txBody>
                  <a:tcPr marL="31972" marR="31972" marT="15986" marB="15986"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IN" sz="1300" b="1" dirty="0">
                          <a:effectLst/>
                          <a:latin typeface="Times New Roman" panose="02020603050405020304" pitchFamily="18" charset="0"/>
                          <a:cs typeface="Times New Roman" panose="02020603050405020304" pitchFamily="18" charset="0"/>
                        </a:rPr>
                        <a:t>Tableau</a:t>
                      </a:r>
                    </a:p>
                  </a:txBody>
                  <a:tcPr marL="31972" marR="31972" marT="15986" marB="15986"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901570173"/>
                  </a:ext>
                </a:extLst>
              </a:tr>
              <a:tr h="250265">
                <a:tc>
                  <a:txBody>
                    <a:bodyPr/>
                    <a:lstStyle/>
                    <a:p>
                      <a:r>
                        <a:rPr lang="en-IN" sz="1300" b="1" dirty="0">
                          <a:effectLst/>
                          <a:latin typeface="Times New Roman" panose="02020603050405020304" pitchFamily="18" charset="0"/>
                          <a:cs typeface="Times New Roman" panose="02020603050405020304" pitchFamily="18" charset="0"/>
                        </a:rPr>
                        <a:t>Purpose</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IN" sz="1300">
                          <a:effectLst/>
                          <a:latin typeface="Times New Roman" panose="02020603050405020304" pitchFamily="18" charset="0"/>
                          <a:cs typeface="Times New Roman" panose="02020603050405020304" pitchFamily="18" charset="0"/>
                        </a:rPr>
                        <a:t>Spreadsheet application used for manipulating the data.</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IN" sz="1300">
                          <a:effectLst/>
                          <a:latin typeface="Times New Roman" panose="02020603050405020304" pitchFamily="18" charset="0"/>
                          <a:cs typeface="Times New Roman" panose="02020603050405020304" pitchFamily="18" charset="0"/>
                        </a:rPr>
                        <a:t>Perfect visualization tool used for analysis.</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463853823"/>
                  </a:ext>
                </a:extLst>
              </a:tr>
              <a:tr h="464779">
                <a:tc>
                  <a:txBody>
                    <a:bodyPr/>
                    <a:lstStyle/>
                    <a:p>
                      <a:r>
                        <a:rPr lang="en-IN" sz="1300" b="1" dirty="0">
                          <a:effectLst/>
                          <a:latin typeface="Times New Roman" panose="02020603050405020304" pitchFamily="18" charset="0"/>
                          <a:cs typeface="Times New Roman" panose="02020603050405020304" pitchFamily="18" charset="0"/>
                        </a:rPr>
                        <a:t>Usage</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IN" sz="1300">
                          <a:effectLst/>
                          <a:latin typeface="Times New Roman" panose="02020603050405020304" pitchFamily="18" charset="0"/>
                          <a:cs typeface="Times New Roman" panose="02020603050405020304" pitchFamily="18" charset="0"/>
                        </a:rPr>
                        <a:t>Most suitable for statistical analysis of structured data.</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IN" sz="1300">
                          <a:effectLst/>
                          <a:latin typeface="Times New Roman" panose="02020603050405020304" pitchFamily="18" charset="0"/>
                          <a:cs typeface="Times New Roman" panose="02020603050405020304" pitchFamily="18" charset="0"/>
                        </a:rPr>
                        <a:t>Most suitable for quick and easy representation of big data which helps in resolving the big data issues.</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34231282"/>
                  </a:ext>
                </a:extLst>
              </a:tr>
              <a:tr h="357522">
                <a:tc>
                  <a:txBody>
                    <a:bodyPr/>
                    <a:lstStyle/>
                    <a:p>
                      <a:r>
                        <a:rPr lang="en-IN" sz="1300" b="1">
                          <a:effectLst/>
                          <a:latin typeface="Times New Roman" panose="02020603050405020304" pitchFamily="18" charset="0"/>
                          <a:cs typeface="Times New Roman" panose="02020603050405020304" pitchFamily="18" charset="0"/>
                        </a:rPr>
                        <a:t>Performance</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IN" sz="1300">
                          <a:effectLst/>
                          <a:latin typeface="Times New Roman" panose="02020603050405020304" pitchFamily="18" charset="0"/>
                          <a:cs typeface="Times New Roman" panose="02020603050405020304" pitchFamily="18" charset="0"/>
                        </a:rPr>
                        <a:t>Moderate speed with no option to quicken.</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IN" sz="1300">
                          <a:effectLst/>
                          <a:latin typeface="Times New Roman" panose="02020603050405020304" pitchFamily="18" charset="0"/>
                          <a:cs typeface="Times New Roman" panose="02020603050405020304" pitchFamily="18" charset="0"/>
                        </a:rPr>
                        <a:t>Moderate speed with options to optimize and enhance the progress of an operation.</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711970367"/>
                  </a:ext>
                </a:extLst>
              </a:tr>
              <a:tr h="572036">
                <a:tc>
                  <a:txBody>
                    <a:bodyPr/>
                    <a:lstStyle/>
                    <a:p>
                      <a:r>
                        <a:rPr lang="en-IN" sz="1300" b="1" dirty="0">
                          <a:effectLst/>
                          <a:latin typeface="Times New Roman" panose="02020603050405020304" pitchFamily="18" charset="0"/>
                          <a:cs typeface="Times New Roman" panose="02020603050405020304" pitchFamily="18" charset="0"/>
                        </a:rPr>
                        <a:t>Security</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IN" sz="1300">
                          <a:effectLst/>
                          <a:latin typeface="Times New Roman" panose="02020603050405020304" pitchFamily="18" charset="0"/>
                          <a:cs typeface="Times New Roman" panose="02020603050405020304" pitchFamily="18" charset="0"/>
                        </a:rPr>
                        <a:t>The inbuilt security feature is weak when compared to Tableau. The security update needs to be installed on a regular basis.</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IN" sz="1300">
                          <a:effectLst/>
                          <a:latin typeface="Times New Roman" panose="02020603050405020304" pitchFamily="18" charset="0"/>
                          <a:cs typeface="Times New Roman" panose="02020603050405020304" pitchFamily="18" charset="0"/>
                        </a:rPr>
                        <a:t>Extensive options to secure data without scripting. Security features like row level security and permission are inbuilt.</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469066361"/>
                  </a:ext>
                </a:extLst>
              </a:tr>
              <a:tr h="464779">
                <a:tc>
                  <a:txBody>
                    <a:bodyPr/>
                    <a:lstStyle/>
                    <a:p>
                      <a:r>
                        <a:rPr lang="en-IN" sz="1300" b="1" dirty="0">
                          <a:effectLst/>
                          <a:latin typeface="Times New Roman" panose="02020603050405020304" pitchFamily="18" charset="0"/>
                          <a:cs typeface="Times New Roman" panose="02020603050405020304" pitchFamily="18" charset="0"/>
                        </a:rPr>
                        <a:t>User Interface</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IN" sz="1300">
                          <a:effectLst/>
                          <a:latin typeface="Times New Roman" panose="02020603050405020304" pitchFamily="18" charset="0"/>
                          <a:cs typeface="Times New Roman" panose="02020603050405020304" pitchFamily="18" charset="0"/>
                        </a:rPr>
                        <a:t>To utilize excel to full potential, macro and visual basic scripting knowledge is required.</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IN" sz="1300">
                          <a:effectLst/>
                          <a:latin typeface="Times New Roman" panose="02020603050405020304" pitchFamily="18" charset="0"/>
                          <a:cs typeface="Times New Roman" panose="02020603050405020304" pitchFamily="18" charset="0"/>
                        </a:rPr>
                        <a:t>The tool can be used without any coding knowledge.</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908744111"/>
                  </a:ext>
                </a:extLst>
              </a:tr>
              <a:tr h="250265">
                <a:tc>
                  <a:txBody>
                    <a:bodyPr/>
                    <a:lstStyle/>
                    <a:p>
                      <a:r>
                        <a:rPr lang="en-IN" sz="1300" b="1" dirty="0">
                          <a:effectLst/>
                          <a:latin typeface="Times New Roman" panose="02020603050405020304" pitchFamily="18" charset="0"/>
                          <a:cs typeface="Times New Roman" panose="02020603050405020304" pitchFamily="18" charset="0"/>
                        </a:rPr>
                        <a:t>Business need</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IN" sz="1300">
                          <a:effectLst/>
                          <a:latin typeface="Times New Roman" panose="02020603050405020304" pitchFamily="18" charset="0"/>
                          <a:cs typeface="Times New Roman" panose="02020603050405020304" pitchFamily="18" charset="0"/>
                        </a:rPr>
                        <a:t>Best for preparing on-off reports with small data</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IN" sz="1300">
                          <a:effectLst/>
                          <a:latin typeface="Times New Roman" panose="02020603050405020304" pitchFamily="18" charset="0"/>
                          <a:cs typeface="Times New Roman" panose="02020603050405020304" pitchFamily="18" charset="0"/>
                        </a:rPr>
                        <a:t>Best while working with big data.</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954452224"/>
                  </a:ext>
                </a:extLst>
              </a:tr>
              <a:tr h="357522">
                <a:tc>
                  <a:txBody>
                    <a:bodyPr/>
                    <a:lstStyle/>
                    <a:p>
                      <a:r>
                        <a:rPr lang="en-IN" sz="1300" b="1" dirty="0">
                          <a:effectLst/>
                          <a:latin typeface="Times New Roman" panose="02020603050405020304" pitchFamily="18" charset="0"/>
                          <a:cs typeface="Times New Roman" panose="02020603050405020304" pitchFamily="18" charset="0"/>
                        </a:rPr>
                        <a:t>Products</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IN" sz="1300">
                          <a:effectLst/>
                          <a:latin typeface="Times New Roman" panose="02020603050405020304" pitchFamily="18" charset="0"/>
                          <a:cs typeface="Times New Roman" panose="02020603050405020304" pitchFamily="18" charset="0"/>
                        </a:rPr>
                        <a:t>Bundled with MS Office tools</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IN" sz="1300" dirty="0">
                          <a:effectLst/>
                          <a:latin typeface="Times New Roman" panose="02020603050405020304" pitchFamily="18" charset="0"/>
                          <a:cs typeface="Times New Roman" panose="02020603050405020304" pitchFamily="18" charset="0"/>
                        </a:rPr>
                        <a:t>Comes with different versions such as the Tableau server, cloud, and desktop.</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026233360"/>
                  </a:ext>
                </a:extLst>
              </a:tr>
            </a:tbl>
          </a:graphicData>
        </a:graphic>
      </p:graphicFrame>
      <p:sp>
        <p:nvSpPr>
          <p:cNvPr id="4" name="Date Placeholder 3">
            <a:extLst>
              <a:ext uri="{FF2B5EF4-FFF2-40B4-BE49-F238E27FC236}">
                <a16:creationId xmlns:a16="http://schemas.microsoft.com/office/drawing/2014/main" id="{71356FF2-AAF4-354A-96D3-A8BE22E293B4}"/>
              </a:ext>
            </a:extLst>
          </p:cNvPr>
          <p:cNvSpPr>
            <a:spLocks noGrp="1"/>
          </p:cNvSpPr>
          <p:nvPr>
            <p:ph type="dt" sz="half" idx="10"/>
          </p:nvPr>
        </p:nvSpPr>
        <p:spPr/>
        <p:txBody>
          <a:bodyPr/>
          <a:lstStyle/>
          <a:p>
            <a:fld id="{829B88F6-BF2C-8E45-AAEC-F45B004AEB07}" type="datetime1">
              <a:rPr lang="en-US" smtClean="0"/>
              <a:t>1/20/22</a:t>
            </a:fld>
            <a:endParaRPr lang="en-US"/>
          </a:p>
        </p:txBody>
      </p:sp>
      <p:sp>
        <p:nvSpPr>
          <p:cNvPr id="5" name="Footer Placeholder 4">
            <a:extLst>
              <a:ext uri="{FF2B5EF4-FFF2-40B4-BE49-F238E27FC236}">
                <a16:creationId xmlns:a16="http://schemas.microsoft.com/office/drawing/2014/main" id="{9BB6DFE4-7AF4-D947-8F4D-DA9A6EA60C7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E762F57-A59D-3F4F-8833-99B3E4316566}"/>
              </a:ext>
            </a:extLst>
          </p:cNvPr>
          <p:cNvSpPr>
            <a:spLocks noGrp="1"/>
          </p:cNvSpPr>
          <p:nvPr>
            <p:ph type="sldNum" sz="quarter" idx="12"/>
          </p:nvPr>
        </p:nvSpPr>
        <p:spPr/>
        <p:txBody>
          <a:bodyPr/>
          <a:lstStyle/>
          <a:p>
            <a:fld id="{A8201E05-7680-2B48-BDB1-49A881F5585E}" type="slidenum">
              <a:rPr lang="en-US" smtClean="0"/>
              <a:t>195</a:t>
            </a:fld>
            <a:endParaRPr lang="en-US"/>
          </a:p>
        </p:txBody>
      </p:sp>
    </p:spTree>
    <p:extLst>
      <p:ext uri="{BB962C8B-B14F-4D97-AF65-F5344CB8AC3E}">
        <p14:creationId xmlns:p14="http://schemas.microsoft.com/office/powerpoint/2010/main" val="37255900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2DBA-F2B5-FA44-9BD7-783339AAE483}"/>
              </a:ext>
            </a:extLst>
          </p:cNvPr>
          <p:cNvSpPr>
            <a:spLocks noGrp="1"/>
          </p:cNvSpPr>
          <p:nvPr>
            <p:ph type="title"/>
          </p:nvPr>
        </p:nvSpPr>
        <p:spPr/>
        <p:txBody>
          <a:bodyPr/>
          <a:lstStyle/>
          <a:p>
            <a:endParaRPr lang="en-US"/>
          </a:p>
        </p:txBody>
      </p:sp>
      <p:graphicFrame>
        <p:nvGraphicFramePr>
          <p:cNvPr id="7" name="Content Placeholder 6">
            <a:extLst>
              <a:ext uri="{FF2B5EF4-FFF2-40B4-BE49-F238E27FC236}">
                <a16:creationId xmlns:a16="http://schemas.microsoft.com/office/drawing/2014/main" id="{FA94277E-AD5E-A940-BDFE-71CF832DF144}"/>
              </a:ext>
            </a:extLst>
          </p:cNvPr>
          <p:cNvGraphicFramePr>
            <a:graphicFrameLocks noGrp="1"/>
          </p:cNvGraphicFramePr>
          <p:nvPr>
            <p:ph idx="1"/>
            <p:extLst>
              <p:ext uri="{D42A27DB-BD31-4B8C-83A1-F6EECF244321}">
                <p14:modId xmlns:p14="http://schemas.microsoft.com/office/powerpoint/2010/main" val="1951738997"/>
              </p:ext>
            </p:extLst>
          </p:nvPr>
        </p:nvGraphicFramePr>
        <p:xfrm>
          <a:off x="2140495" y="1558116"/>
          <a:ext cx="5472609" cy="4454556"/>
        </p:xfrm>
        <a:graphic>
          <a:graphicData uri="http://schemas.openxmlformats.org/drawingml/2006/table">
            <a:tbl>
              <a:tblPr/>
              <a:tblGrid>
                <a:gridCol w="1824203">
                  <a:extLst>
                    <a:ext uri="{9D8B030D-6E8A-4147-A177-3AD203B41FA5}">
                      <a16:colId xmlns:a16="http://schemas.microsoft.com/office/drawing/2014/main" val="291256680"/>
                    </a:ext>
                  </a:extLst>
                </a:gridCol>
                <a:gridCol w="1824203">
                  <a:extLst>
                    <a:ext uri="{9D8B030D-6E8A-4147-A177-3AD203B41FA5}">
                      <a16:colId xmlns:a16="http://schemas.microsoft.com/office/drawing/2014/main" val="596480864"/>
                    </a:ext>
                  </a:extLst>
                </a:gridCol>
                <a:gridCol w="1824203">
                  <a:extLst>
                    <a:ext uri="{9D8B030D-6E8A-4147-A177-3AD203B41FA5}">
                      <a16:colId xmlns:a16="http://schemas.microsoft.com/office/drawing/2014/main" val="3942004955"/>
                    </a:ext>
                  </a:extLst>
                </a:gridCol>
              </a:tblGrid>
              <a:tr h="250265">
                <a:tc>
                  <a:txBody>
                    <a:bodyPr/>
                    <a:lstStyle/>
                    <a:p>
                      <a:r>
                        <a:rPr lang="en-IN" sz="1300" b="1" dirty="0">
                          <a:effectLst/>
                          <a:latin typeface="Times New Roman" panose="02020603050405020304" pitchFamily="18" charset="0"/>
                          <a:cs typeface="Times New Roman" panose="02020603050405020304" pitchFamily="18" charset="0"/>
                        </a:rPr>
                        <a:t>Integration</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IN" sz="1300">
                          <a:effectLst/>
                          <a:latin typeface="Times New Roman" panose="02020603050405020304" pitchFamily="18" charset="0"/>
                          <a:cs typeface="Times New Roman" panose="02020603050405020304" pitchFamily="18" charset="0"/>
                        </a:rPr>
                        <a:t>Excel integrates with around 60 applications</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IN" sz="1300">
                          <a:effectLst/>
                          <a:latin typeface="Times New Roman" panose="02020603050405020304" pitchFamily="18" charset="0"/>
                          <a:cs typeface="Times New Roman" panose="02020603050405020304" pitchFamily="18" charset="0"/>
                        </a:rPr>
                        <a:t>Tableaus integrated with over 250 applications</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439312350"/>
                  </a:ext>
                </a:extLst>
              </a:tr>
              <a:tr h="893806">
                <a:tc>
                  <a:txBody>
                    <a:bodyPr/>
                    <a:lstStyle/>
                    <a:p>
                      <a:r>
                        <a:rPr lang="en-IN" sz="1300" b="1" dirty="0">
                          <a:effectLst/>
                          <a:latin typeface="Times New Roman" panose="02020603050405020304" pitchFamily="18" charset="0"/>
                          <a:cs typeface="Times New Roman" panose="02020603050405020304" pitchFamily="18" charset="0"/>
                        </a:rPr>
                        <a:t>Real time data exploration</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IN" sz="1300">
                          <a:effectLst/>
                          <a:latin typeface="Times New Roman" panose="02020603050405020304" pitchFamily="18" charset="0"/>
                          <a:cs typeface="Times New Roman" panose="02020603050405020304" pitchFamily="18" charset="0"/>
                        </a:rPr>
                        <a:t>When you are working in excel, you need have an idea of where your data takes you to get to know the insights</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IN" sz="1300">
                          <a:effectLst/>
                          <a:latin typeface="Times New Roman" panose="02020603050405020304" pitchFamily="18" charset="0"/>
                          <a:cs typeface="Times New Roman" panose="02020603050405020304" pitchFamily="18" charset="0"/>
                        </a:rPr>
                        <a:t>In Tableaus, you are free to explore data without even knowing the answer that you want. With the in-built features like data blending and drill-down, you will be able to determine the variations and data patterns.</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467330386"/>
                  </a:ext>
                </a:extLst>
              </a:tr>
              <a:tr h="1108320">
                <a:tc>
                  <a:txBody>
                    <a:bodyPr/>
                    <a:lstStyle/>
                    <a:p>
                      <a:r>
                        <a:rPr lang="en-IN" sz="1300" b="1" dirty="0">
                          <a:effectLst/>
                          <a:latin typeface="Times New Roman" panose="02020603050405020304" pitchFamily="18" charset="0"/>
                          <a:cs typeface="Times New Roman" panose="02020603050405020304" pitchFamily="18" charset="0"/>
                        </a:rPr>
                        <a:t>Easy Visualizations</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a:noFill/>
                    </a:lnB>
                    <a:solidFill>
                      <a:srgbClr val="FFFFFF"/>
                    </a:solidFill>
                  </a:tcPr>
                </a:tc>
                <a:tc>
                  <a:txBody>
                    <a:bodyPr/>
                    <a:lstStyle/>
                    <a:p>
                      <a:r>
                        <a:rPr lang="en-IN" sz="1300">
                          <a:effectLst/>
                          <a:latin typeface="Times New Roman" panose="02020603050405020304" pitchFamily="18" charset="0"/>
                          <a:cs typeface="Times New Roman" panose="02020603050405020304" pitchFamily="18" charset="0"/>
                        </a:rPr>
                        <a:t>When working in excel, we first manipulate the data that is present and then the visualization such as the different charts, graphs are created manually. To make the visualizations easily understandable, you should understand the features of excel well.</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a:noFill/>
                    </a:lnB>
                    <a:solidFill>
                      <a:srgbClr val="FFFFFF"/>
                    </a:solidFill>
                  </a:tcPr>
                </a:tc>
                <a:tc>
                  <a:txBody>
                    <a:bodyPr/>
                    <a:lstStyle/>
                    <a:p>
                      <a:r>
                        <a:rPr lang="en-IN" sz="1300" dirty="0">
                          <a:effectLst/>
                          <a:latin typeface="Times New Roman" panose="02020603050405020304" pitchFamily="18" charset="0"/>
                          <a:cs typeface="Times New Roman" panose="02020603050405020304" pitchFamily="18" charset="0"/>
                        </a:rPr>
                        <a:t>Whereas in Tableau, the data is visualized from the beginning.</a:t>
                      </a:r>
                    </a:p>
                  </a:txBody>
                  <a:tcPr marL="31972" marR="31972" marT="15986" marB="15986" anchor="ctr">
                    <a:lnL>
                      <a:noFill/>
                    </a:lnL>
                    <a:lnR>
                      <a:noFill/>
                    </a:lnR>
                    <a:lnT w="9525" cap="flat" cmpd="sng" algn="ctr">
                      <a:solidFill>
                        <a:srgbClr val="EEEEEE"/>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560481556"/>
                  </a:ext>
                </a:extLst>
              </a:tr>
            </a:tbl>
          </a:graphicData>
        </a:graphic>
      </p:graphicFrame>
      <p:sp>
        <p:nvSpPr>
          <p:cNvPr id="4" name="Date Placeholder 3">
            <a:extLst>
              <a:ext uri="{FF2B5EF4-FFF2-40B4-BE49-F238E27FC236}">
                <a16:creationId xmlns:a16="http://schemas.microsoft.com/office/drawing/2014/main" id="{A37CC19D-4441-FA4B-ABA3-2C8E00BC948D}"/>
              </a:ext>
            </a:extLst>
          </p:cNvPr>
          <p:cNvSpPr>
            <a:spLocks noGrp="1"/>
          </p:cNvSpPr>
          <p:nvPr>
            <p:ph type="dt" sz="half" idx="10"/>
          </p:nvPr>
        </p:nvSpPr>
        <p:spPr/>
        <p:txBody>
          <a:bodyPr/>
          <a:lstStyle/>
          <a:p>
            <a:fld id="{296FFEE7-0ACD-9B4B-8E91-7C06E3F106BD}" type="datetime1">
              <a:rPr lang="en-US" smtClean="0"/>
              <a:t>1/20/22</a:t>
            </a:fld>
            <a:endParaRPr lang="en-US"/>
          </a:p>
        </p:txBody>
      </p:sp>
      <p:sp>
        <p:nvSpPr>
          <p:cNvPr id="5" name="Footer Placeholder 4">
            <a:extLst>
              <a:ext uri="{FF2B5EF4-FFF2-40B4-BE49-F238E27FC236}">
                <a16:creationId xmlns:a16="http://schemas.microsoft.com/office/drawing/2014/main" id="{517FE731-E047-9D4F-AB25-7DB56C8A19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8B186-B29C-654C-864D-9321256FE608}"/>
              </a:ext>
            </a:extLst>
          </p:cNvPr>
          <p:cNvSpPr>
            <a:spLocks noGrp="1"/>
          </p:cNvSpPr>
          <p:nvPr>
            <p:ph type="sldNum" sz="quarter" idx="12"/>
          </p:nvPr>
        </p:nvSpPr>
        <p:spPr/>
        <p:txBody>
          <a:bodyPr/>
          <a:lstStyle/>
          <a:p>
            <a:fld id="{A8201E05-7680-2B48-BDB1-49A881F5585E}" type="slidenum">
              <a:rPr lang="en-US" smtClean="0"/>
              <a:t>196</a:t>
            </a:fld>
            <a:endParaRPr lang="en-US"/>
          </a:p>
        </p:txBody>
      </p:sp>
    </p:spTree>
    <p:extLst>
      <p:ext uri="{BB962C8B-B14F-4D97-AF65-F5344CB8AC3E}">
        <p14:creationId xmlns:p14="http://schemas.microsoft.com/office/powerpoint/2010/main" val="50274014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B827-FA20-B041-8A3B-BA5FA21BF83F}"/>
              </a:ext>
            </a:extLst>
          </p:cNvPr>
          <p:cNvSpPr>
            <a:spLocks noGrp="1"/>
          </p:cNvSpPr>
          <p:nvPr>
            <p:ph type="title"/>
          </p:nvPr>
        </p:nvSpPr>
        <p:spPr>
          <a:xfrm>
            <a:off x="845836" y="1248918"/>
            <a:ext cx="7772400" cy="706090"/>
          </a:xfrm>
        </p:spPr>
        <p:txBody>
          <a:bodyPr>
            <a:normAutofit fontScale="90000"/>
          </a:bodyPr>
          <a:lstStyle/>
          <a:p>
            <a:br>
              <a:rPr lang="en-US" dirty="0"/>
            </a:br>
            <a:br>
              <a:rPr lang="en-US" dirty="0"/>
            </a:br>
            <a:r>
              <a:rPr lang="en-US" sz="3100" b="1" dirty="0"/>
              <a:t>Installing Tableau on your System</a:t>
            </a:r>
            <a:br>
              <a:rPr lang="en-US" dirty="0"/>
            </a:br>
            <a:endParaRPr lang="en-US" dirty="0"/>
          </a:p>
        </p:txBody>
      </p:sp>
      <p:sp>
        <p:nvSpPr>
          <p:cNvPr id="3" name="Content Placeholder 2">
            <a:extLst>
              <a:ext uri="{FF2B5EF4-FFF2-40B4-BE49-F238E27FC236}">
                <a16:creationId xmlns:a16="http://schemas.microsoft.com/office/drawing/2014/main" id="{EAA1C161-A4FC-F34B-AF28-E1CCD935CEE9}"/>
              </a:ext>
            </a:extLst>
          </p:cNvPr>
          <p:cNvSpPr>
            <a:spLocks noGrp="1"/>
          </p:cNvSpPr>
          <p:nvPr>
            <p:ph idx="1"/>
          </p:nvPr>
        </p:nvSpPr>
        <p:spPr/>
        <p:txBody>
          <a:bodyPr>
            <a:normAutofit fontScale="85000" lnSpcReduction="10000"/>
          </a:bodyPr>
          <a:lstStyle/>
          <a:p>
            <a:pPr marL="0" indent="0">
              <a:buNone/>
            </a:pPr>
            <a:r>
              <a:rPr lang="en-US" dirty="0"/>
              <a:t>Tableau provides us various services according to our business need Tableau Desktop, Tableau Public, and Tableau Online, all these offer Data Visual Creation. Choice of Tableau depends upon the type of work.</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t>Variants of Tableau</a:t>
            </a:r>
          </a:p>
          <a:p>
            <a:pPr marL="0" indent="0" algn="just">
              <a:buNone/>
            </a:pPr>
            <a:r>
              <a:rPr lang="en-US" b="1" dirty="0">
                <a:solidFill>
                  <a:srgbClr val="FF0000"/>
                </a:solidFill>
              </a:rPr>
              <a:t>Tableau Desktop </a:t>
            </a:r>
            <a:r>
              <a:rPr lang="en-US" dirty="0"/>
              <a:t>is a program that allows you to execute complicated data analysis tasks and generate dynamic, interactive representations to explain the results. Tableau also lets you share your analysis and visualizations with the rest of your company, allowing everyone from coworkers to top management to look into the data that matters to them.</a:t>
            </a:r>
          </a:p>
        </p:txBody>
      </p:sp>
      <p:sp>
        <p:nvSpPr>
          <p:cNvPr id="4" name="Date Placeholder 3">
            <a:extLst>
              <a:ext uri="{FF2B5EF4-FFF2-40B4-BE49-F238E27FC236}">
                <a16:creationId xmlns:a16="http://schemas.microsoft.com/office/drawing/2014/main" id="{DFDCF5A5-A957-FB49-96FF-A4F526B2DFF1}"/>
              </a:ext>
            </a:extLst>
          </p:cNvPr>
          <p:cNvSpPr>
            <a:spLocks noGrp="1"/>
          </p:cNvSpPr>
          <p:nvPr>
            <p:ph type="dt" sz="half" idx="10"/>
          </p:nvPr>
        </p:nvSpPr>
        <p:spPr/>
        <p:txBody>
          <a:bodyPr/>
          <a:lstStyle/>
          <a:p>
            <a:fld id="{D3910658-CCF1-6C44-AF16-E2196448E307}" type="datetime1">
              <a:rPr lang="en-US" smtClean="0"/>
              <a:t>1/20/22</a:t>
            </a:fld>
            <a:endParaRPr lang="en-US"/>
          </a:p>
        </p:txBody>
      </p:sp>
      <p:sp>
        <p:nvSpPr>
          <p:cNvPr id="5" name="Footer Placeholder 4">
            <a:extLst>
              <a:ext uri="{FF2B5EF4-FFF2-40B4-BE49-F238E27FC236}">
                <a16:creationId xmlns:a16="http://schemas.microsoft.com/office/drawing/2014/main" id="{2B9FEB32-7B83-D542-8F46-0E6C91E81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0787BC-C380-FC44-A468-F694D0A0574C}"/>
              </a:ext>
            </a:extLst>
          </p:cNvPr>
          <p:cNvSpPr>
            <a:spLocks noGrp="1"/>
          </p:cNvSpPr>
          <p:nvPr>
            <p:ph type="sldNum" sz="quarter" idx="12"/>
          </p:nvPr>
        </p:nvSpPr>
        <p:spPr/>
        <p:txBody>
          <a:bodyPr/>
          <a:lstStyle/>
          <a:p>
            <a:fld id="{A8201E05-7680-2B48-BDB1-49A881F5585E}" type="slidenum">
              <a:rPr lang="en-US" smtClean="0"/>
              <a:t>197</a:t>
            </a:fld>
            <a:endParaRPr lang="en-US"/>
          </a:p>
        </p:txBody>
      </p:sp>
      <p:pic>
        <p:nvPicPr>
          <p:cNvPr id="1028" name="Picture 4" descr="Variants of Tableau">
            <a:extLst>
              <a:ext uri="{FF2B5EF4-FFF2-40B4-BE49-F238E27FC236}">
                <a16:creationId xmlns:a16="http://schemas.microsoft.com/office/drawing/2014/main" id="{8371F71E-76FC-AC4F-B818-403A0593895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051502" y="2521740"/>
            <a:ext cx="5040995" cy="1425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616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1F295-CDBC-1C42-A81C-48AC7AE842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2A8F5E-BF2F-BB42-A08C-730661A5F1CE}"/>
              </a:ext>
            </a:extLst>
          </p:cNvPr>
          <p:cNvSpPr>
            <a:spLocks noGrp="1"/>
          </p:cNvSpPr>
          <p:nvPr>
            <p:ph idx="1"/>
          </p:nvPr>
        </p:nvSpPr>
        <p:spPr/>
        <p:txBody>
          <a:bodyPr/>
          <a:lstStyle/>
          <a:p>
            <a:pPr marL="0" indent="0">
              <a:buNone/>
            </a:pPr>
            <a:r>
              <a:rPr lang="en-IN" dirty="0"/>
              <a:t>After installation, if you find this </a:t>
            </a:r>
            <a:r>
              <a:rPr lang="en-IN" b="1" dirty="0" err="1"/>
              <a:t>Homescreen</a:t>
            </a:r>
            <a:r>
              <a:rPr lang="en-IN" dirty="0"/>
              <a:t> you are good to go:</a:t>
            </a:r>
            <a:endParaRPr lang="en-US" dirty="0"/>
          </a:p>
        </p:txBody>
      </p:sp>
      <p:sp>
        <p:nvSpPr>
          <p:cNvPr id="4" name="Date Placeholder 3">
            <a:extLst>
              <a:ext uri="{FF2B5EF4-FFF2-40B4-BE49-F238E27FC236}">
                <a16:creationId xmlns:a16="http://schemas.microsoft.com/office/drawing/2014/main" id="{F4B0FF8E-E716-DF4A-B936-7D328364BA37}"/>
              </a:ext>
            </a:extLst>
          </p:cNvPr>
          <p:cNvSpPr>
            <a:spLocks noGrp="1"/>
          </p:cNvSpPr>
          <p:nvPr>
            <p:ph type="dt" sz="half" idx="10"/>
          </p:nvPr>
        </p:nvSpPr>
        <p:spPr/>
        <p:txBody>
          <a:bodyPr/>
          <a:lstStyle/>
          <a:p>
            <a:fld id="{8C51CED5-7C71-334A-ABE0-FEF31E0D4EF1}" type="datetime1">
              <a:rPr lang="en-US" smtClean="0"/>
              <a:t>1/20/22</a:t>
            </a:fld>
            <a:endParaRPr lang="en-US"/>
          </a:p>
        </p:txBody>
      </p:sp>
      <p:sp>
        <p:nvSpPr>
          <p:cNvPr id="5" name="Footer Placeholder 4">
            <a:extLst>
              <a:ext uri="{FF2B5EF4-FFF2-40B4-BE49-F238E27FC236}">
                <a16:creationId xmlns:a16="http://schemas.microsoft.com/office/drawing/2014/main" id="{CA23497E-957B-CB48-9406-6ED57DF4D8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85EA2-C2F0-CD41-9323-AE73510DEF30}"/>
              </a:ext>
            </a:extLst>
          </p:cNvPr>
          <p:cNvSpPr>
            <a:spLocks noGrp="1"/>
          </p:cNvSpPr>
          <p:nvPr>
            <p:ph type="sldNum" sz="quarter" idx="12"/>
          </p:nvPr>
        </p:nvSpPr>
        <p:spPr/>
        <p:txBody>
          <a:bodyPr/>
          <a:lstStyle/>
          <a:p>
            <a:fld id="{A8201E05-7680-2B48-BDB1-49A881F5585E}" type="slidenum">
              <a:rPr lang="en-US" smtClean="0"/>
              <a:t>198</a:t>
            </a:fld>
            <a:endParaRPr lang="en-US"/>
          </a:p>
        </p:txBody>
      </p:sp>
      <p:pic>
        <p:nvPicPr>
          <p:cNvPr id="2050" name="Picture 2" descr="Homescreen of Tableau | Data Visualization using Tableau">
            <a:extLst>
              <a:ext uri="{FF2B5EF4-FFF2-40B4-BE49-F238E27FC236}">
                <a16:creationId xmlns:a16="http://schemas.microsoft.com/office/drawing/2014/main" id="{4077CDE6-65BF-D448-BA9A-BE745F014D1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14400" y="2342622"/>
            <a:ext cx="7644342" cy="3941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7249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90F24-948B-694D-B894-D8CA86F829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1F264E-0869-204C-BD4B-62C94292D3D6}"/>
              </a:ext>
            </a:extLst>
          </p:cNvPr>
          <p:cNvSpPr>
            <a:spLocks noGrp="1"/>
          </p:cNvSpPr>
          <p:nvPr>
            <p:ph idx="1"/>
          </p:nvPr>
        </p:nvSpPr>
        <p:spPr/>
        <p:txBody>
          <a:bodyPr/>
          <a:lstStyle/>
          <a:p>
            <a:pPr marL="0" indent="0">
              <a:buNone/>
            </a:pPr>
            <a:r>
              <a:rPr lang="en-IN" b="1" dirty="0">
                <a:solidFill>
                  <a:srgbClr val="FF0000"/>
                </a:solidFill>
              </a:rPr>
              <a:t>Load Data in Tableau</a:t>
            </a:r>
          </a:p>
          <a:p>
            <a:pPr marL="0" indent="0">
              <a:buNone/>
            </a:pPr>
            <a:r>
              <a:rPr lang="en-IN" dirty="0"/>
              <a:t>We will be using </a:t>
            </a:r>
            <a:r>
              <a:rPr lang="en-IN" b="1" dirty="0"/>
              <a:t>global superstore data </a:t>
            </a:r>
            <a:r>
              <a:rPr lang="en-IN" dirty="0"/>
              <a:t>which is perfect for learning purposes.</a:t>
            </a:r>
            <a:endParaRPr lang="en-US" dirty="0"/>
          </a:p>
        </p:txBody>
      </p:sp>
      <p:sp>
        <p:nvSpPr>
          <p:cNvPr id="4" name="Date Placeholder 3">
            <a:extLst>
              <a:ext uri="{FF2B5EF4-FFF2-40B4-BE49-F238E27FC236}">
                <a16:creationId xmlns:a16="http://schemas.microsoft.com/office/drawing/2014/main" id="{C38FADAF-0F5B-4542-BC12-2C1FAB883311}"/>
              </a:ext>
            </a:extLst>
          </p:cNvPr>
          <p:cNvSpPr>
            <a:spLocks noGrp="1"/>
          </p:cNvSpPr>
          <p:nvPr>
            <p:ph type="dt" sz="half" idx="10"/>
          </p:nvPr>
        </p:nvSpPr>
        <p:spPr/>
        <p:txBody>
          <a:bodyPr/>
          <a:lstStyle/>
          <a:p>
            <a:fld id="{4375D6DF-54BB-EA4A-9D64-4E28E30F4963}" type="datetime1">
              <a:rPr lang="en-US" smtClean="0"/>
              <a:t>1/20/22</a:t>
            </a:fld>
            <a:endParaRPr lang="en-US"/>
          </a:p>
        </p:txBody>
      </p:sp>
      <p:sp>
        <p:nvSpPr>
          <p:cNvPr id="5" name="Footer Placeholder 4">
            <a:extLst>
              <a:ext uri="{FF2B5EF4-FFF2-40B4-BE49-F238E27FC236}">
                <a16:creationId xmlns:a16="http://schemas.microsoft.com/office/drawing/2014/main" id="{F81E6563-6456-D442-84A2-C077710E72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8C7DF4-2917-7E4D-BAEA-5F4A9AF746EA}"/>
              </a:ext>
            </a:extLst>
          </p:cNvPr>
          <p:cNvSpPr>
            <a:spLocks noGrp="1"/>
          </p:cNvSpPr>
          <p:nvPr>
            <p:ph type="sldNum" sz="quarter" idx="12"/>
          </p:nvPr>
        </p:nvSpPr>
        <p:spPr/>
        <p:txBody>
          <a:bodyPr/>
          <a:lstStyle/>
          <a:p>
            <a:fld id="{A8201E05-7680-2B48-BDB1-49A881F5585E}" type="slidenum">
              <a:rPr lang="en-US" smtClean="0"/>
              <a:t>199</a:t>
            </a:fld>
            <a:endParaRPr lang="en-US"/>
          </a:p>
        </p:txBody>
      </p:sp>
      <p:pic>
        <p:nvPicPr>
          <p:cNvPr id="3074" name="Picture 2" descr="Excel File">
            <a:extLst>
              <a:ext uri="{FF2B5EF4-FFF2-40B4-BE49-F238E27FC236}">
                <a16:creationId xmlns:a16="http://schemas.microsoft.com/office/drawing/2014/main" id="{0CF98177-6C95-1845-BC7C-FB1DA21BD9B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4400" y="2803454"/>
            <a:ext cx="7158699" cy="3814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660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226C2-C4F8-425A-9B95-65FE20F9AC05}"/>
              </a:ext>
            </a:extLst>
          </p:cNvPr>
          <p:cNvSpPr>
            <a:spLocks noGrp="1"/>
          </p:cNvSpPr>
          <p:nvPr>
            <p:ph type="title"/>
          </p:nvPr>
        </p:nvSpPr>
        <p:spPr>
          <a:xfrm>
            <a:off x="2555776" y="341938"/>
            <a:ext cx="7772400" cy="1143000"/>
          </a:xfrm>
        </p:spPr>
        <p:txBody>
          <a:bodyPr>
            <a:normAutofit/>
          </a:bodyPr>
          <a:lstStyle/>
          <a:p>
            <a:r>
              <a:rPr lang="en-IN" sz="3200" b="1" dirty="0">
                <a:latin typeface="Times New Roman" panose="02020603050405020304" pitchFamily="18" charset="0"/>
                <a:cs typeface="Times New Roman" panose="02020603050405020304" pitchFamily="18" charset="0"/>
              </a:rPr>
              <a:t>SYLLABUS</a:t>
            </a:r>
          </a:p>
        </p:txBody>
      </p:sp>
      <p:sp>
        <p:nvSpPr>
          <p:cNvPr id="3" name="Content Placeholder 2">
            <a:extLst>
              <a:ext uri="{FF2B5EF4-FFF2-40B4-BE49-F238E27FC236}">
                <a16:creationId xmlns:a16="http://schemas.microsoft.com/office/drawing/2014/main" id="{8446CC59-8F0A-4F52-97F7-DB96BBE78AEC}"/>
              </a:ext>
            </a:extLst>
          </p:cNvPr>
          <p:cNvSpPr>
            <a:spLocks noGrp="1"/>
          </p:cNvSpPr>
          <p:nvPr>
            <p:ph idx="1"/>
          </p:nvPr>
        </p:nvSpPr>
        <p:spPr>
          <a:xfrm>
            <a:off x="914400" y="1447800"/>
            <a:ext cx="7772400" cy="5068262"/>
          </a:xfrm>
        </p:spPr>
        <p:txBody>
          <a:bodyPr>
            <a:normAutofit/>
          </a:bodyPr>
          <a:lstStyle/>
          <a:p>
            <a:pPr marL="0" indent="0">
              <a:buNone/>
            </a:pPr>
            <a:r>
              <a:rPr lang="en-IN" sz="2000" b="1" dirty="0"/>
              <a:t>UNIT 3 EXPLORATORY DATA ANALYSIS AND THE DATA SCIENCE PROCESS </a:t>
            </a:r>
          </a:p>
          <a:p>
            <a:pPr marL="0" indent="0" algn="just">
              <a:buNone/>
            </a:pPr>
            <a:r>
              <a:rPr lang="en-IN" sz="2000" dirty="0"/>
              <a:t>Exploratory Data Analysis and the Data Science Process - Basic tools (plots, graphs and summary statistics) of EDA -Philosophy of EDA - The Data Science Process – Data Visualization - Basic principles, ideas and tools for data visualization - Examples of exciting projects- Data Visualization using Tableau.</a:t>
            </a:r>
          </a:p>
          <a:p>
            <a:pPr marL="0" indent="0" algn="just">
              <a:buNone/>
            </a:pPr>
            <a:br>
              <a:rPr lang="en-IN" sz="2000" dirty="0"/>
            </a:br>
            <a:endParaRPr lang="en-IN" sz="2000" dirty="0"/>
          </a:p>
        </p:txBody>
      </p:sp>
      <p:pic>
        <p:nvPicPr>
          <p:cNvPr id="5" name="Picture 4">
            <a:extLst>
              <a:ext uri="{FF2B5EF4-FFF2-40B4-BE49-F238E27FC236}">
                <a16:creationId xmlns:a16="http://schemas.microsoft.com/office/drawing/2014/main" id="{37F183AA-9274-5040-9181-810A69E02CE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7624" y="106474"/>
            <a:ext cx="7416824" cy="780156"/>
          </a:xfrm>
          <a:prstGeom prst="rect">
            <a:avLst/>
          </a:prstGeom>
        </p:spPr>
      </p:pic>
    </p:spTree>
    <p:extLst>
      <p:ext uri="{BB962C8B-B14F-4D97-AF65-F5344CB8AC3E}">
        <p14:creationId xmlns:p14="http://schemas.microsoft.com/office/powerpoint/2010/main" val="2157117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63908-FDC3-9D41-A509-F369D26622D6}"/>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1D918355-8819-F74A-A14B-A1EE8240ABBC}"/>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001EA12B-E39D-F048-ADBD-D13126691C22}"/>
              </a:ext>
            </a:extLst>
          </p:cNvPr>
          <p:cNvSpPr>
            <a:spLocks noGrp="1"/>
          </p:cNvSpPr>
          <p:nvPr>
            <p:ph type="sldNum" sz="quarter" idx="12"/>
          </p:nvPr>
        </p:nvSpPr>
        <p:spPr/>
        <p:txBody>
          <a:bodyPr/>
          <a:lstStyle/>
          <a:p>
            <a:fld id="{0E2B90DE-CA9C-452B-80F9-35262CC2B070}" type="slidenum">
              <a:rPr lang="en-IN" smtClean="0"/>
              <a:pPr/>
              <a:t>20</a:t>
            </a:fld>
            <a:endParaRPr lang="en-IN"/>
          </a:p>
        </p:txBody>
      </p:sp>
      <p:sp>
        <p:nvSpPr>
          <p:cNvPr id="6" name="Content Placeholder 5">
            <a:extLst>
              <a:ext uri="{FF2B5EF4-FFF2-40B4-BE49-F238E27FC236}">
                <a16:creationId xmlns:a16="http://schemas.microsoft.com/office/drawing/2014/main" id="{C0DC4014-030A-2A47-9E08-7B6FAD8CE4B0}"/>
              </a:ext>
            </a:extLst>
          </p:cNvPr>
          <p:cNvSpPr>
            <a:spLocks noGrp="1"/>
          </p:cNvSpPr>
          <p:nvPr>
            <p:ph sz="quarter" idx="1"/>
          </p:nvPr>
        </p:nvSpPr>
        <p:spPr/>
        <p:txBody>
          <a:bodyPr>
            <a:normAutofit fontScale="85000" lnSpcReduction="20000"/>
          </a:bodyPr>
          <a:lstStyle/>
          <a:p>
            <a:pPr marL="0" indent="0" algn="just" fontAlgn="base">
              <a:buNone/>
            </a:pPr>
            <a:r>
              <a:rPr lang="en-IN" dirty="0"/>
              <a:t>Some of the most common data science tools used to create an EDA include:</a:t>
            </a:r>
          </a:p>
          <a:p>
            <a:pPr algn="just" fontAlgn="base"/>
            <a:r>
              <a:rPr lang="en-IN" b="1" dirty="0"/>
              <a:t>Python:</a:t>
            </a:r>
            <a:r>
              <a:rPr lang="en-IN" dirty="0"/>
              <a:t> An interpreted, object-oriented programming language with dynamic semantics. Its high-level, built-in data structures, combined with dynamic typing and dynamic binding, make it very attractive for rapid application development, as well as for use as a scripting or glue language to connect existing components together. Python and EDA can be used together to identify missing values in a data set, which is important so you can decide how to handle missing values for machine learning.</a:t>
            </a:r>
          </a:p>
          <a:p>
            <a:pPr algn="just" fontAlgn="base"/>
            <a:r>
              <a:rPr lang="en-IN" b="1" dirty="0"/>
              <a:t>R:</a:t>
            </a:r>
            <a:r>
              <a:rPr lang="en-IN" dirty="0"/>
              <a:t> An open-source programming language and free software environment for statistical computing and graphics supported by the R Foundation for Statistical Computing. The R language is widely used among statisticians in data science in developing statistical observations and data analysis.</a:t>
            </a:r>
          </a:p>
          <a:p>
            <a:pPr marL="0" indent="0">
              <a:buNone/>
            </a:pPr>
            <a:endParaRPr lang="en-US" dirty="0"/>
          </a:p>
        </p:txBody>
      </p:sp>
    </p:spTree>
    <p:extLst>
      <p:ext uri="{BB962C8B-B14F-4D97-AF65-F5344CB8AC3E}">
        <p14:creationId xmlns:p14="http://schemas.microsoft.com/office/powerpoint/2010/main" val="3655166268"/>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E71E7-F68D-2E4D-BE24-1340963B74FC}"/>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76E0D54B-E681-2046-957D-0FEC0B3B9874}"/>
              </a:ext>
            </a:extLst>
          </p:cNvPr>
          <p:cNvSpPr>
            <a:spLocks noGrp="1"/>
          </p:cNvSpPr>
          <p:nvPr>
            <p:ph type="dt" sz="half" idx="10"/>
          </p:nvPr>
        </p:nvSpPr>
        <p:spPr/>
        <p:txBody>
          <a:bodyPr/>
          <a:lstStyle/>
          <a:p>
            <a:fld id="{F87D5E47-2CFC-4342-B525-61D1BFE5671D}" type="datetime1">
              <a:rPr lang="en-US" smtClean="0"/>
              <a:t>1/20/22</a:t>
            </a:fld>
            <a:endParaRPr lang="en-US"/>
          </a:p>
        </p:txBody>
      </p:sp>
      <p:sp>
        <p:nvSpPr>
          <p:cNvPr id="5" name="Footer Placeholder 4">
            <a:extLst>
              <a:ext uri="{FF2B5EF4-FFF2-40B4-BE49-F238E27FC236}">
                <a16:creationId xmlns:a16="http://schemas.microsoft.com/office/drawing/2014/main" id="{FADE3837-DE8A-7B4E-A896-04A7943668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5F27F3-DCBE-3045-B18E-F9449BDD3B82}"/>
              </a:ext>
            </a:extLst>
          </p:cNvPr>
          <p:cNvSpPr>
            <a:spLocks noGrp="1"/>
          </p:cNvSpPr>
          <p:nvPr>
            <p:ph type="sldNum" sz="quarter" idx="12"/>
          </p:nvPr>
        </p:nvSpPr>
        <p:spPr/>
        <p:txBody>
          <a:bodyPr/>
          <a:lstStyle/>
          <a:p>
            <a:fld id="{A8201E05-7680-2B48-BDB1-49A881F5585E}" type="slidenum">
              <a:rPr lang="en-US" smtClean="0"/>
              <a:t>200</a:t>
            </a:fld>
            <a:endParaRPr lang="en-US"/>
          </a:p>
        </p:txBody>
      </p:sp>
      <p:pic>
        <p:nvPicPr>
          <p:cNvPr id="4098" name="Picture 2" descr="how to load data and perform some preprocessing GIF">
            <a:extLst>
              <a:ext uri="{FF2B5EF4-FFF2-40B4-BE49-F238E27FC236}">
                <a16:creationId xmlns:a16="http://schemas.microsoft.com/office/drawing/2014/main" id="{5032D57A-00BF-0945-8E28-F3D4F0EB319C}"/>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664027" y="1417639"/>
            <a:ext cx="8022773" cy="4099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7573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C4FB1-77D8-764C-9D89-F1A990C996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69F736-C2EA-2A4E-B1FE-9D696A3F246A}"/>
              </a:ext>
            </a:extLst>
          </p:cNvPr>
          <p:cNvSpPr>
            <a:spLocks noGrp="1"/>
          </p:cNvSpPr>
          <p:nvPr>
            <p:ph idx="1"/>
          </p:nvPr>
        </p:nvSpPr>
        <p:spPr/>
        <p:txBody>
          <a:bodyPr>
            <a:normAutofit fontScale="70000" lnSpcReduction="20000"/>
          </a:bodyPr>
          <a:lstStyle/>
          <a:p>
            <a:pPr algn="just"/>
            <a:r>
              <a:rPr lang="en-IN" dirty="0"/>
              <a:t>Tableau supports various data formats which can be loaded </a:t>
            </a:r>
            <a:r>
              <a:rPr lang="en-IN" sz="2900" dirty="0"/>
              <a:t>by choosing those options. Under a file we see various options to load data from the local directory and under to a server, we see options to load data from cloud servers. for loading CSV files we select Text file options, for excel and SQL files we choose their respective options</a:t>
            </a:r>
            <a:r>
              <a:rPr lang="en-IN" dirty="0"/>
              <a:t>.</a:t>
            </a:r>
          </a:p>
          <a:p>
            <a:pPr marL="0" indent="0">
              <a:buNone/>
            </a:pPr>
            <a:endParaRPr lang="en-IN" b="1" dirty="0"/>
          </a:p>
          <a:p>
            <a:pPr marL="0" indent="0">
              <a:buNone/>
            </a:pPr>
            <a:r>
              <a:rPr lang="en-IN" b="1" dirty="0"/>
              <a:t>Connect Tableau to the data file:</a:t>
            </a:r>
            <a:endParaRPr lang="en-IN" dirty="0"/>
          </a:p>
          <a:p>
            <a:r>
              <a:rPr lang="en-IN" dirty="0"/>
              <a:t>To open the application, click the Tableau icon on your desktop (or in your Start menu).</a:t>
            </a:r>
          </a:p>
          <a:p>
            <a:r>
              <a:rPr lang="en-IN" dirty="0"/>
              <a:t>In the Connect panel at the left side of the Start page, click the Excel link under the </a:t>
            </a:r>
            <a:r>
              <a:rPr lang="en-IN" b="1" dirty="0"/>
              <a:t>“To a File”</a:t>
            </a:r>
            <a:r>
              <a:rPr lang="en-IN" dirty="0"/>
              <a:t> heading to the open file selection option.</a:t>
            </a:r>
          </a:p>
          <a:p>
            <a:r>
              <a:rPr lang="en-IN" dirty="0"/>
              <a:t>Using the file selection box, select the Excel worksheet that you want to open, and then click the Open button to continue</a:t>
            </a:r>
          </a:p>
          <a:p>
            <a:r>
              <a:rPr lang="en-IN" dirty="0"/>
              <a:t>Select</a:t>
            </a:r>
            <a:br>
              <a:rPr lang="en-IN" dirty="0"/>
            </a:br>
            <a:r>
              <a:rPr lang="en-IN" dirty="0"/>
              <a:t>the Orders sheet from the navigation menu on the left and drag it onto</a:t>
            </a:r>
            <a:br>
              <a:rPr lang="en-IN" dirty="0"/>
            </a:br>
            <a:r>
              <a:rPr lang="en-IN" dirty="0"/>
              <a:t>the Drag Sheets Here area, as shown in the above gif.</a:t>
            </a:r>
          </a:p>
          <a:p>
            <a:r>
              <a:rPr lang="en-IN" dirty="0"/>
              <a:t>After loading we can perform data cleaning, data </a:t>
            </a:r>
            <a:r>
              <a:rPr lang="en-IN" dirty="0" err="1"/>
              <a:t>preprocessing</a:t>
            </a:r>
            <a:r>
              <a:rPr lang="en-IN" dirty="0"/>
              <a:t>, feature extraction to some extent.</a:t>
            </a:r>
          </a:p>
          <a:p>
            <a:pPr marL="0" indent="0">
              <a:buNone/>
            </a:pPr>
            <a:endParaRPr lang="en-US" dirty="0"/>
          </a:p>
        </p:txBody>
      </p:sp>
      <p:sp>
        <p:nvSpPr>
          <p:cNvPr id="4" name="Date Placeholder 3">
            <a:extLst>
              <a:ext uri="{FF2B5EF4-FFF2-40B4-BE49-F238E27FC236}">
                <a16:creationId xmlns:a16="http://schemas.microsoft.com/office/drawing/2014/main" id="{8E485FC6-DD54-6F48-A311-545019F5B337}"/>
              </a:ext>
            </a:extLst>
          </p:cNvPr>
          <p:cNvSpPr>
            <a:spLocks noGrp="1"/>
          </p:cNvSpPr>
          <p:nvPr>
            <p:ph type="dt" sz="half" idx="10"/>
          </p:nvPr>
        </p:nvSpPr>
        <p:spPr/>
        <p:txBody>
          <a:bodyPr/>
          <a:lstStyle/>
          <a:p>
            <a:fld id="{FA04F6DC-E853-C243-8351-D3369684E052}" type="datetime1">
              <a:rPr lang="en-US" smtClean="0"/>
              <a:t>1/20/22</a:t>
            </a:fld>
            <a:endParaRPr lang="en-US"/>
          </a:p>
        </p:txBody>
      </p:sp>
      <p:sp>
        <p:nvSpPr>
          <p:cNvPr id="5" name="Footer Placeholder 4">
            <a:extLst>
              <a:ext uri="{FF2B5EF4-FFF2-40B4-BE49-F238E27FC236}">
                <a16:creationId xmlns:a16="http://schemas.microsoft.com/office/drawing/2014/main" id="{4A0964F1-FECE-7845-91AF-776BF4C45F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B7392-F601-FC4B-A5BD-0202E34A4B84}"/>
              </a:ext>
            </a:extLst>
          </p:cNvPr>
          <p:cNvSpPr>
            <a:spLocks noGrp="1"/>
          </p:cNvSpPr>
          <p:nvPr>
            <p:ph type="sldNum" sz="quarter" idx="12"/>
          </p:nvPr>
        </p:nvSpPr>
        <p:spPr/>
        <p:txBody>
          <a:bodyPr/>
          <a:lstStyle/>
          <a:p>
            <a:fld id="{A8201E05-7680-2B48-BDB1-49A881F5585E}" type="slidenum">
              <a:rPr lang="en-US" smtClean="0"/>
              <a:t>201</a:t>
            </a:fld>
            <a:endParaRPr lang="en-US"/>
          </a:p>
        </p:txBody>
      </p:sp>
    </p:spTree>
    <p:extLst>
      <p:ext uri="{BB962C8B-B14F-4D97-AF65-F5344CB8AC3E}">
        <p14:creationId xmlns:p14="http://schemas.microsoft.com/office/powerpoint/2010/main" val="378918782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B3BBF8-8D82-9A4B-AB86-2DBE5994AEEC}"/>
              </a:ext>
            </a:extLst>
          </p:cNvPr>
          <p:cNvSpPr>
            <a:spLocks noGrp="1"/>
          </p:cNvSpPr>
          <p:nvPr>
            <p:ph idx="1"/>
          </p:nvPr>
        </p:nvSpPr>
        <p:spPr>
          <a:xfrm>
            <a:off x="881680" y="867982"/>
            <a:ext cx="7772400" cy="4572000"/>
          </a:xfrm>
        </p:spPr>
        <p:txBody>
          <a:bodyPr/>
          <a:lstStyle/>
          <a:p>
            <a:pPr marL="0" indent="0">
              <a:buNone/>
            </a:pPr>
            <a:r>
              <a:rPr lang="en-IN" b="1" dirty="0">
                <a:solidFill>
                  <a:srgbClr val="FF0000"/>
                </a:solidFill>
              </a:rPr>
              <a:t>Understanding different Sections in Tableau</a:t>
            </a:r>
          </a:p>
          <a:p>
            <a:pPr algn="just"/>
            <a:r>
              <a:rPr lang="en-IN" dirty="0"/>
              <a:t>Tableau loaded with global-superstore data and now we can see Tableau work-page.</a:t>
            </a:r>
          </a:p>
          <a:p>
            <a:pPr algn="just"/>
            <a:r>
              <a:rPr lang="en-IN" dirty="0"/>
              <a:t> Tableau work-page consist of different section. </a:t>
            </a:r>
          </a:p>
          <a:p>
            <a:pPr marL="0" indent="0">
              <a:buNone/>
            </a:pPr>
            <a:endParaRPr lang="en-US" dirty="0"/>
          </a:p>
        </p:txBody>
      </p:sp>
      <p:sp>
        <p:nvSpPr>
          <p:cNvPr id="4" name="Date Placeholder 3">
            <a:extLst>
              <a:ext uri="{FF2B5EF4-FFF2-40B4-BE49-F238E27FC236}">
                <a16:creationId xmlns:a16="http://schemas.microsoft.com/office/drawing/2014/main" id="{E124FB0B-DC81-3744-914B-7FC4BB434C31}"/>
              </a:ext>
            </a:extLst>
          </p:cNvPr>
          <p:cNvSpPr>
            <a:spLocks noGrp="1"/>
          </p:cNvSpPr>
          <p:nvPr>
            <p:ph type="dt" sz="half" idx="10"/>
          </p:nvPr>
        </p:nvSpPr>
        <p:spPr/>
        <p:txBody>
          <a:bodyPr/>
          <a:lstStyle/>
          <a:p>
            <a:fld id="{DF1720CD-381F-AD49-8D11-EAC299D54B42}" type="datetime1">
              <a:rPr lang="en-US" smtClean="0"/>
              <a:t>1/20/22</a:t>
            </a:fld>
            <a:endParaRPr lang="en-US"/>
          </a:p>
        </p:txBody>
      </p:sp>
      <p:sp>
        <p:nvSpPr>
          <p:cNvPr id="5" name="Footer Placeholder 4">
            <a:extLst>
              <a:ext uri="{FF2B5EF4-FFF2-40B4-BE49-F238E27FC236}">
                <a16:creationId xmlns:a16="http://schemas.microsoft.com/office/drawing/2014/main" id="{7056066D-35E9-FB45-A8AC-B53A7696E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7523-C0FB-2543-869B-C04603F8F894}"/>
              </a:ext>
            </a:extLst>
          </p:cNvPr>
          <p:cNvSpPr>
            <a:spLocks noGrp="1"/>
          </p:cNvSpPr>
          <p:nvPr>
            <p:ph type="sldNum" sz="quarter" idx="12"/>
          </p:nvPr>
        </p:nvSpPr>
        <p:spPr/>
        <p:txBody>
          <a:bodyPr/>
          <a:lstStyle/>
          <a:p>
            <a:fld id="{A8201E05-7680-2B48-BDB1-49A881F5585E}" type="slidenum">
              <a:rPr lang="en-US" smtClean="0"/>
              <a:t>202</a:t>
            </a:fld>
            <a:endParaRPr lang="en-US"/>
          </a:p>
        </p:txBody>
      </p:sp>
      <p:pic>
        <p:nvPicPr>
          <p:cNvPr id="5122" name="Picture 2" descr="Different Sections in Tableau ">
            <a:extLst>
              <a:ext uri="{FF2B5EF4-FFF2-40B4-BE49-F238E27FC236}">
                <a16:creationId xmlns:a16="http://schemas.microsoft.com/office/drawing/2014/main" id="{F7F780D9-CEF4-1447-94AB-3BE9717AD81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61196" y="2592355"/>
            <a:ext cx="6710359" cy="4075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260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4E6A1-D4EC-9346-8482-8D5B0CA779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6535BF-1824-C24B-B626-C3ED11E37D88}"/>
              </a:ext>
            </a:extLst>
          </p:cNvPr>
          <p:cNvSpPr>
            <a:spLocks noGrp="1"/>
          </p:cNvSpPr>
          <p:nvPr>
            <p:ph idx="1"/>
          </p:nvPr>
        </p:nvSpPr>
        <p:spPr/>
        <p:txBody>
          <a:bodyPr>
            <a:normAutofit fontScale="62500" lnSpcReduction="20000"/>
          </a:bodyPr>
          <a:lstStyle/>
          <a:p>
            <a:pPr marL="0" indent="0">
              <a:buNone/>
            </a:pPr>
            <a:r>
              <a:rPr lang="en-IN" b="1" dirty="0"/>
              <a:t>Source: Local</a:t>
            </a:r>
          </a:p>
          <a:p>
            <a:r>
              <a:rPr lang="en-IN" b="1" dirty="0"/>
              <a:t>Menu Bar: </a:t>
            </a:r>
            <a:r>
              <a:rPr lang="en-IN" dirty="0"/>
              <a:t>Here you’ll find various commands such as </a:t>
            </a:r>
            <a:r>
              <a:rPr lang="en-IN" b="1" dirty="0"/>
              <a:t>File</a:t>
            </a:r>
            <a:r>
              <a:rPr lang="en-IN" dirty="0"/>
              <a:t>, </a:t>
            </a:r>
            <a:r>
              <a:rPr lang="en-IN" b="1" dirty="0"/>
              <a:t>Data,</a:t>
            </a:r>
            <a:r>
              <a:rPr lang="en-IN" dirty="0"/>
              <a:t> and </a:t>
            </a:r>
            <a:r>
              <a:rPr lang="en-IN" b="1" dirty="0"/>
              <a:t>Format</a:t>
            </a:r>
            <a:r>
              <a:rPr lang="en-IN" dirty="0"/>
              <a:t>.</a:t>
            </a:r>
          </a:p>
          <a:p>
            <a:r>
              <a:rPr lang="en-IN" b="1" dirty="0"/>
              <a:t>Toolbar Icon: </a:t>
            </a:r>
            <a:r>
              <a:rPr lang="en-IN" dirty="0"/>
              <a:t>The toolbar contains a number of buttons that enable you to perform various tasks with a click, such as Save, Undo, and New Worksheet.</a:t>
            </a:r>
          </a:p>
          <a:p>
            <a:r>
              <a:rPr lang="en-IN" b="1" dirty="0"/>
              <a:t>Dimension Shelf: </a:t>
            </a:r>
            <a:r>
              <a:rPr lang="en-IN" dirty="0"/>
              <a:t>This shelf contains all the categorical columns under it. example: categories, segments, gender, name, etc</a:t>
            </a:r>
          </a:p>
          <a:p>
            <a:r>
              <a:rPr lang="en-IN" b="1" dirty="0"/>
              <a:t>Measure Shelf: </a:t>
            </a:r>
            <a:r>
              <a:rPr lang="en-IN" dirty="0"/>
              <a:t>This shelf contains all numerical columns under it like profit, total sales, discount, etc</a:t>
            </a:r>
          </a:p>
          <a:p>
            <a:r>
              <a:rPr lang="en-IN" b="1" dirty="0"/>
              <a:t>Page Shelf: </a:t>
            </a:r>
            <a:r>
              <a:rPr lang="en-IN" dirty="0"/>
              <a:t>This shelf is used for joining pages and create animations. we will come on it later</a:t>
            </a:r>
          </a:p>
          <a:p>
            <a:r>
              <a:rPr lang="en-IN" b="1" dirty="0"/>
              <a:t>Filter Shelf: </a:t>
            </a:r>
            <a:r>
              <a:rPr lang="en-IN" dirty="0"/>
              <a:t>You can choose which data to include and exclude using the Filters shelf, for example, you might want to analyze the profit for each customer segment, but only for certain shipping containers and delivery times. You may make a view like this by putting fields on the Filters tier.</a:t>
            </a:r>
          </a:p>
          <a:p>
            <a:r>
              <a:rPr lang="en-IN" b="1" dirty="0"/>
              <a:t>Marks Card: </a:t>
            </a:r>
            <a:r>
              <a:rPr lang="en-IN" dirty="0"/>
              <a:t>The visualization can be designed using the Marks card. The markings card can be used to change the data components of the visualization, such as </a:t>
            </a:r>
            <a:r>
              <a:rPr lang="en-IN" dirty="0" err="1"/>
              <a:t>color</a:t>
            </a:r>
            <a:r>
              <a:rPr lang="en-IN" dirty="0"/>
              <a:t>, size, shape, path, label, and tooltip.</a:t>
            </a:r>
          </a:p>
          <a:p>
            <a:r>
              <a:rPr lang="en-IN" b="1" dirty="0"/>
              <a:t>Worksheet: </a:t>
            </a:r>
            <a:r>
              <a:rPr lang="en-IN" dirty="0"/>
              <a:t>In the workbook, the worksheet is where the real visualization may be seen. The worksheet contains information about the visual’s design and functionality.</a:t>
            </a:r>
          </a:p>
          <a:p>
            <a:pPr marL="0" indent="0">
              <a:buNone/>
            </a:pPr>
            <a:endParaRPr lang="en-US" dirty="0"/>
          </a:p>
        </p:txBody>
      </p:sp>
      <p:sp>
        <p:nvSpPr>
          <p:cNvPr id="4" name="Date Placeholder 3">
            <a:extLst>
              <a:ext uri="{FF2B5EF4-FFF2-40B4-BE49-F238E27FC236}">
                <a16:creationId xmlns:a16="http://schemas.microsoft.com/office/drawing/2014/main" id="{1BFEE349-9078-1944-B926-0F2563105B6D}"/>
              </a:ext>
            </a:extLst>
          </p:cNvPr>
          <p:cNvSpPr>
            <a:spLocks noGrp="1"/>
          </p:cNvSpPr>
          <p:nvPr>
            <p:ph type="dt" sz="half" idx="10"/>
          </p:nvPr>
        </p:nvSpPr>
        <p:spPr/>
        <p:txBody>
          <a:bodyPr/>
          <a:lstStyle/>
          <a:p>
            <a:fld id="{470436C4-990C-AF48-99CE-1F4CB6DD2848}" type="datetime1">
              <a:rPr lang="en-US" smtClean="0"/>
              <a:t>1/20/22</a:t>
            </a:fld>
            <a:endParaRPr lang="en-US"/>
          </a:p>
        </p:txBody>
      </p:sp>
      <p:sp>
        <p:nvSpPr>
          <p:cNvPr id="5" name="Footer Placeholder 4">
            <a:extLst>
              <a:ext uri="{FF2B5EF4-FFF2-40B4-BE49-F238E27FC236}">
                <a16:creationId xmlns:a16="http://schemas.microsoft.com/office/drawing/2014/main" id="{D71BBA83-A462-404E-B6C9-7B0E019B71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078377-A2B6-1344-8425-8E95FB81372A}"/>
              </a:ext>
            </a:extLst>
          </p:cNvPr>
          <p:cNvSpPr>
            <a:spLocks noGrp="1"/>
          </p:cNvSpPr>
          <p:nvPr>
            <p:ph type="sldNum" sz="quarter" idx="12"/>
          </p:nvPr>
        </p:nvSpPr>
        <p:spPr/>
        <p:txBody>
          <a:bodyPr/>
          <a:lstStyle/>
          <a:p>
            <a:fld id="{A8201E05-7680-2B48-BDB1-49A881F5585E}" type="slidenum">
              <a:rPr lang="en-US" smtClean="0"/>
              <a:t>203</a:t>
            </a:fld>
            <a:endParaRPr lang="en-US"/>
          </a:p>
        </p:txBody>
      </p:sp>
    </p:spTree>
    <p:extLst>
      <p:ext uri="{BB962C8B-B14F-4D97-AF65-F5344CB8AC3E}">
        <p14:creationId xmlns:p14="http://schemas.microsoft.com/office/powerpoint/2010/main" val="1117581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DCABF-9661-0B4C-87D0-4C7178E36E86}"/>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9D5A3D92-4FDC-EA4E-8AEB-0DB07B60EAAB}"/>
              </a:ext>
            </a:extLst>
          </p:cNvPr>
          <p:cNvSpPr>
            <a:spLocks noGrp="1"/>
          </p:cNvSpPr>
          <p:nvPr>
            <p:ph type="dt" sz="half" idx="10"/>
          </p:nvPr>
        </p:nvSpPr>
        <p:spPr/>
        <p:txBody>
          <a:bodyPr/>
          <a:lstStyle/>
          <a:p>
            <a:fld id="{7A8DD249-5090-7340-A345-BBB20789F3A6}" type="datetime1">
              <a:rPr lang="en-US" smtClean="0"/>
              <a:t>1/20/22</a:t>
            </a:fld>
            <a:endParaRPr lang="en-US"/>
          </a:p>
        </p:txBody>
      </p:sp>
      <p:sp>
        <p:nvSpPr>
          <p:cNvPr id="5" name="Footer Placeholder 4">
            <a:extLst>
              <a:ext uri="{FF2B5EF4-FFF2-40B4-BE49-F238E27FC236}">
                <a16:creationId xmlns:a16="http://schemas.microsoft.com/office/drawing/2014/main" id="{6CB90F1A-1E58-394A-9321-263BAB7E7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A7B-CDCF-F84E-9A11-4FC6C2EED887}"/>
              </a:ext>
            </a:extLst>
          </p:cNvPr>
          <p:cNvSpPr>
            <a:spLocks noGrp="1"/>
          </p:cNvSpPr>
          <p:nvPr>
            <p:ph type="sldNum" sz="quarter" idx="12"/>
          </p:nvPr>
        </p:nvSpPr>
        <p:spPr/>
        <p:txBody>
          <a:bodyPr/>
          <a:lstStyle/>
          <a:p>
            <a:fld id="{A8201E05-7680-2B48-BDB1-49A881F5585E}" type="slidenum">
              <a:rPr lang="en-US" smtClean="0"/>
              <a:t>204</a:t>
            </a:fld>
            <a:endParaRPr lang="en-US"/>
          </a:p>
        </p:txBody>
      </p:sp>
      <p:pic>
        <p:nvPicPr>
          <p:cNvPr id="6146" name="Picture 2" descr="Tableau Toolbar">
            <a:extLst>
              <a:ext uri="{FF2B5EF4-FFF2-40B4-BE49-F238E27FC236}">
                <a16:creationId xmlns:a16="http://schemas.microsoft.com/office/drawing/2014/main" id="{B81555C0-7511-154D-AF47-5A4C225DA25C}"/>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2339752" y="1400878"/>
            <a:ext cx="3340100" cy="15367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ED60306-2FED-7643-862C-8817F15B02AB}"/>
              </a:ext>
            </a:extLst>
          </p:cNvPr>
          <p:cNvSpPr/>
          <p:nvPr/>
        </p:nvSpPr>
        <p:spPr>
          <a:xfrm>
            <a:off x="1272208" y="3200573"/>
            <a:ext cx="7056784" cy="2585323"/>
          </a:xfrm>
          <a:prstGeom prst="rect">
            <a:avLst/>
          </a:prstGeom>
        </p:spPr>
        <p:txBody>
          <a:bodyPr wrap="square">
            <a:spAutoFit/>
          </a:bodyPr>
          <a:lstStyle/>
          <a:p>
            <a:pPr>
              <a:buFont typeface="Arial" panose="020B0604020202020204" pitchFamily="34" charset="0"/>
              <a:buChar char="•"/>
            </a:pPr>
            <a:r>
              <a:rPr lang="en-IN" b="1" dirty="0">
                <a:solidFill>
                  <a:srgbClr val="222222"/>
                </a:solidFill>
                <a:latin typeface="Lato" panose="020F0502020204030203" pitchFamily="34" charset="0"/>
              </a:rPr>
              <a:t>Data Source: </a:t>
            </a:r>
            <a:r>
              <a:rPr lang="en-IN" dirty="0">
                <a:solidFill>
                  <a:srgbClr val="222222"/>
                </a:solidFill>
                <a:latin typeface="Lato" panose="020F0502020204030203" pitchFamily="34" charset="0"/>
              </a:rPr>
              <a:t>Using Data Source we can add new data, modify, remove data.</a:t>
            </a:r>
          </a:p>
          <a:p>
            <a:pPr>
              <a:buFont typeface="Arial" panose="020B0604020202020204" pitchFamily="34" charset="0"/>
              <a:buChar char="•"/>
            </a:pPr>
            <a:r>
              <a:rPr lang="en-IN" b="1" dirty="0">
                <a:solidFill>
                  <a:srgbClr val="222222"/>
                </a:solidFill>
                <a:latin typeface="Lato" panose="020F0502020204030203" pitchFamily="34" charset="0"/>
              </a:rPr>
              <a:t>Current Sheet: </a:t>
            </a:r>
            <a:r>
              <a:rPr lang="en-IN" dirty="0">
                <a:solidFill>
                  <a:srgbClr val="222222"/>
                </a:solidFill>
                <a:latin typeface="Lato" panose="020F0502020204030203" pitchFamily="34" charset="0"/>
              </a:rPr>
              <a:t>The current sheets are those sheets which we have created and to those, we can give some names.</a:t>
            </a:r>
          </a:p>
          <a:p>
            <a:pPr>
              <a:buFont typeface="Arial" panose="020B0604020202020204" pitchFamily="34" charset="0"/>
              <a:buChar char="•"/>
            </a:pPr>
            <a:r>
              <a:rPr lang="en-IN" b="1" dirty="0">
                <a:solidFill>
                  <a:srgbClr val="222222"/>
                </a:solidFill>
                <a:latin typeface="Lato" panose="020F0502020204030203" pitchFamily="34" charset="0"/>
              </a:rPr>
              <a:t>New Sheet: </a:t>
            </a:r>
            <a:r>
              <a:rPr lang="en-IN" dirty="0">
                <a:solidFill>
                  <a:srgbClr val="222222"/>
                </a:solidFill>
                <a:latin typeface="Lato" panose="020F0502020204030203" pitchFamily="34" charset="0"/>
              </a:rPr>
              <a:t>If we want to create a new worksheet ( blank canvas ) we can do using this tab.</a:t>
            </a:r>
          </a:p>
          <a:p>
            <a:pPr>
              <a:buFont typeface="Arial" panose="020B0604020202020204" pitchFamily="34" charset="0"/>
              <a:buChar char="•"/>
            </a:pPr>
            <a:r>
              <a:rPr lang="en-IN" b="1" dirty="0">
                <a:solidFill>
                  <a:srgbClr val="222222"/>
                </a:solidFill>
                <a:latin typeface="Lato" panose="020F0502020204030203" pitchFamily="34" charset="0"/>
              </a:rPr>
              <a:t>New Dashboard: </a:t>
            </a:r>
            <a:r>
              <a:rPr lang="en-IN" dirty="0">
                <a:solidFill>
                  <a:srgbClr val="222222"/>
                </a:solidFill>
                <a:latin typeface="Lato" panose="020F0502020204030203" pitchFamily="34" charset="0"/>
              </a:rPr>
              <a:t>This button is used to create a dashboard canvas.</a:t>
            </a:r>
          </a:p>
          <a:p>
            <a:pPr>
              <a:buFont typeface="Arial" panose="020B0604020202020204" pitchFamily="34" charset="0"/>
              <a:buChar char="•"/>
            </a:pPr>
            <a:r>
              <a:rPr lang="en-IN" b="1" dirty="0">
                <a:solidFill>
                  <a:srgbClr val="222222"/>
                </a:solidFill>
                <a:latin typeface="Lato" panose="020F0502020204030203" pitchFamily="34" charset="0"/>
              </a:rPr>
              <a:t>New Storyboard: </a:t>
            </a:r>
            <a:r>
              <a:rPr lang="en-IN" dirty="0">
                <a:solidFill>
                  <a:srgbClr val="222222"/>
                </a:solidFill>
                <a:latin typeface="Lato" panose="020F0502020204030203" pitchFamily="34" charset="0"/>
              </a:rPr>
              <a:t>It is used to create a new story</a:t>
            </a:r>
          </a:p>
          <a:p>
            <a:r>
              <a:rPr lang="en-IN" dirty="0">
                <a:solidFill>
                  <a:srgbClr val="222222"/>
                </a:solidFill>
                <a:latin typeface="Lato" panose="020F0502020204030203" pitchFamily="34" charset="0"/>
              </a:rPr>
              <a:t> </a:t>
            </a:r>
            <a:endParaRPr lang="en-IN" b="0" i="0" dirty="0">
              <a:solidFill>
                <a:srgbClr val="222222"/>
              </a:solidFill>
              <a:effectLst/>
              <a:latin typeface="Lato" panose="020F0502020204030203" pitchFamily="34" charset="0"/>
            </a:endParaRPr>
          </a:p>
        </p:txBody>
      </p:sp>
    </p:spTree>
    <p:extLst>
      <p:ext uri="{BB962C8B-B14F-4D97-AF65-F5344CB8AC3E}">
        <p14:creationId xmlns:p14="http://schemas.microsoft.com/office/powerpoint/2010/main" val="42551100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559E-FA78-CF4D-9483-E76918738E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E5CD2C-955F-424C-A55B-4CE2D816CEA3}"/>
              </a:ext>
            </a:extLst>
          </p:cNvPr>
          <p:cNvSpPr>
            <a:spLocks noGrp="1"/>
          </p:cNvSpPr>
          <p:nvPr>
            <p:ph idx="1"/>
          </p:nvPr>
        </p:nvSpPr>
        <p:spPr/>
        <p:txBody>
          <a:bodyPr>
            <a:normAutofit fontScale="92500" lnSpcReduction="20000"/>
          </a:bodyPr>
          <a:lstStyle/>
          <a:p>
            <a:pPr marL="0" indent="0">
              <a:buNone/>
            </a:pPr>
            <a:r>
              <a:rPr lang="en-IN" b="1" dirty="0">
                <a:solidFill>
                  <a:srgbClr val="FF0000"/>
                </a:solidFill>
              </a:rPr>
              <a:t>Creating Visuals in Tableau</a:t>
            </a:r>
            <a:endParaRPr lang="en-IN" dirty="0">
              <a:solidFill>
                <a:srgbClr val="FF0000"/>
              </a:solidFill>
            </a:endParaRPr>
          </a:p>
          <a:p>
            <a:pPr marL="0" indent="0">
              <a:buNone/>
            </a:pPr>
            <a:r>
              <a:rPr lang="en-IN" dirty="0"/>
              <a:t>Let’s begin with the real data visualization using Tableau-</a:t>
            </a:r>
          </a:p>
          <a:p>
            <a:r>
              <a:rPr lang="en-IN" b="1" dirty="0"/>
              <a:t>Tableau supports the following data types</a:t>
            </a:r>
            <a:r>
              <a:rPr lang="en-IN" dirty="0"/>
              <a:t>:</a:t>
            </a:r>
          </a:p>
          <a:p>
            <a:r>
              <a:rPr lang="en-IN" b="1" dirty="0"/>
              <a:t>Boolean</a:t>
            </a:r>
            <a:r>
              <a:rPr lang="en-IN" dirty="0"/>
              <a:t>: True and false can be stored in this data type.</a:t>
            </a:r>
          </a:p>
          <a:p>
            <a:r>
              <a:rPr lang="en-IN" b="1" dirty="0"/>
              <a:t>Date/Datetime</a:t>
            </a:r>
            <a:r>
              <a:rPr lang="en-IN" dirty="0"/>
              <a:t>:</a:t>
            </a:r>
            <a:br>
              <a:rPr lang="en-IN" dirty="0"/>
            </a:br>
            <a:r>
              <a:rPr lang="en-IN" dirty="0"/>
              <a:t>This data type can help in leveraging Tableau’s default date hierarchy</a:t>
            </a:r>
            <a:br>
              <a:rPr lang="en-IN" dirty="0"/>
            </a:br>
            <a:r>
              <a:rPr lang="en-IN" dirty="0"/>
              <a:t>behavior when applied to valid date or </a:t>
            </a:r>
            <a:r>
              <a:rPr lang="en-IN" dirty="0" err="1"/>
              <a:t>DateTime</a:t>
            </a:r>
            <a:r>
              <a:rPr lang="en-IN" dirty="0"/>
              <a:t> fields.</a:t>
            </a:r>
          </a:p>
          <a:p>
            <a:r>
              <a:rPr lang="en-IN" b="1" dirty="0"/>
              <a:t>Number</a:t>
            </a:r>
            <a:r>
              <a:rPr lang="en-IN" dirty="0"/>
              <a:t>: These are values that are numeric. Values can be integers or floating-point numbers (numbers with decimals).</a:t>
            </a:r>
          </a:p>
          <a:p>
            <a:r>
              <a:rPr lang="en-IN" b="1" dirty="0"/>
              <a:t>String</a:t>
            </a:r>
            <a:r>
              <a:rPr lang="en-IN" dirty="0"/>
              <a:t>: This is a sequence of characters encased in single or double quotation marks.</a:t>
            </a:r>
          </a:p>
          <a:p>
            <a:r>
              <a:rPr lang="en-IN" b="1" dirty="0"/>
              <a:t>Geolocation: </a:t>
            </a:r>
            <a:r>
              <a:rPr lang="en-IN" dirty="0"/>
              <a:t>These are values that we need to plot maps.</a:t>
            </a:r>
          </a:p>
          <a:p>
            <a:pPr marL="0" indent="0">
              <a:buNone/>
            </a:pPr>
            <a:endParaRPr lang="en-US" dirty="0"/>
          </a:p>
        </p:txBody>
      </p:sp>
      <p:sp>
        <p:nvSpPr>
          <p:cNvPr id="4" name="Date Placeholder 3">
            <a:extLst>
              <a:ext uri="{FF2B5EF4-FFF2-40B4-BE49-F238E27FC236}">
                <a16:creationId xmlns:a16="http://schemas.microsoft.com/office/drawing/2014/main" id="{45BA3B7F-C567-AF42-A523-EA4972D8E0A5}"/>
              </a:ext>
            </a:extLst>
          </p:cNvPr>
          <p:cNvSpPr>
            <a:spLocks noGrp="1"/>
          </p:cNvSpPr>
          <p:nvPr>
            <p:ph type="dt" sz="half" idx="10"/>
          </p:nvPr>
        </p:nvSpPr>
        <p:spPr/>
        <p:txBody>
          <a:bodyPr/>
          <a:lstStyle/>
          <a:p>
            <a:fld id="{8210537A-02F2-154F-903A-589385A8B42D}" type="datetime1">
              <a:rPr lang="en-US" smtClean="0"/>
              <a:t>1/20/22</a:t>
            </a:fld>
            <a:endParaRPr lang="en-US"/>
          </a:p>
        </p:txBody>
      </p:sp>
      <p:sp>
        <p:nvSpPr>
          <p:cNvPr id="5" name="Footer Placeholder 4">
            <a:extLst>
              <a:ext uri="{FF2B5EF4-FFF2-40B4-BE49-F238E27FC236}">
                <a16:creationId xmlns:a16="http://schemas.microsoft.com/office/drawing/2014/main" id="{24A58F00-7691-F743-A3FC-E6FFD10AC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8AD5C1-BB08-0443-87D4-800048385DA0}"/>
              </a:ext>
            </a:extLst>
          </p:cNvPr>
          <p:cNvSpPr>
            <a:spLocks noGrp="1"/>
          </p:cNvSpPr>
          <p:nvPr>
            <p:ph type="sldNum" sz="quarter" idx="12"/>
          </p:nvPr>
        </p:nvSpPr>
        <p:spPr/>
        <p:txBody>
          <a:bodyPr/>
          <a:lstStyle/>
          <a:p>
            <a:fld id="{A8201E05-7680-2B48-BDB1-49A881F5585E}" type="slidenum">
              <a:rPr lang="en-US" smtClean="0"/>
              <a:t>205</a:t>
            </a:fld>
            <a:endParaRPr lang="en-US"/>
          </a:p>
        </p:txBody>
      </p:sp>
    </p:spTree>
    <p:extLst>
      <p:ext uri="{BB962C8B-B14F-4D97-AF65-F5344CB8AC3E}">
        <p14:creationId xmlns:p14="http://schemas.microsoft.com/office/powerpoint/2010/main" val="36146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B0F01-C258-3D47-AEDA-C73F4D65480B}"/>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DE05AA21-B1EC-AC42-B24C-33FDD3DDF664}"/>
              </a:ext>
            </a:extLst>
          </p:cNvPr>
          <p:cNvSpPr>
            <a:spLocks noGrp="1"/>
          </p:cNvSpPr>
          <p:nvPr>
            <p:ph type="dt" sz="half" idx="10"/>
          </p:nvPr>
        </p:nvSpPr>
        <p:spPr/>
        <p:txBody>
          <a:bodyPr/>
          <a:lstStyle/>
          <a:p>
            <a:fld id="{34CB4603-FDC2-A541-AAAA-DC6E10E4EF30}" type="datetime1">
              <a:rPr lang="en-US" smtClean="0"/>
              <a:t>1/20/22</a:t>
            </a:fld>
            <a:endParaRPr lang="en-US"/>
          </a:p>
        </p:txBody>
      </p:sp>
      <p:sp>
        <p:nvSpPr>
          <p:cNvPr id="5" name="Footer Placeholder 4">
            <a:extLst>
              <a:ext uri="{FF2B5EF4-FFF2-40B4-BE49-F238E27FC236}">
                <a16:creationId xmlns:a16="http://schemas.microsoft.com/office/drawing/2014/main" id="{CF734DA9-426E-E14B-825B-697DEDEC2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1D868E-F553-7D45-83EF-462B03B9C1D8}"/>
              </a:ext>
            </a:extLst>
          </p:cNvPr>
          <p:cNvSpPr>
            <a:spLocks noGrp="1"/>
          </p:cNvSpPr>
          <p:nvPr>
            <p:ph type="sldNum" sz="quarter" idx="12"/>
          </p:nvPr>
        </p:nvSpPr>
        <p:spPr/>
        <p:txBody>
          <a:bodyPr/>
          <a:lstStyle/>
          <a:p>
            <a:fld id="{A8201E05-7680-2B48-BDB1-49A881F5585E}" type="slidenum">
              <a:rPr lang="en-US" smtClean="0"/>
              <a:t>206</a:t>
            </a:fld>
            <a:endParaRPr lang="en-US"/>
          </a:p>
        </p:txBody>
      </p:sp>
      <p:pic>
        <p:nvPicPr>
          <p:cNvPr id="7170" name="Picture 2" descr="Data Visualization in Tableau">
            <a:extLst>
              <a:ext uri="{FF2B5EF4-FFF2-40B4-BE49-F238E27FC236}">
                <a16:creationId xmlns:a16="http://schemas.microsoft.com/office/drawing/2014/main" id="{57EACBF7-C1F6-8C4D-A2AA-121F0685F8D8}"/>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914400" y="1747972"/>
            <a:ext cx="7772400" cy="3971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474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B4CE-B267-034A-A745-F90A0ECF63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77BD03-9715-2649-97D5-93FB16B3163B}"/>
              </a:ext>
            </a:extLst>
          </p:cNvPr>
          <p:cNvSpPr>
            <a:spLocks noGrp="1"/>
          </p:cNvSpPr>
          <p:nvPr>
            <p:ph idx="1"/>
          </p:nvPr>
        </p:nvSpPr>
        <p:spPr/>
        <p:txBody>
          <a:bodyPr>
            <a:normAutofit fontScale="92500" lnSpcReduction="20000"/>
          </a:bodyPr>
          <a:lstStyle/>
          <a:p>
            <a:pPr marL="0" indent="0">
              <a:buNone/>
            </a:pPr>
            <a:r>
              <a:rPr lang="en-IN" b="1" dirty="0"/>
              <a:t>Follow these steps:</a:t>
            </a:r>
            <a:endParaRPr lang="en-IN" dirty="0"/>
          </a:p>
          <a:p>
            <a:r>
              <a:rPr lang="en-IN" dirty="0"/>
              <a:t>drag the dimension and measure in row and column input field and it will automatically suggest a graph best fitted on data.</a:t>
            </a:r>
          </a:p>
          <a:p>
            <a:r>
              <a:rPr lang="en-IN" dirty="0"/>
              <a:t>you can change the graph by clicking on the </a:t>
            </a:r>
            <a:r>
              <a:rPr lang="en-IN" b="1" dirty="0"/>
              <a:t>show me</a:t>
            </a:r>
            <a:r>
              <a:rPr lang="en-IN" dirty="0"/>
              <a:t> button and select whichever graph you want.</a:t>
            </a:r>
          </a:p>
          <a:p>
            <a:r>
              <a:rPr lang="en-IN" dirty="0"/>
              <a:t>you can also remove the axis just by dragging and dropping them under the marks card (remove field).</a:t>
            </a:r>
          </a:p>
          <a:p>
            <a:r>
              <a:rPr lang="en-IN" dirty="0"/>
              <a:t>Show Me: When you click this label, a palette appears, giving you rapid access to many options for showing the selected types of fields. The palette changes depending on the fields in the worksheet you’ve selected or are active.</a:t>
            </a:r>
          </a:p>
          <a:p>
            <a:br>
              <a:rPr lang="en-IN" dirty="0"/>
            </a:br>
            <a:endParaRPr lang="en-IN" dirty="0"/>
          </a:p>
          <a:p>
            <a:pPr marL="0" indent="0">
              <a:buNone/>
            </a:pPr>
            <a:endParaRPr lang="en-US" dirty="0"/>
          </a:p>
        </p:txBody>
      </p:sp>
      <p:sp>
        <p:nvSpPr>
          <p:cNvPr id="4" name="Date Placeholder 3">
            <a:extLst>
              <a:ext uri="{FF2B5EF4-FFF2-40B4-BE49-F238E27FC236}">
                <a16:creationId xmlns:a16="http://schemas.microsoft.com/office/drawing/2014/main" id="{15E56AA0-2251-514A-9062-960C19DA617E}"/>
              </a:ext>
            </a:extLst>
          </p:cNvPr>
          <p:cNvSpPr>
            <a:spLocks noGrp="1"/>
          </p:cNvSpPr>
          <p:nvPr>
            <p:ph type="dt" sz="half" idx="10"/>
          </p:nvPr>
        </p:nvSpPr>
        <p:spPr/>
        <p:txBody>
          <a:bodyPr/>
          <a:lstStyle/>
          <a:p>
            <a:fld id="{482D14C0-A80E-3040-84DB-D637A591F661}" type="datetime1">
              <a:rPr lang="en-US" smtClean="0"/>
              <a:t>1/20/22</a:t>
            </a:fld>
            <a:endParaRPr lang="en-US"/>
          </a:p>
        </p:txBody>
      </p:sp>
      <p:sp>
        <p:nvSpPr>
          <p:cNvPr id="5" name="Footer Placeholder 4">
            <a:extLst>
              <a:ext uri="{FF2B5EF4-FFF2-40B4-BE49-F238E27FC236}">
                <a16:creationId xmlns:a16="http://schemas.microsoft.com/office/drawing/2014/main" id="{3FF63899-C6EA-D240-9BDC-E04F3EB378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E8F970-4D70-7E41-A4AB-9CBDB2AD8D55}"/>
              </a:ext>
            </a:extLst>
          </p:cNvPr>
          <p:cNvSpPr>
            <a:spLocks noGrp="1"/>
          </p:cNvSpPr>
          <p:nvPr>
            <p:ph type="sldNum" sz="quarter" idx="12"/>
          </p:nvPr>
        </p:nvSpPr>
        <p:spPr/>
        <p:txBody>
          <a:bodyPr/>
          <a:lstStyle/>
          <a:p>
            <a:fld id="{A8201E05-7680-2B48-BDB1-49A881F5585E}" type="slidenum">
              <a:rPr lang="en-US" smtClean="0"/>
              <a:t>207</a:t>
            </a:fld>
            <a:endParaRPr lang="en-US"/>
          </a:p>
        </p:txBody>
      </p:sp>
    </p:spTree>
    <p:extLst>
      <p:ext uri="{BB962C8B-B14F-4D97-AF65-F5344CB8AC3E}">
        <p14:creationId xmlns:p14="http://schemas.microsoft.com/office/powerpoint/2010/main" val="34010142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33E36-9602-C946-9625-A0B0E6869F65}"/>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E208C8A7-0496-AD41-A041-7894E5C6D889}"/>
              </a:ext>
            </a:extLst>
          </p:cNvPr>
          <p:cNvSpPr>
            <a:spLocks noGrp="1"/>
          </p:cNvSpPr>
          <p:nvPr>
            <p:ph type="dt" sz="half" idx="10"/>
          </p:nvPr>
        </p:nvSpPr>
        <p:spPr/>
        <p:txBody>
          <a:bodyPr/>
          <a:lstStyle/>
          <a:p>
            <a:fld id="{70A34292-3534-FC40-AADB-87E7A21FE0C2}" type="datetime1">
              <a:rPr lang="en-US" smtClean="0"/>
              <a:t>1/20/22</a:t>
            </a:fld>
            <a:endParaRPr lang="en-US"/>
          </a:p>
        </p:txBody>
      </p:sp>
      <p:sp>
        <p:nvSpPr>
          <p:cNvPr id="5" name="Footer Placeholder 4">
            <a:extLst>
              <a:ext uri="{FF2B5EF4-FFF2-40B4-BE49-F238E27FC236}">
                <a16:creationId xmlns:a16="http://schemas.microsoft.com/office/drawing/2014/main" id="{3062B1D4-8FCC-3847-B6A8-AB8E09B0D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F73CD-0F2B-8B4E-B012-C85ACB12644E}"/>
              </a:ext>
            </a:extLst>
          </p:cNvPr>
          <p:cNvSpPr>
            <a:spLocks noGrp="1"/>
          </p:cNvSpPr>
          <p:nvPr>
            <p:ph type="sldNum" sz="quarter" idx="12"/>
          </p:nvPr>
        </p:nvSpPr>
        <p:spPr/>
        <p:txBody>
          <a:bodyPr/>
          <a:lstStyle/>
          <a:p>
            <a:fld id="{A8201E05-7680-2B48-BDB1-49A881F5585E}" type="slidenum">
              <a:rPr lang="en-US" smtClean="0"/>
              <a:t>208</a:t>
            </a:fld>
            <a:endParaRPr lang="en-US"/>
          </a:p>
        </p:txBody>
      </p:sp>
      <p:pic>
        <p:nvPicPr>
          <p:cNvPr id="8194" name="Picture 2" descr="Performing some functions in Tableau | Data Visualization in Tableau">
            <a:extLst>
              <a:ext uri="{FF2B5EF4-FFF2-40B4-BE49-F238E27FC236}">
                <a16:creationId xmlns:a16="http://schemas.microsoft.com/office/drawing/2014/main" id="{2ADF51A1-64A1-5249-8491-7D3EBFF8F8D0}"/>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685800" y="1028991"/>
            <a:ext cx="7962900" cy="40024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20E0DB6-D760-1146-8EB7-DBA3C3DE3915}"/>
              </a:ext>
            </a:extLst>
          </p:cNvPr>
          <p:cNvSpPr/>
          <p:nvPr/>
        </p:nvSpPr>
        <p:spPr>
          <a:xfrm>
            <a:off x="685800" y="5138306"/>
            <a:ext cx="8458199" cy="738664"/>
          </a:xfrm>
          <a:prstGeom prst="rect">
            <a:avLst/>
          </a:prstGeom>
        </p:spPr>
        <p:txBody>
          <a:bodyPr wrap="square">
            <a:spAutoFit/>
          </a:bodyPr>
          <a:lstStyle/>
          <a:p>
            <a:r>
              <a:rPr lang="en-IN" sz="1400" dirty="0">
                <a:solidFill>
                  <a:srgbClr val="222222"/>
                </a:solidFill>
                <a:latin typeface="Lato" panose="020F0502020204030203" pitchFamily="34" charset="0"/>
              </a:rPr>
              <a:t>From the above image, you might have observed that the default aggregation on the measure is </a:t>
            </a:r>
            <a:r>
              <a:rPr lang="en-IN" sz="1400" b="1" dirty="0">
                <a:solidFill>
                  <a:srgbClr val="222222"/>
                </a:solidFill>
                <a:latin typeface="Lato" panose="020F0502020204030203" pitchFamily="34" charset="0"/>
              </a:rPr>
              <a:t>sum</a:t>
            </a:r>
            <a:r>
              <a:rPr lang="en-IN" sz="1400" dirty="0">
                <a:solidFill>
                  <a:srgbClr val="222222"/>
                </a:solidFill>
                <a:latin typeface="Lato" panose="020F0502020204030203" pitchFamily="34" charset="0"/>
              </a:rPr>
              <a:t> but you can change the aggregation to </a:t>
            </a:r>
            <a:r>
              <a:rPr lang="en-IN" sz="1400" b="1" dirty="0">
                <a:solidFill>
                  <a:srgbClr val="222222"/>
                </a:solidFill>
                <a:latin typeface="Lato" panose="020F0502020204030203" pitchFamily="34" charset="0"/>
              </a:rPr>
              <a:t>sum, </a:t>
            </a:r>
            <a:r>
              <a:rPr lang="en-IN" sz="1400" b="1" dirty="0" err="1">
                <a:solidFill>
                  <a:srgbClr val="222222"/>
                </a:solidFill>
                <a:latin typeface="Lato" panose="020F0502020204030203" pitchFamily="34" charset="0"/>
              </a:rPr>
              <a:t>avg</a:t>
            </a:r>
            <a:r>
              <a:rPr lang="en-IN" sz="1400" b="1" dirty="0">
                <a:solidFill>
                  <a:srgbClr val="222222"/>
                </a:solidFill>
                <a:latin typeface="Lato" panose="020F0502020204030203" pitchFamily="34" charset="0"/>
              </a:rPr>
              <a:t>, min, max, </a:t>
            </a:r>
            <a:r>
              <a:rPr lang="en-IN" sz="1400" dirty="0">
                <a:solidFill>
                  <a:srgbClr val="222222"/>
                </a:solidFill>
                <a:latin typeface="Lato" panose="020F0502020204030203" pitchFamily="34" charset="0"/>
              </a:rPr>
              <a:t>etc, you can also customize the axis name, orientation, size, show-hide axis </a:t>
            </a:r>
            <a:endParaRPr lang="en-US" sz="1400" dirty="0"/>
          </a:p>
        </p:txBody>
      </p:sp>
    </p:spTree>
    <p:extLst>
      <p:ext uri="{BB962C8B-B14F-4D97-AF65-F5344CB8AC3E}">
        <p14:creationId xmlns:p14="http://schemas.microsoft.com/office/powerpoint/2010/main" val="345832042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7531F-383A-9249-B846-7170A972D4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4D140DB-9F17-174E-8A66-F45221D5EFAA}"/>
              </a:ext>
            </a:extLst>
          </p:cNvPr>
          <p:cNvSpPr>
            <a:spLocks noGrp="1"/>
          </p:cNvSpPr>
          <p:nvPr>
            <p:ph idx="1"/>
          </p:nvPr>
        </p:nvSpPr>
        <p:spPr/>
        <p:txBody>
          <a:bodyPr>
            <a:normAutofit fontScale="62500" lnSpcReduction="20000"/>
          </a:bodyPr>
          <a:lstStyle/>
          <a:p>
            <a:pPr marL="0" indent="0">
              <a:buNone/>
            </a:pPr>
            <a:r>
              <a:rPr lang="en-IN" sz="2900" b="1" dirty="0">
                <a:solidFill>
                  <a:srgbClr val="FF0000"/>
                </a:solidFill>
              </a:rPr>
              <a:t>Enhancing the Analysis:</a:t>
            </a:r>
            <a:endParaRPr lang="en-IN" sz="2900" dirty="0">
              <a:solidFill>
                <a:srgbClr val="FF0000"/>
              </a:solidFill>
            </a:endParaRPr>
          </a:p>
          <a:p>
            <a:r>
              <a:rPr lang="en-IN" dirty="0"/>
              <a:t>In order to create a beautiful interactive visual, you must understand the following features:</a:t>
            </a:r>
          </a:p>
          <a:p>
            <a:pPr marL="0" indent="0">
              <a:buNone/>
            </a:pPr>
            <a:r>
              <a:rPr lang="en-IN" b="1" dirty="0"/>
              <a:t>a. Marks card</a:t>
            </a:r>
            <a:endParaRPr lang="en-IN" dirty="0"/>
          </a:p>
          <a:p>
            <a:pPr marL="0" indent="0">
              <a:buNone/>
            </a:pPr>
            <a:r>
              <a:rPr lang="en-IN" dirty="0"/>
              <a:t>Marks card is very important for plotting graphs. In marks card we have:</a:t>
            </a:r>
          </a:p>
          <a:p>
            <a:r>
              <a:rPr lang="en-IN" b="1" dirty="0"/>
              <a:t>Colour</a:t>
            </a:r>
            <a:r>
              <a:rPr lang="en-IN" dirty="0"/>
              <a:t> button which is used to give different colors to different categories and measures,</a:t>
            </a:r>
          </a:p>
          <a:p>
            <a:r>
              <a:rPr lang="en-IN" b="1" dirty="0"/>
              <a:t>Size</a:t>
            </a:r>
            <a:r>
              <a:rPr lang="en-IN" dirty="0"/>
              <a:t> button is used to give size which depends on how big a value is. The bigger the value means bigger the size of a particular mark</a:t>
            </a:r>
          </a:p>
          <a:p>
            <a:r>
              <a:rPr lang="en-IN" b="1" dirty="0"/>
              <a:t>Label</a:t>
            </a:r>
            <a:r>
              <a:rPr lang="en-IN" dirty="0"/>
              <a:t> button which is used to show labels to graphs, clicking on the label button throws us some settings where you can set the formatting of labels.</a:t>
            </a:r>
          </a:p>
          <a:p>
            <a:r>
              <a:rPr lang="en-IN" b="1" dirty="0"/>
              <a:t>Tooltips</a:t>
            </a:r>
            <a:r>
              <a:rPr lang="en-IN" dirty="0"/>
              <a:t>, here you can add information like ( profit, quantity, sales, discount, category, state, etc.) which will be visible on hovering over the graph</a:t>
            </a:r>
          </a:p>
          <a:p>
            <a:r>
              <a:rPr lang="en-IN" dirty="0"/>
              <a:t>The </a:t>
            </a:r>
            <a:r>
              <a:rPr lang="en-IN" b="1" dirty="0"/>
              <a:t>Details</a:t>
            </a:r>
            <a:r>
              <a:rPr lang="en-IN" dirty="0"/>
              <a:t> button allows you to display more information without affecting the table’s structure. which is used to show details about particular points. dragging a field on details buttons will show the details of that point, and this feature is majorly used for maps to show more details of a particular point.</a:t>
            </a:r>
          </a:p>
          <a:p>
            <a:pPr marL="0" indent="0">
              <a:buNone/>
            </a:pPr>
            <a:br>
              <a:rPr lang="en-IN" dirty="0"/>
            </a:br>
            <a:endParaRPr lang="en-IN" dirty="0"/>
          </a:p>
          <a:p>
            <a:pPr marL="0" indent="0">
              <a:buNone/>
            </a:pPr>
            <a:endParaRPr lang="en-US" dirty="0"/>
          </a:p>
        </p:txBody>
      </p:sp>
      <p:sp>
        <p:nvSpPr>
          <p:cNvPr id="4" name="Date Placeholder 3">
            <a:extLst>
              <a:ext uri="{FF2B5EF4-FFF2-40B4-BE49-F238E27FC236}">
                <a16:creationId xmlns:a16="http://schemas.microsoft.com/office/drawing/2014/main" id="{08E1BAC4-41B4-C844-B2A8-BD483528643C}"/>
              </a:ext>
            </a:extLst>
          </p:cNvPr>
          <p:cNvSpPr>
            <a:spLocks noGrp="1"/>
          </p:cNvSpPr>
          <p:nvPr>
            <p:ph type="dt" sz="half" idx="10"/>
          </p:nvPr>
        </p:nvSpPr>
        <p:spPr/>
        <p:txBody>
          <a:bodyPr/>
          <a:lstStyle/>
          <a:p>
            <a:fld id="{25251767-5BF1-A241-AC0D-05AF373F6D32}" type="datetime1">
              <a:rPr lang="en-US" smtClean="0"/>
              <a:t>1/20/22</a:t>
            </a:fld>
            <a:endParaRPr lang="en-US"/>
          </a:p>
        </p:txBody>
      </p:sp>
      <p:sp>
        <p:nvSpPr>
          <p:cNvPr id="5" name="Footer Placeholder 4">
            <a:extLst>
              <a:ext uri="{FF2B5EF4-FFF2-40B4-BE49-F238E27FC236}">
                <a16:creationId xmlns:a16="http://schemas.microsoft.com/office/drawing/2014/main" id="{960C5396-46DA-A94C-8894-5941093D2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0A9409-5B9F-5D49-91F4-783F548CC36A}"/>
              </a:ext>
            </a:extLst>
          </p:cNvPr>
          <p:cNvSpPr>
            <a:spLocks noGrp="1"/>
          </p:cNvSpPr>
          <p:nvPr>
            <p:ph type="sldNum" sz="quarter" idx="12"/>
          </p:nvPr>
        </p:nvSpPr>
        <p:spPr/>
        <p:txBody>
          <a:bodyPr/>
          <a:lstStyle/>
          <a:p>
            <a:fld id="{A8201E05-7680-2B48-BDB1-49A881F5585E}" type="slidenum">
              <a:rPr lang="en-US" smtClean="0"/>
              <a:t>209</a:t>
            </a:fld>
            <a:endParaRPr lang="en-US"/>
          </a:p>
        </p:txBody>
      </p:sp>
    </p:spTree>
    <p:extLst>
      <p:ext uri="{BB962C8B-B14F-4D97-AF65-F5344CB8AC3E}">
        <p14:creationId xmlns:p14="http://schemas.microsoft.com/office/powerpoint/2010/main" val="618384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5856" y="909636"/>
            <a:ext cx="8229600" cy="682625"/>
          </a:xfrm>
        </p:spPr>
        <p:txBody>
          <a:bodyPr>
            <a:normAutofit fontScale="90000"/>
          </a:bodyPr>
          <a:lstStyle/>
          <a:p>
            <a:r>
              <a:rPr lang="en-US" b="1" dirty="0">
                <a:latin typeface="Times New Roman" pitchFamily="18" charset="0"/>
                <a:cs typeface="Times New Roman" pitchFamily="18" charset="0"/>
              </a:rPr>
              <a:t>Philosophy of EDA</a:t>
            </a:r>
          </a:p>
        </p:txBody>
      </p:sp>
      <p:pic>
        <p:nvPicPr>
          <p:cNvPr id="6" name="Picture 5">
            <a:extLst>
              <a:ext uri="{FF2B5EF4-FFF2-40B4-BE49-F238E27FC236}">
                <a16:creationId xmlns:a16="http://schemas.microsoft.com/office/drawing/2014/main" id="{62C07424-4B6F-2D43-86AF-062C4DDB61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7624" y="200572"/>
            <a:ext cx="7416824" cy="780156"/>
          </a:xfrm>
          <a:prstGeom prst="rect">
            <a:avLst/>
          </a:prstGeom>
        </p:spPr>
      </p:pic>
      <p:graphicFrame>
        <p:nvGraphicFramePr>
          <p:cNvPr id="9" name="Content Placeholder 8">
            <a:extLst>
              <a:ext uri="{FF2B5EF4-FFF2-40B4-BE49-F238E27FC236}">
                <a16:creationId xmlns:a16="http://schemas.microsoft.com/office/drawing/2014/main" id="{713ABAB8-FAE3-C542-A12B-5FC6EB3CF6E7}"/>
              </a:ext>
            </a:extLst>
          </p:cNvPr>
          <p:cNvGraphicFramePr>
            <a:graphicFrameLocks noGrp="1"/>
          </p:cNvGraphicFramePr>
          <p:nvPr>
            <p:ph idx="1"/>
          </p:nvPr>
        </p:nvGraphicFramePr>
        <p:xfrm>
          <a:off x="1187624" y="1676400"/>
          <a:ext cx="7488832" cy="4128864"/>
        </p:xfrm>
        <a:graphic>
          <a:graphicData uri="http://schemas.openxmlformats.org/drawingml/2006/table">
            <a:tbl>
              <a:tblPr/>
              <a:tblGrid>
                <a:gridCol w="1123325">
                  <a:extLst>
                    <a:ext uri="{9D8B030D-6E8A-4147-A177-3AD203B41FA5}">
                      <a16:colId xmlns:a16="http://schemas.microsoft.com/office/drawing/2014/main" val="1638968677"/>
                    </a:ext>
                  </a:extLst>
                </a:gridCol>
                <a:gridCol w="6365507">
                  <a:extLst>
                    <a:ext uri="{9D8B030D-6E8A-4147-A177-3AD203B41FA5}">
                      <a16:colId xmlns:a16="http://schemas.microsoft.com/office/drawing/2014/main" val="2807685723"/>
                    </a:ext>
                  </a:extLst>
                </a:gridCol>
              </a:tblGrid>
              <a:tr h="4128864">
                <a:tc>
                  <a:txBody>
                    <a:bodyPr/>
                    <a:lstStyle/>
                    <a:p>
                      <a:r>
                        <a:rPr lang="en-IN" i="1" dirty="0"/>
                        <a:t>Philosophy</a:t>
                      </a:r>
                      <a:endParaRPr lang="en-IN" dirty="0"/>
                    </a:p>
                  </a:txBody>
                  <a:tcPr marL="0" marR="0" marT="0" marB="0">
                    <a:lnL>
                      <a:noFill/>
                    </a:lnL>
                    <a:lnR>
                      <a:noFill/>
                    </a:lnR>
                    <a:lnT>
                      <a:noFill/>
                    </a:lnT>
                    <a:lnB>
                      <a:noFill/>
                    </a:lnB>
                  </a:tcPr>
                </a:tc>
                <a:tc>
                  <a:txBody>
                    <a:bodyPr/>
                    <a:lstStyle/>
                    <a:p>
                      <a:pPr algn="just"/>
                      <a:r>
                        <a:rPr lang="en-IN" dirty="0"/>
                        <a:t>EDA is not identical to statistical graphics although the two terms are used almost interchangeably. Statistical graphics is a collection of techniques--all graphically based and all focusing on one data characterization aspect. EDA encompasses a larger venue; EDA is an approach to data analysis that postpones the usual assumptions about what kind of model the data follow with the more direct approach of allowing the data itself to reveal its underlying structure and model. EDA is not a mere collection of techniques; EDA is a philosophy as to how we dissect a data set; what we look for; how we look; and how we interpret. It is true that EDA heavily uses the collection of techniques that we call "statistical graphics", but it is not identical to statistical graphics</a:t>
                      </a:r>
                    </a:p>
                  </a:txBody>
                  <a:tcPr marL="0" marR="0" marT="0" marB="0">
                    <a:lnL>
                      <a:noFill/>
                    </a:lnL>
                    <a:lnR>
                      <a:noFill/>
                    </a:lnR>
                    <a:lnT>
                      <a:noFill/>
                    </a:lnT>
                    <a:lnB>
                      <a:noFill/>
                    </a:lnB>
                  </a:tcPr>
                </a:tc>
                <a:extLst>
                  <a:ext uri="{0D108BD9-81ED-4DB2-BD59-A6C34878D82A}">
                    <a16:rowId xmlns:a16="http://schemas.microsoft.com/office/drawing/2014/main" val="1693284895"/>
                  </a:ext>
                </a:extLst>
              </a:tr>
            </a:tbl>
          </a:graphicData>
        </a:graphic>
      </p:graphicFrame>
    </p:spTree>
    <p:extLst>
      <p:ext uri="{BB962C8B-B14F-4D97-AF65-F5344CB8AC3E}">
        <p14:creationId xmlns:p14="http://schemas.microsoft.com/office/powerpoint/2010/main" val="93821192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45A64-66C7-0940-9B69-010105B249D0}"/>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8579EDF1-5EE0-5649-B4B4-260A18B24CB0}"/>
              </a:ext>
            </a:extLst>
          </p:cNvPr>
          <p:cNvSpPr>
            <a:spLocks noGrp="1"/>
          </p:cNvSpPr>
          <p:nvPr>
            <p:ph type="dt" sz="half" idx="10"/>
          </p:nvPr>
        </p:nvSpPr>
        <p:spPr/>
        <p:txBody>
          <a:bodyPr/>
          <a:lstStyle/>
          <a:p>
            <a:fld id="{A5432270-A662-D647-AE82-68EB6D940440}" type="datetime1">
              <a:rPr lang="en-US" smtClean="0"/>
              <a:t>1/20/22</a:t>
            </a:fld>
            <a:endParaRPr lang="en-US"/>
          </a:p>
        </p:txBody>
      </p:sp>
      <p:sp>
        <p:nvSpPr>
          <p:cNvPr id="5" name="Footer Placeholder 4">
            <a:extLst>
              <a:ext uri="{FF2B5EF4-FFF2-40B4-BE49-F238E27FC236}">
                <a16:creationId xmlns:a16="http://schemas.microsoft.com/office/drawing/2014/main" id="{05C6E4EA-02CF-0148-BF09-55E7389B47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D97F0D-AC6B-4C4E-86DF-34A0FA4119F1}"/>
              </a:ext>
            </a:extLst>
          </p:cNvPr>
          <p:cNvSpPr>
            <a:spLocks noGrp="1"/>
          </p:cNvSpPr>
          <p:nvPr>
            <p:ph type="sldNum" sz="quarter" idx="12"/>
          </p:nvPr>
        </p:nvSpPr>
        <p:spPr/>
        <p:txBody>
          <a:bodyPr/>
          <a:lstStyle/>
          <a:p>
            <a:fld id="{A8201E05-7680-2B48-BDB1-49A881F5585E}" type="slidenum">
              <a:rPr lang="en-US" smtClean="0"/>
              <a:t>210</a:t>
            </a:fld>
            <a:endParaRPr lang="en-US"/>
          </a:p>
        </p:txBody>
      </p:sp>
      <p:pic>
        <p:nvPicPr>
          <p:cNvPr id="9218" name="Picture 2" descr="Use of Marks Card in Tableau">
            <a:extLst>
              <a:ext uri="{FF2B5EF4-FFF2-40B4-BE49-F238E27FC236}">
                <a16:creationId xmlns:a16="http://schemas.microsoft.com/office/drawing/2014/main" id="{A247446C-A360-984E-AF57-9EE1FB7AB259}"/>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469451" y="1556792"/>
            <a:ext cx="8217349" cy="4130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69601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55FEA-FC18-CD4F-B501-F700A7169D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146B17-5031-0048-832F-8EF94F8582CD}"/>
              </a:ext>
            </a:extLst>
          </p:cNvPr>
          <p:cNvSpPr>
            <a:spLocks noGrp="1"/>
          </p:cNvSpPr>
          <p:nvPr>
            <p:ph idx="1"/>
          </p:nvPr>
        </p:nvSpPr>
        <p:spPr/>
        <p:txBody>
          <a:bodyPr>
            <a:normAutofit fontScale="62500" lnSpcReduction="20000"/>
          </a:bodyPr>
          <a:lstStyle/>
          <a:p>
            <a:pPr marL="0" indent="0">
              <a:buNone/>
            </a:pPr>
            <a:r>
              <a:rPr lang="en-IN" b="1" dirty="0"/>
              <a:t>b. Filter</a:t>
            </a:r>
            <a:endParaRPr lang="en-IN" dirty="0"/>
          </a:p>
          <a:p>
            <a:r>
              <a:rPr lang="en-IN" dirty="0"/>
              <a:t>After creating some plots you might want to use different filters, to do so </a:t>
            </a:r>
            <a:r>
              <a:rPr lang="en-IN" b="1" dirty="0"/>
              <a:t>follow these steps</a:t>
            </a:r>
            <a:r>
              <a:rPr lang="en-IN" dirty="0"/>
              <a:t>:</a:t>
            </a:r>
          </a:p>
          <a:p>
            <a:r>
              <a:rPr lang="en-IN" dirty="0"/>
              <a:t>On the </a:t>
            </a:r>
            <a:r>
              <a:rPr lang="en-IN" b="1" dirty="0"/>
              <a:t>filter</a:t>
            </a:r>
            <a:r>
              <a:rPr lang="en-IN" dirty="0"/>
              <a:t> shelf, you can drag any measure or dimension whichever you want to apply a filter on.</a:t>
            </a:r>
          </a:p>
          <a:p>
            <a:r>
              <a:rPr lang="en-IN" dirty="0"/>
              <a:t>As you drop the field a box will appear, now you can select any particular category, or top-n rows according to measure values or you can write some rules to select top rows or by using some parameters.</a:t>
            </a:r>
          </a:p>
          <a:p>
            <a:r>
              <a:rPr lang="en-IN" dirty="0"/>
              <a:t>Now click on </a:t>
            </a:r>
            <a:r>
              <a:rPr lang="en-IN" b="1" dirty="0"/>
              <a:t>show filter </a:t>
            </a:r>
            <a:r>
              <a:rPr lang="en-IN" dirty="0"/>
              <a:t>after selecting the filter you just applied.</a:t>
            </a:r>
          </a:p>
          <a:p>
            <a:r>
              <a:rPr lang="en-IN" dirty="0"/>
              <a:t>You may want to apply multiple filters, to do so you will need to add previous filters into context by clicking on </a:t>
            </a:r>
            <a:r>
              <a:rPr lang="en-IN" b="1" dirty="0"/>
              <a:t>add to context</a:t>
            </a:r>
            <a:r>
              <a:rPr lang="en-IN" dirty="0"/>
              <a:t> here</a:t>
            </a:r>
            <a:r>
              <a:rPr lang="en-IN" b="1" dirty="0"/>
              <a:t> Context Filter</a:t>
            </a:r>
            <a:r>
              <a:rPr lang="en-IN" dirty="0"/>
              <a:t> is a Tableau filter that is applied before all other filters. You can choose different options </a:t>
            </a:r>
            <a:r>
              <a:rPr lang="en-IN" b="1" dirty="0"/>
              <a:t>standard, fit width, fit height, entire view</a:t>
            </a:r>
            <a:r>
              <a:rPr lang="en-IN" dirty="0"/>
              <a:t> from the toolbar in order to fit the visualization into the worksheet.</a:t>
            </a:r>
          </a:p>
          <a:p>
            <a:pPr marL="0" indent="0">
              <a:buNone/>
            </a:pPr>
            <a:r>
              <a:rPr lang="en-IN" b="1" dirty="0"/>
              <a:t>c. Hierarchy</a:t>
            </a:r>
            <a:endParaRPr lang="en-IN" dirty="0"/>
          </a:p>
          <a:p>
            <a:r>
              <a:rPr lang="en-IN" dirty="0"/>
              <a:t>You can quickly establish hierarchies with </a:t>
            </a:r>
            <a:r>
              <a:rPr lang="en-IN" b="1" dirty="0"/>
              <a:t>Tableau</a:t>
            </a:r>
            <a:r>
              <a:rPr lang="en-IN" dirty="0"/>
              <a:t> to keep your data organized.</a:t>
            </a:r>
          </a:p>
          <a:p>
            <a:r>
              <a:rPr lang="en-IN" dirty="0"/>
              <a:t>Hierarchy is basically nesting the same type of related data together. Tableau calendar data is an example of a hierarchy.</a:t>
            </a:r>
          </a:p>
          <a:p>
            <a:br>
              <a:rPr lang="en-IN" dirty="0"/>
            </a:br>
            <a:endParaRPr lang="en-IN" dirty="0"/>
          </a:p>
          <a:p>
            <a:pPr marL="0" indent="0">
              <a:buNone/>
            </a:pPr>
            <a:endParaRPr lang="en-US" dirty="0"/>
          </a:p>
        </p:txBody>
      </p:sp>
      <p:sp>
        <p:nvSpPr>
          <p:cNvPr id="4" name="Date Placeholder 3">
            <a:extLst>
              <a:ext uri="{FF2B5EF4-FFF2-40B4-BE49-F238E27FC236}">
                <a16:creationId xmlns:a16="http://schemas.microsoft.com/office/drawing/2014/main" id="{A6695057-0C45-8E4D-95B3-B7FF71DE5D88}"/>
              </a:ext>
            </a:extLst>
          </p:cNvPr>
          <p:cNvSpPr>
            <a:spLocks noGrp="1"/>
          </p:cNvSpPr>
          <p:nvPr>
            <p:ph type="dt" sz="half" idx="10"/>
          </p:nvPr>
        </p:nvSpPr>
        <p:spPr/>
        <p:txBody>
          <a:bodyPr/>
          <a:lstStyle/>
          <a:p>
            <a:fld id="{1AAF57B2-A4E5-DE47-BBDD-790D1C25F2A4}" type="datetime1">
              <a:rPr lang="en-US" smtClean="0"/>
              <a:t>1/20/22</a:t>
            </a:fld>
            <a:endParaRPr lang="en-US"/>
          </a:p>
        </p:txBody>
      </p:sp>
      <p:sp>
        <p:nvSpPr>
          <p:cNvPr id="5" name="Footer Placeholder 4">
            <a:extLst>
              <a:ext uri="{FF2B5EF4-FFF2-40B4-BE49-F238E27FC236}">
                <a16:creationId xmlns:a16="http://schemas.microsoft.com/office/drawing/2014/main" id="{AD1CCFF4-BB97-F349-9A40-233F334E1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2CBEF4-1D3F-674D-B5A3-D1438321E0C2}"/>
              </a:ext>
            </a:extLst>
          </p:cNvPr>
          <p:cNvSpPr>
            <a:spLocks noGrp="1"/>
          </p:cNvSpPr>
          <p:nvPr>
            <p:ph type="sldNum" sz="quarter" idx="12"/>
          </p:nvPr>
        </p:nvSpPr>
        <p:spPr/>
        <p:txBody>
          <a:bodyPr/>
          <a:lstStyle/>
          <a:p>
            <a:fld id="{A8201E05-7680-2B48-BDB1-49A881F5585E}" type="slidenum">
              <a:rPr lang="en-US" smtClean="0"/>
              <a:t>211</a:t>
            </a:fld>
            <a:endParaRPr lang="en-US"/>
          </a:p>
        </p:txBody>
      </p:sp>
    </p:spTree>
    <p:extLst>
      <p:ext uri="{BB962C8B-B14F-4D97-AF65-F5344CB8AC3E}">
        <p14:creationId xmlns:p14="http://schemas.microsoft.com/office/powerpoint/2010/main" val="408865515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6CA53-7CAA-934A-9C13-B52E51BB89A2}"/>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EE979BDA-2DCD-CF4C-AFC0-CFFC75DC4E44}"/>
              </a:ext>
            </a:extLst>
          </p:cNvPr>
          <p:cNvSpPr>
            <a:spLocks noGrp="1"/>
          </p:cNvSpPr>
          <p:nvPr>
            <p:ph type="dt" sz="half" idx="10"/>
          </p:nvPr>
        </p:nvSpPr>
        <p:spPr/>
        <p:txBody>
          <a:bodyPr/>
          <a:lstStyle/>
          <a:p>
            <a:fld id="{A72C6473-5B05-4646-965E-FFC0DA99A414}" type="datetime1">
              <a:rPr lang="en-US" smtClean="0"/>
              <a:t>1/20/22</a:t>
            </a:fld>
            <a:endParaRPr lang="en-US"/>
          </a:p>
        </p:txBody>
      </p:sp>
      <p:sp>
        <p:nvSpPr>
          <p:cNvPr id="6" name="Slide Number Placeholder 5">
            <a:extLst>
              <a:ext uri="{FF2B5EF4-FFF2-40B4-BE49-F238E27FC236}">
                <a16:creationId xmlns:a16="http://schemas.microsoft.com/office/drawing/2014/main" id="{6B0A201A-3CAA-FF40-9E03-4EF820A2B058}"/>
              </a:ext>
            </a:extLst>
          </p:cNvPr>
          <p:cNvSpPr>
            <a:spLocks noGrp="1"/>
          </p:cNvSpPr>
          <p:nvPr>
            <p:ph type="sldNum" sz="quarter" idx="12"/>
          </p:nvPr>
        </p:nvSpPr>
        <p:spPr/>
        <p:txBody>
          <a:bodyPr/>
          <a:lstStyle/>
          <a:p>
            <a:fld id="{A8201E05-7680-2B48-BDB1-49A881F5585E}" type="slidenum">
              <a:rPr lang="en-US" smtClean="0"/>
              <a:t>212</a:t>
            </a:fld>
            <a:endParaRPr lang="en-US"/>
          </a:p>
        </p:txBody>
      </p:sp>
      <p:pic>
        <p:nvPicPr>
          <p:cNvPr id="10242" name="Picture 2" descr="Establishing hierarchies with Tableau">
            <a:extLst>
              <a:ext uri="{FF2B5EF4-FFF2-40B4-BE49-F238E27FC236}">
                <a16:creationId xmlns:a16="http://schemas.microsoft.com/office/drawing/2014/main" id="{8610C9B5-A69C-0D43-B5A3-D3CDDDE54C70}"/>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267947" y="1052736"/>
            <a:ext cx="8418853" cy="430198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75E3D0A-65BC-4441-8F1C-D961CFECD7FE}"/>
              </a:ext>
            </a:extLst>
          </p:cNvPr>
          <p:cNvSpPr/>
          <p:nvPr/>
        </p:nvSpPr>
        <p:spPr>
          <a:xfrm>
            <a:off x="952500" y="5426839"/>
            <a:ext cx="7696200" cy="1169551"/>
          </a:xfrm>
          <a:prstGeom prst="rect">
            <a:avLst/>
          </a:prstGeom>
        </p:spPr>
        <p:txBody>
          <a:bodyPr wrap="square">
            <a:spAutoFit/>
          </a:bodyPr>
          <a:lstStyle/>
          <a:p>
            <a:r>
              <a:rPr lang="en-IN" sz="1400" dirty="0">
                <a:solidFill>
                  <a:srgbClr val="222222"/>
                </a:solidFill>
                <a:latin typeface="Lato" panose="020F0502020204030203" pitchFamily="34" charset="0"/>
              </a:rPr>
              <a:t>Date-time, calendar is in the form of hierarchy in Tableau, which can be drilled down to year -&gt; quarter -&gt;month -&gt; day by clicking on the “</a:t>
            </a:r>
            <a:r>
              <a:rPr lang="en-IN" sz="1400" b="1" dirty="0">
                <a:solidFill>
                  <a:srgbClr val="222222"/>
                </a:solidFill>
                <a:latin typeface="Lato" panose="020F0502020204030203" pitchFamily="34" charset="0"/>
              </a:rPr>
              <a:t>+</a:t>
            </a:r>
            <a:r>
              <a:rPr lang="en-IN" sz="1400" dirty="0">
                <a:solidFill>
                  <a:srgbClr val="222222"/>
                </a:solidFill>
                <a:latin typeface="Lato" panose="020F0502020204030203" pitchFamily="34" charset="0"/>
              </a:rPr>
              <a:t>” button on the features tab,</a:t>
            </a:r>
          </a:p>
          <a:p>
            <a:r>
              <a:rPr lang="en-IN" sz="1400" dirty="0">
                <a:solidFill>
                  <a:srgbClr val="222222"/>
                </a:solidFill>
                <a:latin typeface="Lato" panose="020F0502020204030203" pitchFamily="34" charset="0"/>
              </a:rPr>
              <a:t>You also can create your own hierarchy like country -&gt; state -&gt; city -&gt; postal code, just by dragging features to another and when needed clicking on ‘+’ button you can drill down further to city, state, postal code.</a:t>
            </a:r>
            <a:endParaRPr lang="en-IN" sz="1400" b="0" i="0" dirty="0">
              <a:solidFill>
                <a:srgbClr val="222222"/>
              </a:solidFill>
              <a:effectLst/>
              <a:latin typeface="Lato" panose="020F0502020204030203" pitchFamily="34" charset="0"/>
            </a:endParaRPr>
          </a:p>
        </p:txBody>
      </p:sp>
    </p:spTree>
    <p:extLst>
      <p:ext uri="{BB962C8B-B14F-4D97-AF65-F5344CB8AC3E}">
        <p14:creationId xmlns:p14="http://schemas.microsoft.com/office/powerpoint/2010/main" val="17780179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6BBAB6-B3E8-1C44-8F10-C3E484ACC215}"/>
              </a:ext>
            </a:extLst>
          </p:cNvPr>
          <p:cNvSpPr>
            <a:spLocks noGrp="1"/>
          </p:cNvSpPr>
          <p:nvPr>
            <p:ph idx="1"/>
          </p:nvPr>
        </p:nvSpPr>
        <p:spPr>
          <a:xfrm>
            <a:off x="858420" y="1052775"/>
            <a:ext cx="7772400" cy="4572000"/>
          </a:xfrm>
        </p:spPr>
        <p:txBody>
          <a:bodyPr>
            <a:normAutofit/>
          </a:bodyPr>
          <a:lstStyle/>
          <a:p>
            <a:pPr marL="0" indent="0">
              <a:buNone/>
            </a:pPr>
            <a:r>
              <a:rPr lang="en-IN" sz="1800" b="1" dirty="0"/>
              <a:t>d. Parameter</a:t>
            </a:r>
            <a:endParaRPr lang="en-IN" sz="1800" dirty="0"/>
          </a:p>
          <a:p>
            <a:r>
              <a:rPr lang="en-IN" sz="1800" dirty="0"/>
              <a:t>A parameter is a workbook variable like a number, date, or string that can be readily managed by the user to replace a constant value in a calculation.</a:t>
            </a:r>
          </a:p>
          <a:p>
            <a:endParaRPr lang="en-IN" sz="1800" dirty="0"/>
          </a:p>
          <a:p>
            <a:pPr marL="0" indent="0">
              <a:buNone/>
            </a:pPr>
            <a:endParaRPr lang="en-US" sz="1800" dirty="0"/>
          </a:p>
        </p:txBody>
      </p:sp>
      <p:sp>
        <p:nvSpPr>
          <p:cNvPr id="4" name="Date Placeholder 3">
            <a:extLst>
              <a:ext uri="{FF2B5EF4-FFF2-40B4-BE49-F238E27FC236}">
                <a16:creationId xmlns:a16="http://schemas.microsoft.com/office/drawing/2014/main" id="{F9749C52-C37C-A84D-B688-9953572C9374}"/>
              </a:ext>
            </a:extLst>
          </p:cNvPr>
          <p:cNvSpPr>
            <a:spLocks noGrp="1"/>
          </p:cNvSpPr>
          <p:nvPr>
            <p:ph type="dt" sz="half" idx="10"/>
          </p:nvPr>
        </p:nvSpPr>
        <p:spPr/>
        <p:txBody>
          <a:bodyPr/>
          <a:lstStyle/>
          <a:p>
            <a:fld id="{FEFB0A09-9CC0-4045-A0CC-382DAA69FCA5}" type="datetime1">
              <a:rPr lang="en-US" smtClean="0"/>
              <a:t>1/20/22</a:t>
            </a:fld>
            <a:endParaRPr lang="en-US"/>
          </a:p>
        </p:txBody>
      </p:sp>
      <p:sp>
        <p:nvSpPr>
          <p:cNvPr id="5" name="Footer Placeholder 4">
            <a:extLst>
              <a:ext uri="{FF2B5EF4-FFF2-40B4-BE49-F238E27FC236}">
                <a16:creationId xmlns:a16="http://schemas.microsoft.com/office/drawing/2014/main" id="{F1FDE9A4-76FE-2D43-99DF-9D70C6E5E7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382D5F-7CE3-BB46-BA7D-919E611F84F6}"/>
              </a:ext>
            </a:extLst>
          </p:cNvPr>
          <p:cNvSpPr>
            <a:spLocks noGrp="1"/>
          </p:cNvSpPr>
          <p:nvPr>
            <p:ph type="sldNum" sz="quarter" idx="12"/>
          </p:nvPr>
        </p:nvSpPr>
        <p:spPr/>
        <p:txBody>
          <a:bodyPr/>
          <a:lstStyle/>
          <a:p>
            <a:fld id="{A8201E05-7680-2B48-BDB1-49A881F5585E}" type="slidenum">
              <a:rPr lang="en-US" smtClean="0"/>
              <a:t>213</a:t>
            </a:fld>
            <a:endParaRPr lang="en-US"/>
          </a:p>
        </p:txBody>
      </p:sp>
      <p:pic>
        <p:nvPicPr>
          <p:cNvPr id="7" name="Picture 2" descr="Creating Parameter in tableau | Data Visualization using Tableau">
            <a:extLst>
              <a:ext uri="{FF2B5EF4-FFF2-40B4-BE49-F238E27FC236}">
                <a16:creationId xmlns:a16="http://schemas.microsoft.com/office/drawing/2014/main" id="{E4C51749-0FAF-234E-A78D-EEFF7075779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58420" y="2132856"/>
            <a:ext cx="7938738" cy="4056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20213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8CAD8-3214-B941-A01F-8D8396D252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AD28A4-0009-C44D-A39E-6DCE573F4BDC}"/>
              </a:ext>
            </a:extLst>
          </p:cNvPr>
          <p:cNvSpPr>
            <a:spLocks noGrp="1"/>
          </p:cNvSpPr>
          <p:nvPr>
            <p:ph idx="1"/>
          </p:nvPr>
        </p:nvSpPr>
        <p:spPr/>
        <p:txBody>
          <a:bodyPr>
            <a:normAutofit fontScale="77500" lnSpcReduction="20000"/>
          </a:bodyPr>
          <a:lstStyle/>
          <a:p>
            <a:pPr marL="0" indent="0" algn="just">
              <a:buNone/>
            </a:pPr>
            <a:r>
              <a:rPr lang="en-IN" dirty="0"/>
              <a:t>In the above image, our goal was to choose the top </a:t>
            </a:r>
            <a:r>
              <a:rPr lang="en-IN" b="1" dirty="0"/>
              <a:t>N</a:t>
            </a:r>
            <a:r>
              <a:rPr lang="en-IN" dirty="0"/>
              <a:t> countries having maximum sales but here we wanted to let the user select how many top countries they want to list. To accomplish so, we’ll need to create the following parameters:</a:t>
            </a:r>
          </a:p>
          <a:p>
            <a:pPr marL="0" indent="0">
              <a:buNone/>
            </a:pPr>
            <a:endParaRPr lang="en-IN" dirty="0"/>
          </a:p>
          <a:p>
            <a:r>
              <a:rPr lang="en-IN" dirty="0"/>
              <a:t>Click the down arrow to the right of Dimensions in the Data pane and select Create Parameter from the pop-up menu that appears, as shown in the above image. and give a name </a:t>
            </a:r>
            <a:r>
              <a:rPr lang="en-IN" b="1" dirty="0"/>
              <a:t>variable1</a:t>
            </a:r>
            <a:r>
              <a:rPr lang="en-IN" dirty="0"/>
              <a:t>.</a:t>
            </a:r>
          </a:p>
          <a:p>
            <a:r>
              <a:rPr lang="en-IN" dirty="0"/>
              <a:t>Select a data type from the Data Type drop-down menu, in my case, I have chosen to </a:t>
            </a:r>
            <a:r>
              <a:rPr lang="en-IN" b="1" dirty="0"/>
              <a:t>int</a:t>
            </a:r>
            <a:r>
              <a:rPr lang="en-IN" dirty="0"/>
              <a:t> range from 1–100 list and the </a:t>
            </a:r>
            <a:r>
              <a:rPr lang="en-IN" b="1" dirty="0"/>
              <a:t>current value</a:t>
            </a:r>
            <a:r>
              <a:rPr lang="en-IN" dirty="0"/>
              <a:t> will be 5.</a:t>
            </a:r>
          </a:p>
          <a:p>
            <a:r>
              <a:rPr lang="en-IN" dirty="0"/>
              <a:t>Click on </a:t>
            </a:r>
            <a:r>
              <a:rPr lang="en-IN" b="1" dirty="0"/>
              <a:t>show parameter</a:t>
            </a:r>
            <a:r>
              <a:rPr lang="en-IN" dirty="0"/>
              <a:t> will show the parameter with a slider. but it hasn’t yet connected with any working.</a:t>
            </a:r>
          </a:p>
          <a:p>
            <a:r>
              <a:rPr lang="en-IN" dirty="0"/>
              <a:t>Here we wanted to choose top-N countries based on the sales. drag country field to filter shelf and choose </a:t>
            </a:r>
            <a:r>
              <a:rPr lang="en-IN" b="1" dirty="0"/>
              <a:t>top</a:t>
            </a:r>
            <a:r>
              <a:rPr lang="en-IN" dirty="0"/>
              <a:t> tab and then choose </a:t>
            </a:r>
            <a:r>
              <a:rPr lang="en-IN" b="1" dirty="0"/>
              <a:t>variable1</a:t>
            </a:r>
            <a:r>
              <a:rPr lang="en-IN" dirty="0"/>
              <a:t> in </a:t>
            </a:r>
            <a:r>
              <a:rPr lang="en-IN" b="1" dirty="0"/>
              <a:t>by field section</a:t>
            </a:r>
            <a:r>
              <a:rPr lang="en-IN" dirty="0"/>
              <a:t> and choose </a:t>
            </a:r>
            <a:r>
              <a:rPr lang="en-IN" b="1" dirty="0"/>
              <a:t>SUM(SALES).</a:t>
            </a:r>
            <a:endParaRPr lang="en-IN" dirty="0"/>
          </a:p>
          <a:p>
            <a:r>
              <a:rPr lang="en-IN" dirty="0"/>
              <a:t>Now slide the parameter value and observe the difference.</a:t>
            </a:r>
          </a:p>
          <a:p>
            <a:pPr marL="0" indent="0">
              <a:buNone/>
            </a:pPr>
            <a:endParaRPr lang="en-US" dirty="0"/>
          </a:p>
        </p:txBody>
      </p:sp>
      <p:sp>
        <p:nvSpPr>
          <p:cNvPr id="4" name="Date Placeholder 3">
            <a:extLst>
              <a:ext uri="{FF2B5EF4-FFF2-40B4-BE49-F238E27FC236}">
                <a16:creationId xmlns:a16="http://schemas.microsoft.com/office/drawing/2014/main" id="{0C726E1D-2EAC-0D4E-8F55-39AE58E031DD}"/>
              </a:ext>
            </a:extLst>
          </p:cNvPr>
          <p:cNvSpPr>
            <a:spLocks noGrp="1"/>
          </p:cNvSpPr>
          <p:nvPr>
            <p:ph type="dt" sz="half" idx="10"/>
          </p:nvPr>
        </p:nvSpPr>
        <p:spPr/>
        <p:txBody>
          <a:bodyPr/>
          <a:lstStyle/>
          <a:p>
            <a:fld id="{8711CFBC-E62B-4549-8241-A75DD8A6A0BA}" type="datetime1">
              <a:rPr lang="en-US" smtClean="0"/>
              <a:t>1/20/22</a:t>
            </a:fld>
            <a:endParaRPr lang="en-US"/>
          </a:p>
        </p:txBody>
      </p:sp>
      <p:sp>
        <p:nvSpPr>
          <p:cNvPr id="5" name="Footer Placeholder 4">
            <a:extLst>
              <a:ext uri="{FF2B5EF4-FFF2-40B4-BE49-F238E27FC236}">
                <a16:creationId xmlns:a16="http://schemas.microsoft.com/office/drawing/2014/main" id="{502AED6B-E8CF-B141-815C-0927DCEAF2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A62A37-63E5-BE42-9CD3-57189FA56013}"/>
              </a:ext>
            </a:extLst>
          </p:cNvPr>
          <p:cNvSpPr>
            <a:spLocks noGrp="1"/>
          </p:cNvSpPr>
          <p:nvPr>
            <p:ph type="sldNum" sz="quarter" idx="12"/>
          </p:nvPr>
        </p:nvSpPr>
        <p:spPr/>
        <p:txBody>
          <a:bodyPr/>
          <a:lstStyle/>
          <a:p>
            <a:fld id="{A8201E05-7680-2B48-BDB1-49A881F5585E}" type="slidenum">
              <a:rPr lang="en-US" smtClean="0"/>
              <a:t>214</a:t>
            </a:fld>
            <a:endParaRPr lang="en-US"/>
          </a:p>
        </p:txBody>
      </p:sp>
    </p:spTree>
    <p:extLst>
      <p:ext uri="{BB962C8B-B14F-4D97-AF65-F5344CB8AC3E}">
        <p14:creationId xmlns:p14="http://schemas.microsoft.com/office/powerpoint/2010/main" val="35453613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8EA13-7EA4-8548-B551-444663D1B3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F61081-6455-3B40-A9E7-56C9265968B0}"/>
              </a:ext>
            </a:extLst>
          </p:cNvPr>
          <p:cNvSpPr>
            <a:spLocks noGrp="1"/>
          </p:cNvSpPr>
          <p:nvPr>
            <p:ph idx="1"/>
          </p:nvPr>
        </p:nvSpPr>
        <p:spPr/>
        <p:txBody>
          <a:bodyPr>
            <a:normAutofit fontScale="92500" lnSpcReduction="10000"/>
          </a:bodyPr>
          <a:lstStyle/>
          <a:p>
            <a:pPr marL="0" indent="0">
              <a:buNone/>
            </a:pPr>
            <a:r>
              <a:rPr lang="en-IN" b="1" dirty="0"/>
              <a:t>e . Calculated field</a:t>
            </a:r>
            <a:endParaRPr lang="en-IN" dirty="0"/>
          </a:p>
          <a:p>
            <a:r>
              <a:rPr lang="en-IN" dirty="0"/>
              <a:t>Tableau gives us the option to create a calculated field where we can create our own new field( column). Tableau comes with many functions like if-else, switch, case, date diff, level of dimension which is extensively used for our visualization</a:t>
            </a:r>
          </a:p>
          <a:p>
            <a:pPr lvl="1"/>
            <a:r>
              <a:rPr lang="en-IN" dirty="0"/>
              <a:t>To segment data</a:t>
            </a:r>
          </a:p>
          <a:p>
            <a:pPr lvl="1"/>
            <a:r>
              <a:rPr lang="en-IN" dirty="0"/>
              <a:t>level of details(LOD)</a:t>
            </a:r>
          </a:p>
          <a:p>
            <a:pPr lvl="1"/>
            <a:r>
              <a:rPr lang="en-IN" dirty="0"/>
              <a:t>To change a field’s data type, for example, from a string to a date.</a:t>
            </a:r>
          </a:p>
          <a:p>
            <a:pPr lvl="1"/>
            <a:r>
              <a:rPr lang="en-IN" dirty="0"/>
              <a:t>To aggregate data</a:t>
            </a:r>
          </a:p>
          <a:p>
            <a:pPr lvl="1"/>
            <a:r>
              <a:rPr lang="en-IN" dirty="0"/>
              <a:t>handling date time</a:t>
            </a:r>
          </a:p>
          <a:p>
            <a:pPr lvl="1"/>
            <a:r>
              <a:rPr lang="en-IN" dirty="0"/>
              <a:t>To filter results</a:t>
            </a:r>
          </a:p>
          <a:p>
            <a:pPr lvl="1"/>
            <a:r>
              <a:rPr lang="en-IN" dirty="0"/>
              <a:t>To calculate ratios</a:t>
            </a:r>
          </a:p>
          <a:p>
            <a:pPr marL="0" indent="0">
              <a:buNone/>
            </a:pPr>
            <a:endParaRPr lang="en-US" dirty="0"/>
          </a:p>
        </p:txBody>
      </p:sp>
      <p:sp>
        <p:nvSpPr>
          <p:cNvPr id="4" name="Date Placeholder 3">
            <a:extLst>
              <a:ext uri="{FF2B5EF4-FFF2-40B4-BE49-F238E27FC236}">
                <a16:creationId xmlns:a16="http://schemas.microsoft.com/office/drawing/2014/main" id="{95C7A423-6872-D745-99A4-047A95747537}"/>
              </a:ext>
            </a:extLst>
          </p:cNvPr>
          <p:cNvSpPr>
            <a:spLocks noGrp="1"/>
          </p:cNvSpPr>
          <p:nvPr>
            <p:ph type="dt" sz="half" idx="10"/>
          </p:nvPr>
        </p:nvSpPr>
        <p:spPr/>
        <p:txBody>
          <a:bodyPr/>
          <a:lstStyle/>
          <a:p>
            <a:fld id="{7C572E92-9210-EF4B-95DF-5D33C02535DC}" type="datetime1">
              <a:rPr lang="en-US" smtClean="0"/>
              <a:t>1/20/22</a:t>
            </a:fld>
            <a:endParaRPr lang="en-US"/>
          </a:p>
        </p:txBody>
      </p:sp>
      <p:sp>
        <p:nvSpPr>
          <p:cNvPr id="5" name="Footer Placeholder 4">
            <a:extLst>
              <a:ext uri="{FF2B5EF4-FFF2-40B4-BE49-F238E27FC236}">
                <a16:creationId xmlns:a16="http://schemas.microsoft.com/office/drawing/2014/main" id="{544F73C1-C2A3-CC4F-8FBD-F01FB5127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4268FE-3238-9040-8F0A-F92D6BB040E5}"/>
              </a:ext>
            </a:extLst>
          </p:cNvPr>
          <p:cNvSpPr>
            <a:spLocks noGrp="1"/>
          </p:cNvSpPr>
          <p:nvPr>
            <p:ph type="sldNum" sz="quarter" idx="12"/>
          </p:nvPr>
        </p:nvSpPr>
        <p:spPr/>
        <p:txBody>
          <a:bodyPr/>
          <a:lstStyle/>
          <a:p>
            <a:fld id="{A8201E05-7680-2B48-BDB1-49A881F5585E}" type="slidenum">
              <a:rPr lang="en-US" smtClean="0"/>
              <a:t>215</a:t>
            </a:fld>
            <a:endParaRPr lang="en-US"/>
          </a:p>
        </p:txBody>
      </p:sp>
    </p:spTree>
    <p:extLst>
      <p:ext uri="{BB962C8B-B14F-4D97-AF65-F5344CB8AC3E}">
        <p14:creationId xmlns:p14="http://schemas.microsoft.com/office/powerpoint/2010/main" val="112640664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0BF6-B7EE-C14C-9910-101CA5F70CC0}"/>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73726DB9-4EB2-6C46-9582-A9AA5D09D84F}"/>
              </a:ext>
            </a:extLst>
          </p:cNvPr>
          <p:cNvSpPr>
            <a:spLocks noGrp="1"/>
          </p:cNvSpPr>
          <p:nvPr>
            <p:ph type="dt" sz="half" idx="10"/>
          </p:nvPr>
        </p:nvSpPr>
        <p:spPr/>
        <p:txBody>
          <a:bodyPr/>
          <a:lstStyle/>
          <a:p>
            <a:fld id="{13E17F80-82AA-5E47-B586-3BA40CC036F4}" type="datetime1">
              <a:rPr lang="en-US" smtClean="0"/>
              <a:t>1/20/22</a:t>
            </a:fld>
            <a:endParaRPr lang="en-US"/>
          </a:p>
        </p:txBody>
      </p:sp>
      <p:sp>
        <p:nvSpPr>
          <p:cNvPr id="5" name="Footer Placeholder 4">
            <a:extLst>
              <a:ext uri="{FF2B5EF4-FFF2-40B4-BE49-F238E27FC236}">
                <a16:creationId xmlns:a16="http://schemas.microsoft.com/office/drawing/2014/main" id="{4ADC1344-5538-8A49-9813-B018B29366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359C9-FA4D-5A46-A77A-2828B99810C5}"/>
              </a:ext>
            </a:extLst>
          </p:cNvPr>
          <p:cNvSpPr>
            <a:spLocks noGrp="1"/>
          </p:cNvSpPr>
          <p:nvPr>
            <p:ph type="sldNum" sz="quarter" idx="12"/>
          </p:nvPr>
        </p:nvSpPr>
        <p:spPr/>
        <p:txBody>
          <a:bodyPr/>
          <a:lstStyle/>
          <a:p>
            <a:fld id="{A8201E05-7680-2B48-BDB1-49A881F5585E}" type="slidenum">
              <a:rPr lang="en-US" smtClean="0"/>
              <a:t>216</a:t>
            </a:fld>
            <a:endParaRPr lang="en-US"/>
          </a:p>
        </p:txBody>
      </p:sp>
      <p:pic>
        <p:nvPicPr>
          <p:cNvPr id="13314" name="Picture 2" descr="Calculated Field in tableau | Data Visualization using Tableau">
            <a:extLst>
              <a:ext uri="{FF2B5EF4-FFF2-40B4-BE49-F238E27FC236}">
                <a16:creationId xmlns:a16="http://schemas.microsoft.com/office/drawing/2014/main" id="{870C5E9A-2FAB-D649-BC6B-28BFDAF92F48}"/>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603504" y="1268760"/>
            <a:ext cx="8083296" cy="445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0403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9EC4-7441-E14B-8C13-C82C725C3F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BAA397-BB97-324A-94B2-40CD66DA7969}"/>
              </a:ext>
            </a:extLst>
          </p:cNvPr>
          <p:cNvSpPr>
            <a:spLocks noGrp="1"/>
          </p:cNvSpPr>
          <p:nvPr>
            <p:ph idx="1"/>
          </p:nvPr>
        </p:nvSpPr>
        <p:spPr/>
        <p:txBody>
          <a:bodyPr/>
          <a:lstStyle/>
          <a:p>
            <a:pPr marL="0" indent="0">
              <a:buNone/>
            </a:pPr>
            <a:r>
              <a:rPr lang="en-IN" b="1" dirty="0"/>
              <a:t>Creating Calculated Field:</a:t>
            </a:r>
            <a:endParaRPr lang="en-IN" dirty="0"/>
          </a:p>
          <a:p>
            <a:r>
              <a:rPr lang="en-IN" dirty="0"/>
              <a:t>Here our goal is to calculate delivery days using order date and ship date:</a:t>
            </a:r>
          </a:p>
          <a:p>
            <a:r>
              <a:rPr lang="en-IN" dirty="0"/>
              <a:t>Select </a:t>
            </a:r>
            <a:r>
              <a:rPr lang="en-IN" b="1" dirty="0"/>
              <a:t>Analysis</a:t>
            </a:r>
            <a:r>
              <a:rPr lang="en-IN" dirty="0"/>
              <a:t> &gt; </a:t>
            </a:r>
            <a:r>
              <a:rPr lang="en-IN" b="1" dirty="0"/>
              <a:t>Create Calculated </a:t>
            </a:r>
            <a:r>
              <a:rPr lang="en-IN" dirty="0"/>
              <a:t>Field and give the name </a:t>
            </a:r>
            <a:r>
              <a:rPr lang="en-IN" b="1" dirty="0"/>
              <a:t>delivery days</a:t>
            </a:r>
            <a:endParaRPr lang="en-IN" dirty="0"/>
          </a:p>
          <a:p>
            <a:r>
              <a:rPr lang="en-IN" dirty="0"/>
              <a:t>Give the Rule to calculate delivery days in the rule box. here we will use the </a:t>
            </a:r>
            <a:r>
              <a:rPr lang="en-IN" b="1" dirty="0"/>
              <a:t>DATEDIFF</a:t>
            </a:r>
            <a:r>
              <a:rPr lang="en-IN" dirty="0"/>
              <a:t> function to subtract two dates.</a:t>
            </a:r>
          </a:p>
          <a:p>
            <a:r>
              <a:rPr lang="en-IN" dirty="0"/>
              <a:t>Type Rule: </a:t>
            </a:r>
            <a:r>
              <a:rPr lang="en-IN" b="1" dirty="0"/>
              <a:t>delivery days = DATEDIFF(‘day’, [</a:t>
            </a:r>
            <a:r>
              <a:rPr lang="en-IN" b="1" dirty="0" err="1"/>
              <a:t>shipdate</a:t>
            </a:r>
            <a:r>
              <a:rPr lang="en-IN" b="1" dirty="0"/>
              <a:t>],[order date])</a:t>
            </a:r>
            <a:endParaRPr lang="en-IN" dirty="0"/>
          </a:p>
          <a:p>
            <a:r>
              <a:rPr lang="en-IN" dirty="0"/>
              <a:t>now drag the delivery days field in rows or cols.</a:t>
            </a:r>
          </a:p>
          <a:p>
            <a:pPr marL="0" indent="0">
              <a:buNone/>
            </a:pPr>
            <a:endParaRPr lang="en-US" dirty="0"/>
          </a:p>
        </p:txBody>
      </p:sp>
      <p:sp>
        <p:nvSpPr>
          <p:cNvPr id="4" name="Date Placeholder 3">
            <a:extLst>
              <a:ext uri="{FF2B5EF4-FFF2-40B4-BE49-F238E27FC236}">
                <a16:creationId xmlns:a16="http://schemas.microsoft.com/office/drawing/2014/main" id="{53E12016-D8C2-C645-BFC3-73AF5B00A56A}"/>
              </a:ext>
            </a:extLst>
          </p:cNvPr>
          <p:cNvSpPr>
            <a:spLocks noGrp="1"/>
          </p:cNvSpPr>
          <p:nvPr>
            <p:ph type="dt" sz="half" idx="10"/>
          </p:nvPr>
        </p:nvSpPr>
        <p:spPr/>
        <p:txBody>
          <a:bodyPr/>
          <a:lstStyle/>
          <a:p>
            <a:fld id="{07F0FE41-1675-DE4A-82E0-C8F5FD679C42}" type="datetime1">
              <a:rPr lang="en-US" smtClean="0"/>
              <a:t>1/20/22</a:t>
            </a:fld>
            <a:endParaRPr lang="en-US"/>
          </a:p>
        </p:txBody>
      </p:sp>
      <p:sp>
        <p:nvSpPr>
          <p:cNvPr id="5" name="Footer Placeholder 4">
            <a:extLst>
              <a:ext uri="{FF2B5EF4-FFF2-40B4-BE49-F238E27FC236}">
                <a16:creationId xmlns:a16="http://schemas.microsoft.com/office/drawing/2014/main" id="{31CF0F02-FA28-6E43-AE3B-63EB50451C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BC9E1-E95B-5443-9E5F-C1492E908426}"/>
              </a:ext>
            </a:extLst>
          </p:cNvPr>
          <p:cNvSpPr>
            <a:spLocks noGrp="1"/>
          </p:cNvSpPr>
          <p:nvPr>
            <p:ph type="sldNum" sz="quarter" idx="12"/>
          </p:nvPr>
        </p:nvSpPr>
        <p:spPr/>
        <p:txBody>
          <a:bodyPr/>
          <a:lstStyle/>
          <a:p>
            <a:fld id="{A8201E05-7680-2B48-BDB1-49A881F5585E}" type="slidenum">
              <a:rPr lang="en-US" smtClean="0"/>
              <a:t>217</a:t>
            </a:fld>
            <a:endParaRPr lang="en-US"/>
          </a:p>
        </p:txBody>
      </p:sp>
    </p:spTree>
    <p:extLst>
      <p:ext uri="{BB962C8B-B14F-4D97-AF65-F5344CB8AC3E}">
        <p14:creationId xmlns:p14="http://schemas.microsoft.com/office/powerpoint/2010/main" val="177653682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0E3FF-C42E-B845-B55E-D4897A61D5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AB56D3-3255-8043-A43A-E00F1C4FECAF}"/>
              </a:ext>
            </a:extLst>
          </p:cNvPr>
          <p:cNvSpPr>
            <a:spLocks noGrp="1"/>
          </p:cNvSpPr>
          <p:nvPr>
            <p:ph idx="1"/>
          </p:nvPr>
        </p:nvSpPr>
        <p:spPr/>
        <p:txBody>
          <a:bodyPr/>
          <a:lstStyle/>
          <a:p>
            <a:pPr marL="0" indent="0">
              <a:buNone/>
            </a:pPr>
            <a:r>
              <a:rPr lang="en-IN" b="1" dirty="0"/>
              <a:t>f. Format</a:t>
            </a:r>
            <a:endParaRPr lang="en-IN" dirty="0"/>
          </a:p>
          <a:p>
            <a:r>
              <a:rPr lang="en-IN" dirty="0"/>
              <a:t>Formatting in Tableau is very easy. Just click on the format button wherever you want to format. we can format text, numbers, percentage, decimals, date-time format, label </a:t>
            </a:r>
            <a:r>
              <a:rPr lang="en-IN" dirty="0" err="1"/>
              <a:t>color</a:t>
            </a:r>
            <a:r>
              <a:rPr lang="en-IN" dirty="0"/>
              <a:t>, label size, axis line </a:t>
            </a:r>
            <a:r>
              <a:rPr lang="en-IN" dirty="0" err="1"/>
              <a:t>color</a:t>
            </a:r>
            <a:r>
              <a:rPr lang="en-IN" dirty="0"/>
              <a:t>, worksheet, columns, header, etc . as shown in the above image.</a:t>
            </a:r>
          </a:p>
          <a:p>
            <a:pPr marL="0" indent="0">
              <a:buNone/>
            </a:pPr>
            <a:r>
              <a:rPr lang="en-IN" b="1" dirty="0">
                <a:solidFill>
                  <a:srgbClr val="FF0000"/>
                </a:solidFill>
              </a:rPr>
              <a:t>Data Analytics in Tableau</a:t>
            </a:r>
            <a:endParaRPr lang="en-IN" dirty="0">
              <a:solidFill>
                <a:srgbClr val="FF0000"/>
              </a:solidFill>
            </a:endParaRPr>
          </a:p>
          <a:p>
            <a:r>
              <a:rPr lang="en-IN" dirty="0"/>
              <a:t>In the Analytics tab, we have several analytical tools like forecasting, clustering, trend line, Average line, constant line, etc. </a:t>
            </a:r>
          </a:p>
          <a:p>
            <a:pPr marL="0" indent="0">
              <a:buNone/>
            </a:pPr>
            <a:endParaRPr lang="en-IN" dirty="0"/>
          </a:p>
          <a:p>
            <a:pPr marL="0" indent="0">
              <a:buNone/>
            </a:pPr>
            <a:endParaRPr lang="en-US" dirty="0"/>
          </a:p>
        </p:txBody>
      </p:sp>
      <p:sp>
        <p:nvSpPr>
          <p:cNvPr id="4" name="Date Placeholder 3">
            <a:extLst>
              <a:ext uri="{FF2B5EF4-FFF2-40B4-BE49-F238E27FC236}">
                <a16:creationId xmlns:a16="http://schemas.microsoft.com/office/drawing/2014/main" id="{5136A896-45BF-5941-893C-2E6D916D61DD}"/>
              </a:ext>
            </a:extLst>
          </p:cNvPr>
          <p:cNvSpPr>
            <a:spLocks noGrp="1"/>
          </p:cNvSpPr>
          <p:nvPr>
            <p:ph type="dt" sz="half" idx="10"/>
          </p:nvPr>
        </p:nvSpPr>
        <p:spPr/>
        <p:txBody>
          <a:bodyPr/>
          <a:lstStyle/>
          <a:p>
            <a:fld id="{D28397E7-AF4F-BE40-9B7E-12AA0FF02FDD}" type="datetime1">
              <a:rPr lang="en-US" smtClean="0"/>
              <a:t>1/20/22</a:t>
            </a:fld>
            <a:endParaRPr lang="en-US"/>
          </a:p>
        </p:txBody>
      </p:sp>
      <p:sp>
        <p:nvSpPr>
          <p:cNvPr id="5" name="Footer Placeholder 4">
            <a:extLst>
              <a:ext uri="{FF2B5EF4-FFF2-40B4-BE49-F238E27FC236}">
                <a16:creationId xmlns:a16="http://schemas.microsoft.com/office/drawing/2014/main" id="{3C6D3152-7B4F-4145-B650-3CAF39D42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1D8080-26ED-1D41-B74F-7A02B4DC7260}"/>
              </a:ext>
            </a:extLst>
          </p:cNvPr>
          <p:cNvSpPr>
            <a:spLocks noGrp="1"/>
          </p:cNvSpPr>
          <p:nvPr>
            <p:ph type="sldNum" sz="quarter" idx="12"/>
          </p:nvPr>
        </p:nvSpPr>
        <p:spPr/>
        <p:txBody>
          <a:bodyPr/>
          <a:lstStyle/>
          <a:p>
            <a:fld id="{A8201E05-7680-2B48-BDB1-49A881F5585E}" type="slidenum">
              <a:rPr lang="en-US" smtClean="0"/>
              <a:t>218</a:t>
            </a:fld>
            <a:endParaRPr lang="en-US"/>
          </a:p>
        </p:txBody>
      </p:sp>
    </p:spTree>
    <p:extLst>
      <p:ext uri="{BB962C8B-B14F-4D97-AF65-F5344CB8AC3E}">
        <p14:creationId xmlns:p14="http://schemas.microsoft.com/office/powerpoint/2010/main" val="24401976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53D2-C4EC-A64F-B35B-67560482EF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BF450A-4899-E14D-8DDB-FC19605F464C}"/>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ABD4FFDA-502D-6F4C-B006-8CE897B7B4E7}"/>
              </a:ext>
            </a:extLst>
          </p:cNvPr>
          <p:cNvSpPr>
            <a:spLocks noGrp="1"/>
          </p:cNvSpPr>
          <p:nvPr>
            <p:ph type="dt" sz="half" idx="10"/>
          </p:nvPr>
        </p:nvSpPr>
        <p:spPr/>
        <p:txBody>
          <a:bodyPr/>
          <a:lstStyle/>
          <a:p>
            <a:fld id="{B9EABCD0-17D7-5643-830E-D6CF28539136}" type="datetime1">
              <a:rPr lang="en-US" smtClean="0"/>
              <a:t>1/20/22</a:t>
            </a:fld>
            <a:endParaRPr lang="en-US"/>
          </a:p>
        </p:txBody>
      </p:sp>
      <p:sp>
        <p:nvSpPr>
          <p:cNvPr id="5" name="Footer Placeholder 4">
            <a:extLst>
              <a:ext uri="{FF2B5EF4-FFF2-40B4-BE49-F238E27FC236}">
                <a16:creationId xmlns:a16="http://schemas.microsoft.com/office/drawing/2014/main" id="{5531A34B-0561-0344-B052-4C6FFBD1D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EF319-340B-BB44-B4BC-0AF8272FF96D}"/>
              </a:ext>
            </a:extLst>
          </p:cNvPr>
          <p:cNvSpPr>
            <a:spLocks noGrp="1"/>
          </p:cNvSpPr>
          <p:nvPr>
            <p:ph type="sldNum" sz="quarter" idx="12"/>
          </p:nvPr>
        </p:nvSpPr>
        <p:spPr/>
        <p:txBody>
          <a:bodyPr/>
          <a:lstStyle/>
          <a:p>
            <a:fld id="{A8201E05-7680-2B48-BDB1-49A881F5585E}" type="slidenum">
              <a:rPr lang="en-US" smtClean="0"/>
              <a:t>219</a:t>
            </a:fld>
            <a:endParaRPr lang="en-US"/>
          </a:p>
        </p:txBody>
      </p:sp>
      <p:pic>
        <p:nvPicPr>
          <p:cNvPr id="14338" name="Picture 2" descr="Data Analytics using Tableau">
            <a:extLst>
              <a:ext uri="{FF2B5EF4-FFF2-40B4-BE49-F238E27FC236}">
                <a16:creationId xmlns:a16="http://schemas.microsoft.com/office/drawing/2014/main" id="{1596B87C-C006-E544-A797-DA649AD6910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74904" y="1423987"/>
            <a:ext cx="7941512" cy="467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714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2694-BCFF-C64E-8680-0FFD4010CDA7}"/>
              </a:ext>
            </a:extLst>
          </p:cNvPr>
          <p:cNvSpPr>
            <a:spLocks noGrp="1"/>
          </p:cNvSpPr>
          <p:nvPr>
            <p:ph type="title"/>
          </p:nvPr>
        </p:nvSpPr>
        <p:spPr>
          <a:xfrm>
            <a:off x="882412" y="485800"/>
            <a:ext cx="7772400" cy="1143000"/>
          </a:xfrm>
        </p:spPr>
        <p:txBody>
          <a:bodyPr>
            <a:normAutofit/>
          </a:bodyPr>
          <a:lstStyle/>
          <a:p>
            <a:pPr algn="ctr"/>
            <a:r>
              <a:rPr lang="en-US" sz="3200" b="1" dirty="0"/>
              <a:t>DATA SCIENCE PROCESS</a:t>
            </a:r>
          </a:p>
        </p:txBody>
      </p:sp>
      <p:sp>
        <p:nvSpPr>
          <p:cNvPr id="3" name="Date Placeholder 2">
            <a:extLst>
              <a:ext uri="{FF2B5EF4-FFF2-40B4-BE49-F238E27FC236}">
                <a16:creationId xmlns:a16="http://schemas.microsoft.com/office/drawing/2014/main" id="{93A079CE-0BC6-F24E-864C-0A7BCF1B9D7A}"/>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24835048-F424-B04C-9386-8002CFAA283F}"/>
              </a:ext>
            </a:extLst>
          </p:cNvPr>
          <p:cNvSpPr>
            <a:spLocks noGrp="1"/>
          </p:cNvSpPr>
          <p:nvPr>
            <p:ph type="sldNum" sz="quarter" idx="12"/>
          </p:nvPr>
        </p:nvSpPr>
        <p:spPr/>
        <p:txBody>
          <a:bodyPr/>
          <a:lstStyle/>
          <a:p>
            <a:fld id="{0E2B90DE-CA9C-452B-80F9-35262CC2B070}" type="slidenum">
              <a:rPr lang="en-IN" smtClean="0"/>
              <a:pPr/>
              <a:t>22</a:t>
            </a:fld>
            <a:endParaRPr lang="en-IN"/>
          </a:p>
        </p:txBody>
      </p:sp>
      <p:pic>
        <p:nvPicPr>
          <p:cNvPr id="1026" name="Picture 2" descr="exploratory+data+analysis+in+machine+learning cheap buy online">
            <a:extLst>
              <a:ext uri="{FF2B5EF4-FFF2-40B4-BE49-F238E27FC236}">
                <a16:creationId xmlns:a16="http://schemas.microsoft.com/office/drawing/2014/main" id="{D569DA24-4EC7-4546-A177-4DFD9637CAA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94244" y="1772816"/>
            <a:ext cx="6631836"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383892"/>
      </p:ext>
    </p:extLst>
  </p:cSld>
  <p:clrMapOvr>
    <a:masterClrMapping/>
  </p:clrMapOvr>
  <p:transition>
    <p:fad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5E4D-D923-8241-B631-1B0292420C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4EE7A65-33F8-0749-9C6E-16434C593A89}"/>
              </a:ext>
            </a:extLst>
          </p:cNvPr>
          <p:cNvSpPr>
            <a:spLocks noGrp="1"/>
          </p:cNvSpPr>
          <p:nvPr>
            <p:ph idx="1"/>
          </p:nvPr>
        </p:nvSpPr>
        <p:spPr/>
        <p:txBody>
          <a:bodyPr>
            <a:normAutofit fontScale="92500"/>
          </a:bodyPr>
          <a:lstStyle/>
          <a:p>
            <a:pPr marL="0" indent="0">
              <a:buNone/>
            </a:pPr>
            <a:r>
              <a:rPr lang="en-IN" b="1" dirty="0"/>
              <a:t>Steps to perform Analytics</a:t>
            </a:r>
          </a:p>
          <a:p>
            <a:pPr algn="just"/>
            <a:r>
              <a:rPr lang="en-IN" dirty="0"/>
              <a:t>From the Analytics tab on the left side, you can choose various options.</a:t>
            </a:r>
          </a:p>
          <a:p>
            <a:pPr algn="just"/>
            <a:r>
              <a:rPr lang="en-IN" dirty="0"/>
              <a:t>Dragging and dropping a </a:t>
            </a:r>
            <a:r>
              <a:rPr lang="en-IN" b="1" dirty="0"/>
              <a:t>constant line</a:t>
            </a:r>
            <a:r>
              <a:rPr lang="en-IN" dirty="0"/>
              <a:t> on a particular X, or Y-axis draws a line at a given constant value.</a:t>
            </a:r>
          </a:p>
          <a:p>
            <a:pPr algn="just"/>
            <a:r>
              <a:rPr lang="en-IN" dirty="0"/>
              <a:t>Dragging </a:t>
            </a:r>
            <a:r>
              <a:rPr lang="en-IN" b="1" dirty="0"/>
              <a:t>forecast </a:t>
            </a:r>
            <a:r>
              <a:rPr lang="en-IN" dirty="0"/>
              <a:t>on your sheet will give you a time forecasting of a given measure, which you can edit by clicking right click on the forecasted part, there you can choose the confidence interval, time steps to be forecasted and forecast model, etc.</a:t>
            </a:r>
          </a:p>
          <a:p>
            <a:pPr algn="just"/>
            <a:r>
              <a:rPr lang="en-IN" dirty="0"/>
              <a:t>The trend line is not the same as forecasting. The trend line only tells us if the overall trend is increasing or decreasing.</a:t>
            </a:r>
          </a:p>
          <a:p>
            <a:pPr marL="0" indent="0">
              <a:buNone/>
            </a:pPr>
            <a:endParaRPr lang="en-US" dirty="0"/>
          </a:p>
        </p:txBody>
      </p:sp>
      <p:sp>
        <p:nvSpPr>
          <p:cNvPr id="4" name="Date Placeholder 3">
            <a:extLst>
              <a:ext uri="{FF2B5EF4-FFF2-40B4-BE49-F238E27FC236}">
                <a16:creationId xmlns:a16="http://schemas.microsoft.com/office/drawing/2014/main" id="{BBC92ED5-B7E1-8642-8BF6-694EF586754B}"/>
              </a:ext>
            </a:extLst>
          </p:cNvPr>
          <p:cNvSpPr>
            <a:spLocks noGrp="1"/>
          </p:cNvSpPr>
          <p:nvPr>
            <p:ph type="dt" sz="half" idx="10"/>
          </p:nvPr>
        </p:nvSpPr>
        <p:spPr/>
        <p:txBody>
          <a:bodyPr/>
          <a:lstStyle/>
          <a:p>
            <a:fld id="{0EB97D51-6365-5D4D-B598-AC45651EE49C}" type="datetime1">
              <a:rPr lang="en-US" smtClean="0"/>
              <a:t>1/20/22</a:t>
            </a:fld>
            <a:endParaRPr lang="en-US"/>
          </a:p>
        </p:txBody>
      </p:sp>
      <p:sp>
        <p:nvSpPr>
          <p:cNvPr id="5" name="Footer Placeholder 4">
            <a:extLst>
              <a:ext uri="{FF2B5EF4-FFF2-40B4-BE49-F238E27FC236}">
                <a16:creationId xmlns:a16="http://schemas.microsoft.com/office/drawing/2014/main" id="{45617BAA-029E-3A41-83B8-4B062E73B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5597A-0344-6148-988E-90AA9C1E0A1F}"/>
              </a:ext>
            </a:extLst>
          </p:cNvPr>
          <p:cNvSpPr>
            <a:spLocks noGrp="1"/>
          </p:cNvSpPr>
          <p:nvPr>
            <p:ph type="sldNum" sz="quarter" idx="12"/>
          </p:nvPr>
        </p:nvSpPr>
        <p:spPr/>
        <p:txBody>
          <a:bodyPr/>
          <a:lstStyle/>
          <a:p>
            <a:fld id="{A8201E05-7680-2B48-BDB1-49A881F5585E}" type="slidenum">
              <a:rPr lang="en-US" smtClean="0"/>
              <a:t>220</a:t>
            </a:fld>
            <a:endParaRPr lang="en-US"/>
          </a:p>
        </p:txBody>
      </p:sp>
    </p:spTree>
    <p:extLst>
      <p:ext uri="{BB962C8B-B14F-4D97-AF65-F5344CB8AC3E}">
        <p14:creationId xmlns:p14="http://schemas.microsoft.com/office/powerpoint/2010/main" val="290234412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6798E-5656-1740-9DA3-F17E55271E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68504A-25CC-9E48-B823-0CE3A323EC05}"/>
              </a:ext>
            </a:extLst>
          </p:cNvPr>
          <p:cNvSpPr>
            <a:spLocks noGrp="1"/>
          </p:cNvSpPr>
          <p:nvPr>
            <p:ph idx="1"/>
          </p:nvPr>
        </p:nvSpPr>
        <p:spPr/>
        <p:txBody>
          <a:bodyPr>
            <a:normAutofit fontScale="62500" lnSpcReduction="20000"/>
          </a:bodyPr>
          <a:lstStyle/>
          <a:p>
            <a:pPr marL="0" indent="0">
              <a:buNone/>
            </a:pPr>
            <a:r>
              <a:rPr lang="en-IN" b="1" dirty="0">
                <a:solidFill>
                  <a:srgbClr val="FF0000"/>
                </a:solidFill>
              </a:rPr>
              <a:t>Summary on Tableau</a:t>
            </a:r>
          </a:p>
          <a:p>
            <a:r>
              <a:rPr lang="en-IN" dirty="0"/>
              <a:t>Tableau definition or Tableau meaning: Tableau is a powerful and fastest growing data visualization tool used in the Business Intelligence Industry.</a:t>
            </a:r>
          </a:p>
          <a:p>
            <a:r>
              <a:rPr lang="en-IN" dirty="0"/>
              <a:t>The Tableau Product Suite consists of 1) Tableau Desktop 2) Tableau Public 3) Tableau Online 4) Tableau Server and Tableau Reader.</a:t>
            </a:r>
          </a:p>
          <a:p>
            <a:r>
              <a:rPr lang="en-IN" dirty="0"/>
              <a:t>Tableau Desktop has a rich feature set and allows you to code and customize reports.</a:t>
            </a:r>
          </a:p>
          <a:p>
            <a:r>
              <a:rPr lang="en-IN" dirty="0"/>
              <a:t>In Tableau public, workbooks created cannot be saved locally, in turn, it should be saved to the Tableau’s public cloud which can be viewed and accessed by anyone.</a:t>
            </a:r>
          </a:p>
          <a:p>
            <a:r>
              <a:rPr lang="en-IN" dirty="0"/>
              <a:t>Tableau server is specifically used to share the workbooks, visualizations that are created in the Tableau Desktop application across the organization.</a:t>
            </a:r>
          </a:p>
          <a:p>
            <a:r>
              <a:rPr lang="en-IN" dirty="0"/>
              <a:t>Tableau online has all the similar functionalities of the Tableau Server, but the data is stored on servers hosted in the cloud which are maintained by the Tableau group.</a:t>
            </a:r>
          </a:p>
          <a:p>
            <a:r>
              <a:rPr lang="en-IN" dirty="0"/>
              <a:t>Tableau Reader is a free tool which allows you to view the workbooks and visualizations created using Tableau Desktop or Tableau Public.</a:t>
            </a:r>
          </a:p>
          <a:p>
            <a:r>
              <a:rPr lang="en-IN" dirty="0"/>
              <a:t>Tableau connects and extracts the data stored in various places. It can pull data from any platform imaginable.</a:t>
            </a:r>
          </a:p>
          <a:p>
            <a:r>
              <a:rPr lang="en-IN" dirty="0"/>
              <a:t>The spreadsheet application used for manipulating the data while Tableau is a perfect visualization tool used for analysis.</a:t>
            </a:r>
          </a:p>
          <a:p>
            <a:pPr marL="0" indent="0">
              <a:buNone/>
            </a:pPr>
            <a:endParaRPr lang="en-US" dirty="0"/>
          </a:p>
        </p:txBody>
      </p:sp>
      <p:sp>
        <p:nvSpPr>
          <p:cNvPr id="4" name="Date Placeholder 3">
            <a:extLst>
              <a:ext uri="{FF2B5EF4-FFF2-40B4-BE49-F238E27FC236}">
                <a16:creationId xmlns:a16="http://schemas.microsoft.com/office/drawing/2014/main" id="{FE5196C9-7078-3C41-95A3-720610ACDB6E}"/>
              </a:ext>
            </a:extLst>
          </p:cNvPr>
          <p:cNvSpPr>
            <a:spLocks noGrp="1"/>
          </p:cNvSpPr>
          <p:nvPr>
            <p:ph type="dt" sz="half" idx="10"/>
          </p:nvPr>
        </p:nvSpPr>
        <p:spPr/>
        <p:txBody>
          <a:bodyPr/>
          <a:lstStyle/>
          <a:p>
            <a:fld id="{C59D5094-56B5-4442-A59C-8071AAD619B3}" type="datetime1">
              <a:rPr lang="en-US" smtClean="0"/>
              <a:t>1/20/22</a:t>
            </a:fld>
            <a:endParaRPr lang="en-US"/>
          </a:p>
        </p:txBody>
      </p:sp>
      <p:sp>
        <p:nvSpPr>
          <p:cNvPr id="5" name="Footer Placeholder 4">
            <a:extLst>
              <a:ext uri="{FF2B5EF4-FFF2-40B4-BE49-F238E27FC236}">
                <a16:creationId xmlns:a16="http://schemas.microsoft.com/office/drawing/2014/main" id="{AA64B958-0104-0848-A0F3-B4D0BFDB2E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9DDFB-1018-0648-BAED-785E7BC310F0}"/>
              </a:ext>
            </a:extLst>
          </p:cNvPr>
          <p:cNvSpPr>
            <a:spLocks noGrp="1"/>
          </p:cNvSpPr>
          <p:nvPr>
            <p:ph type="sldNum" sz="quarter" idx="12"/>
          </p:nvPr>
        </p:nvSpPr>
        <p:spPr/>
        <p:txBody>
          <a:bodyPr/>
          <a:lstStyle/>
          <a:p>
            <a:fld id="{A8201E05-7680-2B48-BDB1-49A881F5585E}" type="slidenum">
              <a:rPr lang="en-US" smtClean="0"/>
              <a:t>221</a:t>
            </a:fld>
            <a:endParaRPr lang="en-US"/>
          </a:p>
        </p:txBody>
      </p:sp>
    </p:spTree>
    <p:extLst>
      <p:ext uri="{BB962C8B-B14F-4D97-AF65-F5344CB8AC3E}">
        <p14:creationId xmlns:p14="http://schemas.microsoft.com/office/powerpoint/2010/main" val="143536811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4366F-5DFE-AC4E-A402-36306A6099D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BBCA4D3-7208-7348-AF40-52285FC70DED}"/>
              </a:ext>
            </a:extLst>
          </p:cNvPr>
          <p:cNvSpPr>
            <a:spLocks noGrp="1"/>
          </p:cNvSpPr>
          <p:nvPr>
            <p:ph type="body" idx="1"/>
          </p:nvPr>
        </p:nvSpPr>
        <p:spPr/>
        <p:txBody>
          <a:bodyPr>
            <a:normAutofit/>
          </a:bodyPr>
          <a:lstStyle/>
          <a:p>
            <a:pPr algn="ctr"/>
            <a:r>
              <a:rPr lang="en-US" sz="5400" b="1" dirty="0"/>
              <a:t>THANK YOU</a:t>
            </a:r>
          </a:p>
        </p:txBody>
      </p:sp>
      <p:sp>
        <p:nvSpPr>
          <p:cNvPr id="4" name="Date Placeholder 3">
            <a:extLst>
              <a:ext uri="{FF2B5EF4-FFF2-40B4-BE49-F238E27FC236}">
                <a16:creationId xmlns:a16="http://schemas.microsoft.com/office/drawing/2014/main" id="{9A0B314B-3DA1-F14F-A403-7D16FF3DBD8F}"/>
              </a:ext>
            </a:extLst>
          </p:cNvPr>
          <p:cNvSpPr>
            <a:spLocks noGrp="1"/>
          </p:cNvSpPr>
          <p:nvPr>
            <p:ph type="dt" sz="half" idx="10"/>
          </p:nvPr>
        </p:nvSpPr>
        <p:spPr/>
        <p:txBody>
          <a:bodyPr/>
          <a:lstStyle/>
          <a:p>
            <a:fld id="{776FBEBA-A3E2-4C54-ACA0-76A8F86AA0A9}" type="datetime1">
              <a:rPr lang="en-US" smtClean="0"/>
              <a:t>1/20/22</a:t>
            </a:fld>
            <a:endParaRPr lang="en-IN"/>
          </a:p>
        </p:txBody>
      </p:sp>
      <p:sp>
        <p:nvSpPr>
          <p:cNvPr id="6" name="Slide Number Placeholder 5">
            <a:extLst>
              <a:ext uri="{FF2B5EF4-FFF2-40B4-BE49-F238E27FC236}">
                <a16:creationId xmlns:a16="http://schemas.microsoft.com/office/drawing/2014/main" id="{83366358-25D3-6648-87BD-EBE8D08F783D}"/>
              </a:ext>
            </a:extLst>
          </p:cNvPr>
          <p:cNvSpPr>
            <a:spLocks noGrp="1"/>
          </p:cNvSpPr>
          <p:nvPr>
            <p:ph type="sldNum" sz="quarter" idx="12"/>
          </p:nvPr>
        </p:nvSpPr>
        <p:spPr/>
        <p:txBody>
          <a:bodyPr/>
          <a:lstStyle/>
          <a:p>
            <a:fld id="{0E2B90DE-CA9C-452B-80F9-35262CC2B070}" type="slidenum">
              <a:rPr lang="en-IN" smtClean="0"/>
              <a:pPr/>
              <a:t>222</a:t>
            </a:fld>
            <a:endParaRPr lang="en-IN"/>
          </a:p>
        </p:txBody>
      </p:sp>
    </p:spTree>
    <p:extLst>
      <p:ext uri="{BB962C8B-B14F-4D97-AF65-F5344CB8AC3E}">
        <p14:creationId xmlns:p14="http://schemas.microsoft.com/office/powerpoint/2010/main" val="10633518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E5A88-4F0F-6D4A-87E2-78BC6A1E71B3}"/>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51609BD6-37AC-E74B-9511-66D8D344518C}"/>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56F9E17C-3956-9D4C-A00B-7C0544D40AB9}"/>
              </a:ext>
            </a:extLst>
          </p:cNvPr>
          <p:cNvSpPr>
            <a:spLocks noGrp="1"/>
          </p:cNvSpPr>
          <p:nvPr>
            <p:ph type="sldNum" sz="quarter" idx="12"/>
          </p:nvPr>
        </p:nvSpPr>
        <p:spPr/>
        <p:txBody>
          <a:bodyPr/>
          <a:lstStyle/>
          <a:p>
            <a:fld id="{0E2B90DE-CA9C-452B-80F9-35262CC2B070}" type="slidenum">
              <a:rPr lang="en-IN" smtClean="0"/>
              <a:pPr/>
              <a:t>23</a:t>
            </a:fld>
            <a:endParaRPr lang="en-IN"/>
          </a:p>
        </p:txBody>
      </p:sp>
      <p:sp>
        <p:nvSpPr>
          <p:cNvPr id="6" name="Content Placeholder 5">
            <a:extLst>
              <a:ext uri="{FF2B5EF4-FFF2-40B4-BE49-F238E27FC236}">
                <a16:creationId xmlns:a16="http://schemas.microsoft.com/office/drawing/2014/main" id="{1294912C-F8A1-D44C-8E1C-20F2E4D2C6FA}"/>
              </a:ext>
            </a:extLst>
          </p:cNvPr>
          <p:cNvSpPr>
            <a:spLocks noGrp="1"/>
          </p:cNvSpPr>
          <p:nvPr>
            <p:ph sz="quarter" idx="1"/>
          </p:nvPr>
        </p:nvSpPr>
        <p:spPr/>
        <p:txBody>
          <a:bodyPr>
            <a:normAutofit fontScale="92500" lnSpcReduction="20000"/>
          </a:bodyPr>
          <a:lstStyle/>
          <a:p>
            <a:pPr marL="0" indent="0">
              <a:buNone/>
            </a:pPr>
            <a:r>
              <a:rPr lang="en-IN" b="1" dirty="0"/>
              <a:t>Process of data science</a:t>
            </a:r>
          </a:p>
          <a:p>
            <a:r>
              <a:rPr lang="en-IN" dirty="0"/>
              <a:t>The key steps involved in Data Science Modelling are: </a:t>
            </a:r>
          </a:p>
          <a:p>
            <a:pPr marL="0" indent="0">
              <a:buNone/>
            </a:pPr>
            <a:r>
              <a:rPr lang="en-IN" dirty="0">
                <a:hlinkClick r:id="rId2">
                  <a:extLst>
                    <a:ext uri="{A12FA001-AC4F-418D-AE19-62706E023703}">
                      <ahyp:hlinkClr xmlns:ahyp="http://schemas.microsoft.com/office/drawing/2018/hyperlinkcolor" val="tx"/>
                    </a:ext>
                  </a:extLst>
                </a:hlinkClick>
              </a:rPr>
              <a:t>Step 1: Understanding the Problem</a:t>
            </a:r>
            <a:endParaRPr lang="en-IN" dirty="0"/>
          </a:p>
          <a:p>
            <a:pPr marL="0" indent="0">
              <a:buNone/>
            </a:pPr>
            <a:r>
              <a:rPr lang="en-IN" dirty="0">
                <a:hlinkClick r:id="rId3">
                  <a:extLst>
                    <a:ext uri="{A12FA001-AC4F-418D-AE19-62706E023703}">
                      <ahyp:hlinkClr xmlns:ahyp="http://schemas.microsoft.com/office/drawing/2018/hyperlinkcolor" val="tx"/>
                    </a:ext>
                  </a:extLst>
                </a:hlinkClick>
              </a:rPr>
              <a:t>Step 2: Data Extraction </a:t>
            </a:r>
            <a:endParaRPr lang="en-IN" dirty="0"/>
          </a:p>
          <a:p>
            <a:pPr marL="0" indent="0">
              <a:buNone/>
            </a:pPr>
            <a:r>
              <a:rPr lang="en-IN" dirty="0">
                <a:hlinkClick r:id="rId4">
                  <a:extLst>
                    <a:ext uri="{A12FA001-AC4F-418D-AE19-62706E023703}">
                      <ahyp:hlinkClr xmlns:ahyp="http://schemas.microsoft.com/office/drawing/2018/hyperlinkcolor" val="tx"/>
                    </a:ext>
                  </a:extLst>
                </a:hlinkClick>
              </a:rPr>
              <a:t>Step 3: Data Cleaning</a:t>
            </a:r>
            <a:endParaRPr lang="en-IN" dirty="0"/>
          </a:p>
          <a:p>
            <a:pPr marL="0" indent="0">
              <a:buNone/>
            </a:pPr>
            <a:r>
              <a:rPr lang="en-IN" dirty="0">
                <a:hlinkClick r:id="rId5">
                  <a:extLst>
                    <a:ext uri="{A12FA001-AC4F-418D-AE19-62706E023703}">
                      <ahyp:hlinkClr xmlns:ahyp="http://schemas.microsoft.com/office/drawing/2018/hyperlinkcolor" val="tx"/>
                    </a:ext>
                  </a:extLst>
                </a:hlinkClick>
              </a:rPr>
              <a:t>Step 4: Exploratory Data Analysis</a:t>
            </a:r>
            <a:endParaRPr lang="en-IN" dirty="0"/>
          </a:p>
          <a:p>
            <a:pPr marL="0" indent="0">
              <a:buNone/>
            </a:pPr>
            <a:r>
              <a:rPr lang="en-IN" dirty="0">
                <a:hlinkClick r:id="rId6">
                  <a:extLst>
                    <a:ext uri="{A12FA001-AC4F-418D-AE19-62706E023703}">
                      <ahyp:hlinkClr xmlns:ahyp="http://schemas.microsoft.com/office/drawing/2018/hyperlinkcolor" val="tx"/>
                    </a:ext>
                  </a:extLst>
                </a:hlinkClick>
              </a:rPr>
              <a:t>Step 5: Feature Selection</a:t>
            </a:r>
            <a:endParaRPr lang="en-IN" dirty="0"/>
          </a:p>
          <a:p>
            <a:pPr marL="0" indent="0">
              <a:buNone/>
            </a:pPr>
            <a:r>
              <a:rPr lang="en-IN" dirty="0">
                <a:hlinkClick r:id="rId7">
                  <a:extLst>
                    <a:ext uri="{A12FA001-AC4F-418D-AE19-62706E023703}">
                      <ahyp:hlinkClr xmlns:ahyp="http://schemas.microsoft.com/office/drawing/2018/hyperlinkcolor" val="tx"/>
                    </a:ext>
                  </a:extLst>
                </a:hlinkClick>
              </a:rPr>
              <a:t>Step 6: Incorporating Machine Learning Algorithms</a:t>
            </a:r>
            <a:endParaRPr lang="en-IN" dirty="0"/>
          </a:p>
          <a:p>
            <a:pPr marL="0" indent="0">
              <a:buNone/>
            </a:pPr>
            <a:r>
              <a:rPr lang="en-IN" dirty="0">
                <a:hlinkClick r:id="rId8">
                  <a:extLst>
                    <a:ext uri="{A12FA001-AC4F-418D-AE19-62706E023703}">
                      <ahyp:hlinkClr xmlns:ahyp="http://schemas.microsoft.com/office/drawing/2018/hyperlinkcolor" val="tx"/>
                    </a:ext>
                  </a:extLst>
                </a:hlinkClick>
              </a:rPr>
              <a:t>Step 7: Testing the Models </a:t>
            </a:r>
            <a:endParaRPr lang="en-IN" dirty="0"/>
          </a:p>
          <a:p>
            <a:pPr marL="0" indent="0">
              <a:buNone/>
            </a:pPr>
            <a:r>
              <a:rPr lang="en-IN" dirty="0">
                <a:hlinkClick r:id="rId9">
                  <a:extLst>
                    <a:ext uri="{A12FA001-AC4F-418D-AE19-62706E023703}">
                      <ahyp:hlinkClr xmlns:ahyp="http://schemas.microsoft.com/office/drawing/2018/hyperlinkcolor" val="tx"/>
                    </a:ext>
                  </a:extLst>
                </a:hlinkClick>
              </a:rPr>
              <a:t>Step 8: Deploying the Model</a:t>
            </a:r>
            <a:endParaRPr lang="en-IN" dirty="0"/>
          </a:p>
          <a:p>
            <a:pPr marL="0" indent="0">
              <a:buNone/>
            </a:pPr>
            <a:br>
              <a:rPr lang="en-IN" dirty="0"/>
            </a:br>
            <a:endParaRPr lang="en-IN" dirty="0"/>
          </a:p>
          <a:p>
            <a:pPr marL="0" indent="0">
              <a:buNone/>
            </a:pPr>
            <a:endParaRPr lang="en-US" dirty="0"/>
          </a:p>
        </p:txBody>
      </p:sp>
    </p:spTree>
    <p:extLst>
      <p:ext uri="{BB962C8B-B14F-4D97-AF65-F5344CB8AC3E}">
        <p14:creationId xmlns:p14="http://schemas.microsoft.com/office/powerpoint/2010/main" val="368605528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02F80-FD38-F44C-B851-8FE8D076F63D}"/>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AE4D2889-D528-554C-AD76-368A13DBD405}"/>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7E35670F-AFD9-C540-AA7A-93D2874C5AAD}"/>
              </a:ext>
            </a:extLst>
          </p:cNvPr>
          <p:cNvSpPr>
            <a:spLocks noGrp="1"/>
          </p:cNvSpPr>
          <p:nvPr>
            <p:ph type="sldNum" sz="quarter" idx="12"/>
          </p:nvPr>
        </p:nvSpPr>
        <p:spPr/>
        <p:txBody>
          <a:bodyPr/>
          <a:lstStyle/>
          <a:p>
            <a:fld id="{0E2B90DE-CA9C-452B-80F9-35262CC2B070}" type="slidenum">
              <a:rPr lang="en-IN" smtClean="0"/>
              <a:pPr/>
              <a:t>24</a:t>
            </a:fld>
            <a:endParaRPr lang="en-IN"/>
          </a:p>
        </p:txBody>
      </p:sp>
      <p:sp>
        <p:nvSpPr>
          <p:cNvPr id="6" name="Content Placeholder 5">
            <a:extLst>
              <a:ext uri="{FF2B5EF4-FFF2-40B4-BE49-F238E27FC236}">
                <a16:creationId xmlns:a16="http://schemas.microsoft.com/office/drawing/2014/main" id="{DE717961-6E22-AA42-A993-39E415BE3D97}"/>
              </a:ext>
            </a:extLst>
          </p:cNvPr>
          <p:cNvSpPr>
            <a:spLocks noGrp="1"/>
          </p:cNvSpPr>
          <p:nvPr>
            <p:ph sz="quarter" idx="1"/>
          </p:nvPr>
        </p:nvSpPr>
        <p:spPr/>
        <p:txBody>
          <a:bodyPr>
            <a:normAutofit lnSpcReduction="10000"/>
          </a:bodyPr>
          <a:lstStyle/>
          <a:p>
            <a:pPr marL="0" indent="0">
              <a:buNone/>
            </a:pPr>
            <a:r>
              <a:rPr lang="en-IN" b="1" dirty="0"/>
              <a:t>Step 1: Understanding the Problem</a:t>
            </a:r>
          </a:p>
          <a:p>
            <a:pPr marL="0" indent="0" algn="just">
              <a:buNone/>
            </a:pPr>
            <a:r>
              <a:rPr lang="en-IN" dirty="0"/>
              <a:t>The first step involved in Data Science Modelling is understanding the problem. A Data Scientist listens for keywords and phrases when interviewing a line-of-business expert about a business challenge. The Data Scientist breaks down the problem into a procedural flow that always involves a holistic understanding of the business challenge, the Data that must be collected, and various Artificial Intelligence and Data Science approach that can be used to address the problem.</a:t>
            </a:r>
          </a:p>
          <a:p>
            <a:pPr marL="0" indent="0">
              <a:buNone/>
            </a:pPr>
            <a:br>
              <a:rPr lang="en-IN" dirty="0"/>
            </a:br>
            <a:endParaRPr lang="en-US" dirty="0"/>
          </a:p>
        </p:txBody>
      </p:sp>
    </p:spTree>
    <p:extLst>
      <p:ext uri="{BB962C8B-B14F-4D97-AF65-F5344CB8AC3E}">
        <p14:creationId xmlns:p14="http://schemas.microsoft.com/office/powerpoint/2010/main" val="309009382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B38B4-CFBA-384A-A05F-2CCFD7611DBB}"/>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6E6BDF86-726C-C54E-8FF0-434A6DA4057B}"/>
              </a:ext>
            </a:extLst>
          </p:cNvPr>
          <p:cNvSpPr>
            <a:spLocks noGrp="1"/>
          </p:cNvSpPr>
          <p:nvPr>
            <p:ph type="dt" sz="half" idx="10"/>
          </p:nvPr>
        </p:nvSpPr>
        <p:spPr/>
        <p:txBody>
          <a:bodyPr/>
          <a:lstStyle/>
          <a:p>
            <a:fld id="{55DE3F18-AFCC-416B-AD1C-4AD234471CC1}" type="datetime1">
              <a:rPr lang="en-US" smtClean="0"/>
              <a:t>1/25/22</a:t>
            </a:fld>
            <a:endParaRPr lang="en-IN"/>
          </a:p>
        </p:txBody>
      </p:sp>
      <p:sp>
        <p:nvSpPr>
          <p:cNvPr id="5" name="Slide Number Placeholder 4">
            <a:extLst>
              <a:ext uri="{FF2B5EF4-FFF2-40B4-BE49-F238E27FC236}">
                <a16:creationId xmlns:a16="http://schemas.microsoft.com/office/drawing/2014/main" id="{035533AB-42AE-D94A-825A-A79F3424AF5F}"/>
              </a:ext>
            </a:extLst>
          </p:cNvPr>
          <p:cNvSpPr>
            <a:spLocks noGrp="1"/>
          </p:cNvSpPr>
          <p:nvPr>
            <p:ph type="sldNum" sz="quarter" idx="12"/>
          </p:nvPr>
        </p:nvSpPr>
        <p:spPr/>
        <p:txBody>
          <a:bodyPr/>
          <a:lstStyle/>
          <a:p>
            <a:fld id="{0E2B90DE-CA9C-452B-80F9-35262CC2B070}" type="slidenum">
              <a:rPr lang="en-IN" smtClean="0"/>
              <a:pPr/>
              <a:t>25</a:t>
            </a:fld>
            <a:endParaRPr lang="en-IN"/>
          </a:p>
        </p:txBody>
      </p:sp>
      <p:sp>
        <p:nvSpPr>
          <p:cNvPr id="6" name="Content Placeholder 5">
            <a:extLst>
              <a:ext uri="{FF2B5EF4-FFF2-40B4-BE49-F238E27FC236}">
                <a16:creationId xmlns:a16="http://schemas.microsoft.com/office/drawing/2014/main" id="{1D53A6E3-B90C-3840-BD95-14D45A5B9F9B}"/>
              </a:ext>
            </a:extLst>
          </p:cNvPr>
          <p:cNvSpPr>
            <a:spLocks noGrp="1"/>
          </p:cNvSpPr>
          <p:nvPr>
            <p:ph sz="quarter" idx="1"/>
          </p:nvPr>
        </p:nvSpPr>
        <p:spPr>
          <a:xfrm>
            <a:off x="914400" y="1447800"/>
            <a:ext cx="8083296" cy="4861520"/>
          </a:xfrm>
        </p:spPr>
        <p:txBody>
          <a:bodyPr>
            <a:noAutofit/>
          </a:bodyPr>
          <a:lstStyle/>
          <a:p>
            <a:pPr marL="0" indent="0">
              <a:buNone/>
            </a:pPr>
            <a:r>
              <a:rPr lang="en-IN" sz="1600" b="1" dirty="0">
                <a:latin typeface="Times New Roman" panose="02020603050405020304" pitchFamily="18" charset="0"/>
                <a:cs typeface="Times New Roman" panose="02020603050405020304" pitchFamily="18" charset="0"/>
              </a:rPr>
              <a:t>Step 2: Data Extraction</a:t>
            </a:r>
          </a:p>
          <a:p>
            <a:r>
              <a:rPr lang="en-IN" sz="1600" dirty="0">
                <a:latin typeface="Times New Roman" panose="02020603050405020304" pitchFamily="18" charset="0"/>
                <a:cs typeface="Times New Roman" panose="02020603050405020304" pitchFamily="18" charset="0"/>
              </a:rPr>
              <a:t>The next step in Data Science Modelling is Data Extraction. Not just any Data, but the Unstructured Data pieces you collect, relevant to the business problem you’re trying to address. The Data Extraction is done from various sources online, surveys, and existing Databases.</a:t>
            </a:r>
          </a:p>
          <a:p>
            <a:endParaRPr lang="en-IN" sz="1600" dirty="0">
              <a:latin typeface="Times New Roman" panose="02020603050405020304" pitchFamily="18" charset="0"/>
              <a:cs typeface="Times New Roman" panose="02020603050405020304" pitchFamily="18" charset="0"/>
            </a:endParaRPr>
          </a:p>
          <a:p>
            <a:pPr marL="0" indent="0">
              <a:buNone/>
            </a:pPr>
            <a:r>
              <a:rPr lang="en-IN" sz="1600" b="1" dirty="0">
                <a:latin typeface="Times New Roman" panose="02020603050405020304" pitchFamily="18" charset="0"/>
                <a:cs typeface="Times New Roman" panose="02020603050405020304" pitchFamily="18" charset="0"/>
              </a:rPr>
              <a:t>Gathering the data</a:t>
            </a:r>
          </a:p>
          <a:p>
            <a:pPr algn="just"/>
            <a:r>
              <a:rPr lang="en-IN" sz="1600" dirty="0">
                <a:latin typeface="Times New Roman" panose="02020603050405020304" pitchFamily="18" charset="0"/>
                <a:cs typeface="Times New Roman" panose="02020603050405020304" pitchFamily="18" charset="0"/>
              </a:rPr>
              <a:t>Data is raw information, its the representation of both human and machine observation of the world. Dataset entirely depends on what type of problem you want to solve. Each problem in machine learning has its own unique approach.</a:t>
            </a:r>
          </a:p>
          <a:p>
            <a:pPr marL="0" indent="0">
              <a:buNone/>
            </a:pPr>
            <a:r>
              <a:rPr lang="en-IN" sz="1600" dirty="0">
                <a:latin typeface="Times New Roman" panose="02020603050405020304" pitchFamily="18" charset="0"/>
                <a:cs typeface="Times New Roman" panose="02020603050405020304" pitchFamily="18" charset="0"/>
              </a:rPr>
              <a:t>Some website to get the dataset :</a:t>
            </a:r>
          </a:p>
          <a:p>
            <a:r>
              <a:rPr lang="en-IN" sz="1600" dirty="0">
                <a:latin typeface="Times New Roman" panose="02020603050405020304" pitchFamily="18" charset="0"/>
                <a:cs typeface="Times New Roman" panose="02020603050405020304" pitchFamily="18" charset="0"/>
              </a:rPr>
              <a:t>Kaggle:</a:t>
            </a:r>
            <a:br>
              <a:rPr lang="en-IN" sz="1600" dirty="0">
                <a:latin typeface="Times New Roman" panose="02020603050405020304" pitchFamily="18" charset="0"/>
                <a:cs typeface="Times New Roman" panose="02020603050405020304" pitchFamily="18" charset="0"/>
              </a:rPr>
            </a:br>
            <a:r>
              <a:rPr lang="en-IN" sz="1600" u="sng" dirty="0">
                <a:latin typeface="Times New Roman" panose="02020603050405020304" pitchFamily="18" charset="0"/>
                <a:cs typeface="Times New Roman" panose="02020603050405020304" pitchFamily="18" charset="0"/>
                <a:hlinkClick r:id="rId2"/>
              </a:rPr>
              <a:t>https://www.kaggle.com/datasets</a:t>
            </a:r>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UCI Machine Learning Repository: One of the oldest sources on the web to get the dataset.</a:t>
            </a:r>
            <a:br>
              <a:rPr lang="en-IN" sz="1600" dirty="0">
                <a:latin typeface="Times New Roman" panose="02020603050405020304" pitchFamily="18" charset="0"/>
                <a:cs typeface="Times New Roman" panose="02020603050405020304" pitchFamily="18" charset="0"/>
              </a:rPr>
            </a:br>
            <a:r>
              <a:rPr lang="en-IN" sz="1600" u="sng" dirty="0">
                <a:latin typeface="Times New Roman" panose="02020603050405020304" pitchFamily="18" charset="0"/>
                <a:cs typeface="Times New Roman" panose="02020603050405020304" pitchFamily="18" charset="0"/>
                <a:hlinkClick r:id="rId3"/>
              </a:rPr>
              <a:t>http://mlr.cs.umass.edu/ml/</a:t>
            </a:r>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This awesome GitHub repository has high-quality datasets.</a:t>
            </a:r>
            <a:br>
              <a:rPr lang="en-IN" sz="1600" dirty="0">
                <a:latin typeface="Times New Roman" panose="02020603050405020304" pitchFamily="18" charset="0"/>
                <a:cs typeface="Times New Roman" panose="02020603050405020304" pitchFamily="18" charset="0"/>
              </a:rPr>
            </a:br>
            <a:r>
              <a:rPr lang="en-IN" sz="1600" u="sng" dirty="0">
                <a:latin typeface="Times New Roman" panose="02020603050405020304" pitchFamily="18" charset="0"/>
                <a:cs typeface="Times New Roman" panose="02020603050405020304" pitchFamily="18" charset="0"/>
                <a:hlinkClick r:id="rId4"/>
              </a:rPr>
              <a:t>https://github.com/awesomedata/awesome-public-datasets</a:t>
            </a:r>
            <a:endParaRPr lang="en-IN" sz="1600" dirty="0">
              <a:latin typeface="Times New Roman" panose="02020603050405020304" pitchFamily="18" charset="0"/>
              <a:cs typeface="Times New Roman" panose="02020603050405020304" pitchFamily="18" charset="0"/>
            </a:endParaRPr>
          </a:p>
          <a:p>
            <a:pPr marL="0" indent="0" algn="just">
              <a:buNone/>
            </a:pP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pPr marL="0" indent="0">
              <a:buNone/>
            </a:pPr>
            <a:br>
              <a:rPr lang="en-IN" sz="1600" dirty="0">
                <a:latin typeface="Times New Roman" panose="02020603050405020304" pitchFamily="18" charset="0"/>
                <a:cs typeface="Times New Roman" panose="02020603050405020304" pitchFamily="18" charset="0"/>
              </a:rPr>
            </a:b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311426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82322-5941-5540-8A77-6E9F2FBE5CC7}"/>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38E59E61-FA4F-E849-AA92-C3066946A973}"/>
              </a:ext>
            </a:extLst>
          </p:cNvPr>
          <p:cNvSpPr>
            <a:spLocks noGrp="1"/>
          </p:cNvSpPr>
          <p:nvPr>
            <p:ph type="dt" sz="half" idx="10"/>
          </p:nvPr>
        </p:nvSpPr>
        <p:spPr/>
        <p:txBody>
          <a:bodyPr/>
          <a:lstStyle/>
          <a:p>
            <a:fld id="{55DE3F18-AFCC-416B-AD1C-4AD234471CC1}" type="datetime1">
              <a:rPr lang="en-US" smtClean="0"/>
              <a:t>1/25/22</a:t>
            </a:fld>
            <a:endParaRPr lang="en-IN"/>
          </a:p>
        </p:txBody>
      </p:sp>
      <p:sp>
        <p:nvSpPr>
          <p:cNvPr id="5" name="Slide Number Placeholder 4">
            <a:extLst>
              <a:ext uri="{FF2B5EF4-FFF2-40B4-BE49-F238E27FC236}">
                <a16:creationId xmlns:a16="http://schemas.microsoft.com/office/drawing/2014/main" id="{C5986ECD-3611-0F45-ABEB-E4841D320B7C}"/>
              </a:ext>
            </a:extLst>
          </p:cNvPr>
          <p:cNvSpPr>
            <a:spLocks noGrp="1"/>
          </p:cNvSpPr>
          <p:nvPr>
            <p:ph type="sldNum" sz="quarter" idx="12"/>
          </p:nvPr>
        </p:nvSpPr>
        <p:spPr/>
        <p:txBody>
          <a:bodyPr/>
          <a:lstStyle/>
          <a:p>
            <a:fld id="{0E2B90DE-CA9C-452B-80F9-35262CC2B070}" type="slidenum">
              <a:rPr lang="en-IN" smtClean="0"/>
              <a:pPr/>
              <a:t>26</a:t>
            </a:fld>
            <a:endParaRPr lang="en-IN"/>
          </a:p>
        </p:txBody>
      </p:sp>
      <p:sp>
        <p:nvSpPr>
          <p:cNvPr id="6" name="Content Placeholder 5">
            <a:extLst>
              <a:ext uri="{FF2B5EF4-FFF2-40B4-BE49-F238E27FC236}">
                <a16:creationId xmlns:a16="http://schemas.microsoft.com/office/drawing/2014/main" id="{C9AAA42F-35AF-2A43-A862-176AD9BAA359}"/>
              </a:ext>
            </a:extLst>
          </p:cNvPr>
          <p:cNvSpPr>
            <a:spLocks noGrp="1"/>
          </p:cNvSpPr>
          <p:nvPr>
            <p:ph sz="quarter" idx="1"/>
          </p:nvPr>
        </p:nvSpPr>
        <p:spPr/>
        <p:txBody>
          <a:bodyPr>
            <a:normAutofit/>
          </a:bodyPr>
          <a:lstStyle/>
          <a:p>
            <a:pPr marL="0" indent="0">
              <a:buNone/>
            </a:pPr>
            <a:r>
              <a:rPr lang="en-IN" b="1" dirty="0"/>
              <a:t>Step 3: Data Pre-processing and Cleaning</a:t>
            </a:r>
          </a:p>
          <a:p>
            <a:pPr marL="0" indent="0">
              <a:buNone/>
            </a:pPr>
            <a:r>
              <a:rPr lang="en-IN" b="1" dirty="0">
                <a:solidFill>
                  <a:srgbClr val="FF0000"/>
                </a:solidFill>
              </a:rPr>
              <a:t>Steps In Data </a:t>
            </a:r>
            <a:r>
              <a:rPr lang="en-IN" b="1" dirty="0" err="1">
                <a:solidFill>
                  <a:srgbClr val="FF0000"/>
                </a:solidFill>
              </a:rPr>
              <a:t>Preprocessing</a:t>
            </a:r>
            <a:r>
              <a:rPr lang="en-IN" b="1" dirty="0">
                <a:solidFill>
                  <a:srgbClr val="FF0000"/>
                </a:solidFill>
              </a:rPr>
              <a:t>:</a:t>
            </a:r>
          </a:p>
          <a:p>
            <a:r>
              <a:rPr lang="en-IN" dirty="0"/>
              <a:t>Gathering the data</a:t>
            </a:r>
          </a:p>
          <a:p>
            <a:r>
              <a:rPr lang="en-IN" dirty="0"/>
              <a:t>Import the dataset &amp; Libraries</a:t>
            </a:r>
          </a:p>
          <a:p>
            <a:r>
              <a:rPr lang="en-IN" dirty="0"/>
              <a:t>Dealing with Missing Values</a:t>
            </a:r>
          </a:p>
          <a:p>
            <a:r>
              <a:rPr lang="en-IN" dirty="0"/>
              <a:t>Divide the dataset into Dependent &amp; Independent variable</a:t>
            </a:r>
          </a:p>
          <a:p>
            <a:r>
              <a:rPr lang="en-IN" dirty="0"/>
              <a:t>dealing with Categorical values</a:t>
            </a:r>
          </a:p>
          <a:p>
            <a:r>
              <a:rPr lang="en-IN" dirty="0"/>
              <a:t>Split the dataset into training and test set</a:t>
            </a:r>
          </a:p>
          <a:p>
            <a:r>
              <a:rPr lang="en-IN" dirty="0"/>
              <a:t>Feature Scaling</a:t>
            </a:r>
          </a:p>
          <a:p>
            <a:pPr marL="0" indent="0">
              <a:buNone/>
            </a:pPr>
            <a:endParaRPr lang="en-US" dirty="0"/>
          </a:p>
        </p:txBody>
      </p:sp>
    </p:spTree>
    <p:extLst>
      <p:ext uri="{BB962C8B-B14F-4D97-AF65-F5344CB8AC3E}">
        <p14:creationId xmlns:p14="http://schemas.microsoft.com/office/powerpoint/2010/main" val="92097608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A9B93-7973-494A-92B2-4010CBA5D17D}"/>
              </a:ext>
            </a:extLst>
          </p:cNvPr>
          <p:cNvSpPr>
            <a:spLocks noGrp="1"/>
          </p:cNvSpPr>
          <p:nvPr>
            <p:ph type="title"/>
          </p:nvPr>
        </p:nvSpPr>
        <p:spPr/>
        <p:txBody>
          <a:bodyPr/>
          <a:lstStyle/>
          <a:p>
            <a:pPr algn="ctr"/>
            <a:endParaRPr lang="en-US" dirty="0"/>
          </a:p>
        </p:txBody>
      </p:sp>
      <p:sp>
        <p:nvSpPr>
          <p:cNvPr id="3" name="Date Placeholder 2">
            <a:extLst>
              <a:ext uri="{FF2B5EF4-FFF2-40B4-BE49-F238E27FC236}">
                <a16:creationId xmlns:a16="http://schemas.microsoft.com/office/drawing/2014/main" id="{154D59EA-7650-4E47-9274-4D844692BDA1}"/>
              </a:ext>
            </a:extLst>
          </p:cNvPr>
          <p:cNvSpPr>
            <a:spLocks noGrp="1"/>
          </p:cNvSpPr>
          <p:nvPr>
            <p:ph type="dt" sz="half" idx="10"/>
          </p:nvPr>
        </p:nvSpPr>
        <p:spPr/>
        <p:txBody>
          <a:bodyPr/>
          <a:lstStyle/>
          <a:p>
            <a:fld id="{55DE3F18-AFCC-416B-AD1C-4AD234471CC1}" type="datetime1">
              <a:rPr lang="en-US" smtClean="0"/>
              <a:t>1/25/22</a:t>
            </a:fld>
            <a:endParaRPr lang="en-IN"/>
          </a:p>
        </p:txBody>
      </p:sp>
      <p:sp>
        <p:nvSpPr>
          <p:cNvPr id="5" name="Slide Number Placeholder 4">
            <a:extLst>
              <a:ext uri="{FF2B5EF4-FFF2-40B4-BE49-F238E27FC236}">
                <a16:creationId xmlns:a16="http://schemas.microsoft.com/office/drawing/2014/main" id="{88E2DA0E-EC00-C440-BC01-9ABB8CA2E01D}"/>
              </a:ext>
            </a:extLst>
          </p:cNvPr>
          <p:cNvSpPr>
            <a:spLocks noGrp="1"/>
          </p:cNvSpPr>
          <p:nvPr>
            <p:ph type="sldNum" sz="quarter" idx="12"/>
          </p:nvPr>
        </p:nvSpPr>
        <p:spPr/>
        <p:txBody>
          <a:bodyPr/>
          <a:lstStyle/>
          <a:p>
            <a:fld id="{0E2B90DE-CA9C-452B-80F9-35262CC2B070}" type="slidenum">
              <a:rPr lang="en-IN" smtClean="0"/>
              <a:pPr/>
              <a:t>27</a:t>
            </a:fld>
            <a:endParaRPr lang="en-IN"/>
          </a:p>
        </p:txBody>
      </p:sp>
      <p:sp>
        <p:nvSpPr>
          <p:cNvPr id="6" name="Content Placeholder 5">
            <a:extLst>
              <a:ext uri="{FF2B5EF4-FFF2-40B4-BE49-F238E27FC236}">
                <a16:creationId xmlns:a16="http://schemas.microsoft.com/office/drawing/2014/main" id="{ACDBFA34-87BD-9B40-AA0A-5DB7362B9DA7}"/>
              </a:ext>
            </a:extLst>
          </p:cNvPr>
          <p:cNvSpPr>
            <a:spLocks noGrp="1"/>
          </p:cNvSpPr>
          <p:nvPr>
            <p:ph sz="quarter" idx="1"/>
          </p:nvPr>
        </p:nvSpPr>
        <p:spPr/>
        <p:txBody>
          <a:bodyPr>
            <a:normAutofit fontScale="85000" lnSpcReduction="20000"/>
          </a:bodyPr>
          <a:lstStyle/>
          <a:p>
            <a:pPr marL="0" indent="0" algn="just">
              <a:buNone/>
            </a:pPr>
            <a:r>
              <a:rPr lang="en-IN" b="1" dirty="0">
                <a:solidFill>
                  <a:srgbClr val="FF0000"/>
                </a:solidFill>
              </a:rPr>
              <a:t>Data cleaning </a:t>
            </a:r>
            <a:r>
              <a:rPr lang="en-IN" dirty="0"/>
              <a:t>on the other hand is the process of detecting, correcting and ensuring that your given data set is free from error, consistent and usable by identifying any errors or corruptions in the data, correcting or deleting them, or manually processing them as needed to prevent the error from corrupting our final analysis.</a:t>
            </a:r>
          </a:p>
          <a:p>
            <a:pPr marL="0" indent="0" algn="just">
              <a:buNone/>
            </a:pPr>
            <a:r>
              <a:rPr lang="en-IN" dirty="0"/>
              <a:t>Data Cleaning is useful as you need to sanitize Data while gathering it. The following are some of the most typical causes of Data Inconsistencies and Errors:</a:t>
            </a:r>
          </a:p>
          <a:p>
            <a:pPr algn="just"/>
            <a:r>
              <a:rPr lang="en-IN" dirty="0"/>
              <a:t>Duplicate items are reduced from a variety of Databases.</a:t>
            </a:r>
          </a:p>
          <a:p>
            <a:pPr algn="just"/>
            <a:r>
              <a:rPr lang="en-IN" dirty="0"/>
              <a:t>The error with the input Data in terms of Precision.</a:t>
            </a:r>
          </a:p>
          <a:p>
            <a:pPr algn="just"/>
            <a:r>
              <a:rPr lang="en-IN" dirty="0"/>
              <a:t>Changes, Updates, and Deletions are made to the Data entries.</a:t>
            </a:r>
          </a:p>
          <a:p>
            <a:pPr algn="just"/>
            <a:r>
              <a:rPr lang="en-IN" dirty="0"/>
              <a:t>Variables with missing values across multiple Databases.</a:t>
            </a:r>
          </a:p>
          <a:p>
            <a:pPr marL="0" indent="0">
              <a:buNone/>
            </a:pPr>
            <a:br>
              <a:rPr lang="en-IN" dirty="0"/>
            </a:br>
            <a:endParaRPr lang="en-US" dirty="0"/>
          </a:p>
          <a:p>
            <a:pPr marL="0" indent="0">
              <a:buNone/>
            </a:pPr>
            <a:endParaRPr lang="en-US" dirty="0"/>
          </a:p>
          <a:p>
            <a:pPr marL="0" indent="0">
              <a:buNone/>
            </a:pPr>
            <a:endParaRPr lang="en-IN" dirty="0"/>
          </a:p>
          <a:p>
            <a:pPr marL="0" indent="0">
              <a:buNone/>
            </a:pPr>
            <a:endParaRPr lang="en-US" dirty="0"/>
          </a:p>
        </p:txBody>
      </p:sp>
    </p:spTree>
    <p:extLst>
      <p:ext uri="{BB962C8B-B14F-4D97-AF65-F5344CB8AC3E}">
        <p14:creationId xmlns:p14="http://schemas.microsoft.com/office/powerpoint/2010/main" val="31646600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31610" y="1197863"/>
            <a:ext cx="2777490" cy="73343"/>
          </a:xfrm>
          <a:custGeom>
            <a:avLst/>
            <a:gdLst/>
            <a:ahLst/>
            <a:cxnLst/>
            <a:rect l="l" t="t" r="r" b="b"/>
            <a:pathLst>
              <a:path w="3703320" h="97790">
                <a:moveTo>
                  <a:pt x="3703320" y="0"/>
                </a:moveTo>
                <a:lnTo>
                  <a:pt x="0" y="0"/>
                </a:lnTo>
                <a:lnTo>
                  <a:pt x="0" y="97536"/>
                </a:lnTo>
                <a:lnTo>
                  <a:pt x="3703320" y="97536"/>
                </a:lnTo>
                <a:lnTo>
                  <a:pt x="3703320" y="0"/>
                </a:lnTo>
                <a:close/>
              </a:path>
            </a:pathLst>
          </a:custGeom>
          <a:solidFill>
            <a:srgbClr val="959FA7"/>
          </a:solidFill>
        </p:spPr>
        <p:txBody>
          <a:bodyPr wrap="square" lIns="0" tIns="0" rIns="0" bIns="0" rtlCol="0"/>
          <a:lstStyle/>
          <a:p>
            <a:endParaRPr sz="1350"/>
          </a:p>
        </p:txBody>
      </p:sp>
      <p:sp>
        <p:nvSpPr>
          <p:cNvPr id="3" name="object 3"/>
          <p:cNvSpPr/>
          <p:nvPr/>
        </p:nvSpPr>
        <p:spPr>
          <a:xfrm>
            <a:off x="3180968" y="1200150"/>
            <a:ext cx="2777490" cy="68580"/>
          </a:xfrm>
          <a:custGeom>
            <a:avLst/>
            <a:gdLst/>
            <a:ahLst/>
            <a:cxnLst/>
            <a:rect l="l" t="t" r="r" b="b"/>
            <a:pathLst>
              <a:path w="3703320" h="91440">
                <a:moveTo>
                  <a:pt x="3703319" y="0"/>
                </a:moveTo>
                <a:lnTo>
                  <a:pt x="0" y="0"/>
                </a:lnTo>
                <a:lnTo>
                  <a:pt x="0" y="91439"/>
                </a:lnTo>
                <a:lnTo>
                  <a:pt x="3703319" y="91439"/>
                </a:lnTo>
                <a:lnTo>
                  <a:pt x="3703319" y="0"/>
                </a:lnTo>
                <a:close/>
              </a:path>
            </a:pathLst>
          </a:custGeom>
          <a:solidFill>
            <a:srgbClr val="1CACE3"/>
          </a:solidFill>
        </p:spPr>
        <p:txBody>
          <a:bodyPr wrap="square" lIns="0" tIns="0" rIns="0" bIns="0" rtlCol="0"/>
          <a:lstStyle/>
          <a:p>
            <a:endParaRPr sz="1350"/>
          </a:p>
        </p:txBody>
      </p:sp>
      <p:pic>
        <p:nvPicPr>
          <p:cNvPr id="4" name="object 4"/>
          <p:cNvPicPr/>
          <p:nvPr/>
        </p:nvPicPr>
        <p:blipFill>
          <a:blip r:embed="rId2" cstate="print"/>
          <a:stretch>
            <a:fillRect/>
          </a:stretch>
        </p:blipFill>
        <p:spPr>
          <a:xfrm>
            <a:off x="849111" y="2472271"/>
            <a:ext cx="7210027" cy="3295613"/>
          </a:xfrm>
          <a:prstGeom prst="rect">
            <a:avLst/>
          </a:prstGeom>
        </p:spPr>
      </p:pic>
      <p:graphicFrame>
        <p:nvGraphicFramePr>
          <p:cNvPr id="5" name="object 5"/>
          <p:cNvGraphicFramePr>
            <a:graphicFrameLocks noGrp="1"/>
          </p:cNvGraphicFramePr>
          <p:nvPr/>
        </p:nvGraphicFramePr>
        <p:xfrm>
          <a:off x="645509" y="2268569"/>
          <a:ext cx="7847172" cy="3505201"/>
        </p:xfrm>
        <a:graphic>
          <a:graphicData uri="http://schemas.openxmlformats.org/drawingml/2006/table">
            <a:tbl>
              <a:tblPr firstRow="1" bandRow="1">
                <a:tableStyleId>{2D5ABB26-0587-4C30-8999-92F81FD0307C}</a:tableStyleId>
              </a:tblPr>
              <a:tblGrid>
                <a:gridCol w="1092518">
                  <a:extLst>
                    <a:ext uri="{9D8B030D-6E8A-4147-A177-3AD203B41FA5}">
                      <a16:colId xmlns:a16="http://schemas.microsoft.com/office/drawing/2014/main" val="20000"/>
                    </a:ext>
                  </a:extLst>
                </a:gridCol>
                <a:gridCol w="2690813">
                  <a:extLst>
                    <a:ext uri="{9D8B030D-6E8A-4147-A177-3AD203B41FA5}">
                      <a16:colId xmlns:a16="http://schemas.microsoft.com/office/drawing/2014/main" val="20001"/>
                    </a:ext>
                  </a:extLst>
                </a:gridCol>
                <a:gridCol w="1604010">
                  <a:extLst>
                    <a:ext uri="{9D8B030D-6E8A-4147-A177-3AD203B41FA5}">
                      <a16:colId xmlns:a16="http://schemas.microsoft.com/office/drawing/2014/main" val="20002"/>
                    </a:ext>
                  </a:extLst>
                </a:gridCol>
                <a:gridCol w="2459831">
                  <a:extLst>
                    <a:ext uri="{9D8B030D-6E8A-4147-A177-3AD203B41FA5}">
                      <a16:colId xmlns:a16="http://schemas.microsoft.com/office/drawing/2014/main" val="20003"/>
                    </a:ext>
                  </a:extLst>
                </a:gridCol>
              </a:tblGrid>
              <a:tr h="1403033">
                <a:tc gridSpan="4">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207770">
                <a:tc rowSpan="2">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28575">
                      <a:solidFill>
                        <a:srgbClr val="FF0000"/>
                      </a:solidFill>
                      <a:prstDash val="solid"/>
                    </a:lnR>
                  </a:tcPr>
                </a:tc>
                <a:tc rowSpan="2">
                  <a:txBody>
                    <a:bodyPr/>
                    <a:lstStyle/>
                    <a:p>
                      <a:pPr>
                        <a:lnSpc>
                          <a:spcPct val="100000"/>
                        </a:lnSpc>
                      </a:pPr>
                      <a:endParaRPr sz="2000">
                        <a:latin typeface="Times New Roman"/>
                        <a:cs typeface="Times New Roman"/>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gridSpan="2">
                  <a:txBody>
                    <a:bodyPr/>
                    <a:lstStyle/>
                    <a:p>
                      <a:pPr>
                        <a:lnSpc>
                          <a:spcPct val="100000"/>
                        </a:lnSpc>
                      </a:pPr>
                      <a:endParaRPr sz="2000">
                        <a:latin typeface="Times New Roman"/>
                        <a:cs typeface="Times New Roman"/>
                      </a:endParaRPr>
                    </a:p>
                  </a:txBody>
                  <a:tcPr marL="0" marR="0" marT="0" marB="0">
                    <a:lnL w="28575">
                      <a:solidFill>
                        <a:srgbClr val="FF0000"/>
                      </a:solidFill>
                      <a:prstDash val="solid"/>
                    </a:lnL>
                    <a:lnR w="9525">
                      <a:solidFill>
                        <a:srgbClr val="000000"/>
                      </a:solidFill>
                      <a:prstDash val="solid"/>
                    </a:lnR>
                  </a:tcPr>
                </a:tc>
                <a:tc hMerge="1">
                  <a:txBody>
                    <a:bodyPr/>
                    <a:lstStyle/>
                    <a:p>
                      <a:endParaRPr/>
                    </a:p>
                  </a:txBody>
                  <a:tcPr marL="0" marR="0" marT="0" marB="0"/>
                </a:tc>
                <a:extLst>
                  <a:ext uri="{0D108BD9-81ED-4DB2-BD59-A6C34878D82A}">
                    <a16:rowId xmlns:a16="http://schemas.microsoft.com/office/drawing/2014/main" val="10001"/>
                  </a:ext>
                </a:extLst>
              </a:tr>
              <a:tr h="468630">
                <a:tc vMerge="1">
                  <a:txBody>
                    <a:bodyPr/>
                    <a:lstStyle/>
                    <a:p>
                      <a:endParaRPr/>
                    </a:p>
                  </a:txBody>
                  <a:tcPr marL="0" marR="0" marT="0" marB="0">
                    <a:lnL w="9525">
                      <a:solidFill>
                        <a:srgbClr val="000000"/>
                      </a:solidFill>
                      <a:prstDash val="solid"/>
                    </a:lnL>
                    <a:lnR w="28575">
                      <a:solidFill>
                        <a:srgbClr val="FF0000"/>
                      </a:solidFill>
                      <a:prstDash val="solid"/>
                    </a:lnR>
                  </a:tcPr>
                </a:tc>
                <a:tc vMerge="1">
                  <a:txBody>
                    <a:bodyPr/>
                    <a:lstStyle/>
                    <a:p>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rowSpan="2">
                  <a:txBody>
                    <a:bodyPr/>
                    <a:lstStyle/>
                    <a:p>
                      <a:pPr>
                        <a:lnSpc>
                          <a:spcPct val="100000"/>
                        </a:lnSpc>
                      </a:pPr>
                      <a:endParaRPr sz="2000">
                        <a:latin typeface="Times New Roman"/>
                        <a:cs typeface="Times New Roman"/>
                      </a:endParaRPr>
                    </a:p>
                  </a:txBody>
                  <a:tcPr marL="0" marR="0" marT="0" marB="0">
                    <a:lnL w="28575">
                      <a:solidFill>
                        <a:srgbClr val="FF0000"/>
                      </a:solidFill>
                      <a:prstDash val="solid"/>
                    </a:lnL>
                    <a:lnR w="28575">
                      <a:solidFill>
                        <a:srgbClr val="FF0000"/>
                      </a:solidFill>
                      <a:prstDash val="solid"/>
                    </a:lnR>
                    <a:lnB w="28575">
                      <a:solidFill>
                        <a:srgbClr val="FF0000"/>
                      </a:solidFill>
                      <a:prstDash val="solid"/>
                    </a:lnB>
                  </a:tcPr>
                </a:tc>
                <a:tc rowSpan="2">
                  <a:txBody>
                    <a:bodyPr/>
                    <a:lstStyle/>
                    <a:p>
                      <a:pPr>
                        <a:lnSpc>
                          <a:spcPct val="100000"/>
                        </a:lnSpc>
                      </a:pPr>
                      <a:endParaRPr sz="2000">
                        <a:latin typeface="Times New Roman"/>
                        <a:cs typeface="Times New Roman"/>
                      </a:endParaRPr>
                    </a:p>
                  </a:txBody>
                  <a:tcPr marL="0" marR="0" marT="0" marB="0">
                    <a:lnL w="28575">
                      <a:solidFill>
                        <a:srgbClr val="FF0000"/>
                      </a:solidFill>
                      <a:prstDash val="solid"/>
                    </a:lnL>
                    <a:lnR w="9525">
                      <a:solidFill>
                        <a:srgbClr val="000000"/>
                      </a:solidFill>
                      <a:prstDash val="solid"/>
                    </a:lnR>
                    <a:lnB w="9525">
                      <a:solidFill>
                        <a:srgbClr val="000000"/>
                      </a:solidFill>
                      <a:prstDash val="solid"/>
                    </a:lnB>
                  </a:tcPr>
                </a:tc>
                <a:extLst>
                  <a:ext uri="{0D108BD9-81ED-4DB2-BD59-A6C34878D82A}">
                    <a16:rowId xmlns:a16="http://schemas.microsoft.com/office/drawing/2014/main" val="10002"/>
                  </a:ext>
                </a:extLst>
              </a:tr>
              <a:tr h="425768">
                <a:tc gridSpan="2">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28575">
                      <a:solidFill>
                        <a:srgbClr val="FF0000"/>
                      </a:solidFill>
                      <a:prstDash val="solid"/>
                    </a:lnR>
                    <a:lnB w="9525">
                      <a:solidFill>
                        <a:srgbClr val="000000"/>
                      </a:solidFill>
                      <a:prstDash val="solid"/>
                    </a:lnB>
                  </a:tcPr>
                </a:tc>
                <a:tc hMerge="1">
                  <a:txBody>
                    <a:bodyPr/>
                    <a:lstStyle/>
                    <a:p>
                      <a:endParaRPr/>
                    </a:p>
                  </a:txBody>
                  <a:tcPr marL="0" marR="0" marT="0" marB="0"/>
                </a:tc>
                <a:tc vMerge="1">
                  <a:txBody>
                    <a:bodyPr/>
                    <a:lstStyle/>
                    <a:p>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vMerge="1">
                  <a:txBody>
                    <a:bodyPr/>
                    <a:lstStyle/>
                    <a:p>
                      <a:endParaRPr/>
                    </a:p>
                  </a:txBody>
                  <a:tcPr marL="0" marR="0" marT="0" marB="0">
                    <a:lnL w="28575">
                      <a:solidFill>
                        <a:srgbClr val="FF0000"/>
                      </a:solidFill>
                      <a:prstDash val="solid"/>
                    </a:lnL>
                    <a:lnR w="9525">
                      <a:solidFill>
                        <a:srgbClr val="000000"/>
                      </a:solidFill>
                      <a:prstDash val="solid"/>
                    </a:lnR>
                    <a:lnB w="9525">
                      <a:solidFill>
                        <a:srgbClr val="000000"/>
                      </a:solidFill>
                      <a:prstDash val="solid"/>
                    </a:lnB>
                  </a:tcPr>
                </a:tc>
                <a:extLst>
                  <a:ext uri="{0D108BD9-81ED-4DB2-BD59-A6C34878D82A}">
                    <a16:rowId xmlns:a16="http://schemas.microsoft.com/office/drawing/2014/main" val="10003"/>
                  </a:ext>
                </a:extLst>
              </a:tr>
            </a:tbl>
          </a:graphicData>
        </a:graphic>
      </p:graphicFrame>
      <p:sp>
        <p:nvSpPr>
          <p:cNvPr id="6" name="object 6"/>
          <p:cNvSpPr txBox="1">
            <a:spLocks noGrp="1"/>
          </p:cNvSpPr>
          <p:nvPr>
            <p:ph type="title"/>
          </p:nvPr>
        </p:nvSpPr>
        <p:spPr>
          <a:xfrm>
            <a:off x="1475656" y="1510383"/>
            <a:ext cx="4824536" cy="378469"/>
          </a:xfrm>
          <a:prstGeom prst="rect">
            <a:avLst/>
          </a:prstGeom>
        </p:spPr>
        <p:txBody>
          <a:bodyPr vert="horz" wrap="square" lIns="0" tIns="9049" rIns="0" bIns="0" rtlCol="0" anchor="b" anchorCtr="0">
            <a:spAutoFit/>
          </a:bodyPr>
          <a:lstStyle/>
          <a:p>
            <a:pPr marL="9525">
              <a:spcBef>
                <a:spcPts val="71"/>
              </a:spcBef>
            </a:pPr>
            <a:r>
              <a:rPr sz="2400" spc="-203" dirty="0">
                <a:latin typeface="Times New Roman" panose="02020603050405020304" pitchFamily="18" charset="0"/>
                <a:cs typeface="Times New Roman" panose="02020603050405020304" pitchFamily="18" charset="0"/>
              </a:rPr>
              <a:t>D</a:t>
            </a:r>
            <a:r>
              <a:rPr sz="2400" spc="-349" dirty="0">
                <a:latin typeface="Times New Roman" panose="02020603050405020304" pitchFamily="18" charset="0"/>
                <a:cs typeface="Times New Roman" panose="02020603050405020304" pitchFamily="18" charset="0"/>
              </a:rPr>
              <a:t>A</a:t>
            </a:r>
            <a:r>
              <a:rPr sz="2400" spc="-360" dirty="0">
                <a:latin typeface="Times New Roman" panose="02020603050405020304" pitchFamily="18" charset="0"/>
                <a:cs typeface="Times New Roman" panose="02020603050405020304" pitchFamily="18" charset="0"/>
              </a:rPr>
              <a:t>T</a:t>
            </a:r>
            <a:r>
              <a:rPr sz="2400" spc="-244" dirty="0">
                <a:latin typeface="Times New Roman" panose="02020603050405020304" pitchFamily="18" charset="0"/>
                <a:cs typeface="Times New Roman" panose="02020603050405020304" pitchFamily="18" charset="0"/>
              </a:rPr>
              <a:t>A</a:t>
            </a:r>
            <a:r>
              <a:rPr sz="2400" spc="-60" dirty="0">
                <a:latin typeface="Times New Roman" panose="02020603050405020304" pitchFamily="18" charset="0"/>
                <a:cs typeface="Times New Roman" panose="02020603050405020304" pitchFamily="18" charset="0"/>
              </a:rPr>
              <a:t> </a:t>
            </a:r>
            <a:r>
              <a:rPr sz="2400" spc="-221" dirty="0">
                <a:latin typeface="Times New Roman" panose="02020603050405020304" pitchFamily="18" charset="0"/>
                <a:cs typeface="Times New Roman" panose="02020603050405020304" pitchFamily="18" charset="0"/>
              </a:rPr>
              <a:t>CLE</a:t>
            </a:r>
            <a:r>
              <a:rPr sz="2400" spc="-229" dirty="0">
                <a:latin typeface="Times New Roman" panose="02020603050405020304" pitchFamily="18" charset="0"/>
                <a:cs typeface="Times New Roman" panose="02020603050405020304" pitchFamily="18" charset="0"/>
              </a:rPr>
              <a:t>A</a:t>
            </a:r>
            <a:r>
              <a:rPr sz="2400" spc="-94" dirty="0">
                <a:latin typeface="Times New Roman" panose="02020603050405020304" pitchFamily="18" charset="0"/>
                <a:cs typeface="Times New Roman" panose="02020603050405020304" pitchFamily="18" charset="0"/>
              </a:rPr>
              <a:t>NI</a:t>
            </a:r>
            <a:r>
              <a:rPr sz="2400" spc="-124" dirty="0">
                <a:latin typeface="Times New Roman" panose="02020603050405020304" pitchFamily="18" charset="0"/>
                <a:cs typeface="Times New Roman" panose="02020603050405020304" pitchFamily="18" charset="0"/>
              </a:rPr>
              <a:t>N</a:t>
            </a:r>
            <a:r>
              <a:rPr sz="2400" spc="-289" dirty="0">
                <a:latin typeface="Times New Roman" panose="02020603050405020304" pitchFamily="18" charset="0"/>
                <a:cs typeface="Times New Roman" panose="02020603050405020304" pitchFamily="18" charset="0"/>
              </a:rPr>
              <a:t>G</a:t>
            </a:r>
            <a:r>
              <a:rPr sz="2400" spc="-34" dirty="0">
                <a:latin typeface="Times New Roman" panose="02020603050405020304" pitchFamily="18" charset="0"/>
                <a:cs typeface="Times New Roman" panose="02020603050405020304" pitchFamily="18" charset="0"/>
              </a:rPr>
              <a:t> </a:t>
            </a:r>
            <a:r>
              <a:rPr sz="2400" spc="60" dirty="0">
                <a:latin typeface="Times New Roman" panose="02020603050405020304" pitchFamily="18" charset="0"/>
                <a:cs typeface="Times New Roman" panose="02020603050405020304" pitchFamily="18" charset="0"/>
              </a:rPr>
              <a:t>–</a:t>
            </a:r>
            <a:r>
              <a:rPr sz="2400" spc="-60" dirty="0">
                <a:latin typeface="Times New Roman" panose="02020603050405020304" pitchFamily="18" charset="0"/>
                <a:cs typeface="Times New Roman" panose="02020603050405020304" pitchFamily="18" charset="0"/>
              </a:rPr>
              <a:t> </a:t>
            </a:r>
            <a:r>
              <a:rPr sz="2400" spc="56" dirty="0">
                <a:latin typeface="Times New Roman" panose="02020603050405020304" pitchFamily="18" charset="0"/>
                <a:cs typeface="Times New Roman" panose="02020603050405020304" pitchFamily="18" charset="0"/>
              </a:rPr>
              <a:t>M</a:t>
            </a:r>
            <a:r>
              <a:rPr sz="2400" spc="8" dirty="0">
                <a:latin typeface="Times New Roman" panose="02020603050405020304" pitchFamily="18" charset="0"/>
                <a:cs typeface="Times New Roman" panose="02020603050405020304" pitchFamily="18" charset="0"/>
              </a:rPr>
              <a:t>I</a:t>
            </a:r>
            <a:r>
              <a:rPr sz="2400" spc="-184" dirty="0">
                <a:latin typeface="Times New Roman" panose="02020603050405020304" pitchFamily="18" charset="0"/>
                <a:cs typeface="Times New Roman" panose="02020603050405020304" pitchFamily="18" charset="0"/>
              </a:rPr>
              <a:t>S</a:t>
            </a:r>
            <a:r>
              <a:rPr sz="2400" spc="-191" dirty="0">
                <a:latin typeface="Times New Roman" panose="02020603050405020304" pitchFamily="18" charset="0"/>
                <a:cs typeface="Times New Roman" panose="02020603050405020304" pitchFamily="18" charset="0"/>
              </a:rPr>
              <a:t>S</a:t>
            </a:r>
            <a:r>
              <a:rPr sz="2400" spc="-143" dirty="0">
                <a:latin typeface="Times New Roman" panose="02020603050405020304" pitchFamily="18" charset="0"/>
                <a:cs typeface="Times New Roman" panose="02020603050405020304" pitchFamily="18" charset="0"/>
              </a:rPr>
              <a:t>ING</a:t>
            </a:r>
            <a:r>
              <a:rPr sz="2400" spc="-34" dirty="0">
                <a:latin typeface="Times New Roman" panose="02020603050405020304" pitchFamily="18" charset="0"/>
                <a:cs typeface="Times New Roman" panose="02020603050405020304" pitchFamily="18" charset="0"/>
              </a:rPr>
              <a:t> </a:t>
            </a:r>
            <a:r>
              <a:rPr sz="2400" spc="-304" dirty="0">
                <a:latin typeface="Times New Roman" panose="02020603050405020304" pitchFamily="18" charset="0"/>
                <a:cs typeface="Times New Roman" panose="02020603050405020304" pitchFamily="18" charset="0"/>
              </a:rPr>
              <a:t>V</a:t>
            </a:r>
            <a:r>
              <a:rPr sz="2400" spc="-255" dirty="0">
                <a:latin typeface="Times New Roman" panose="02020603050405020304" pitchFamily="18" charset="0"/>
                <a:cs typeface="Times New Roman" panose="02020603050405020304" pitchFamily="18" charset="0"/>
              </a:rPr>
              <a:t>A</a:t>
            </a:r>
            <a:r>
              <a:rPr sz="2400" spc="-236" dirty="0">
                <a:latin typeface="Times New Roman" panose="02020603050405020304" pitchFamily="18" charset="0"/>
                <a:cs typeface="Times New Roman" panose="02020603050405020304" pitchFamily="18" charset="0"/>
              </a:rPr>
              <a:t>L</a:t>
            </a:r>
            <a:r>
              <a:rPr sz="2400" spc="-188" dirty="0">
                <a:latin typeface="Times New Roman" panose="02020603050405020304" pitchFamily="18" charset="0"/>
                <a:cs typeface="Times New Roman" panose="02020603050405020304" pitchFamily="18" charset="0"/>
              </a:rPr>
              <a:t>UES</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2960" y="1564923"/>
            <a:ext cx="4359160" cy="440025"/>
          </a:xfrm>
          <a:prstGeom prst="rect">
            <a:avLst/>
          </a:prstGeom>
        </p:spPr>
        <p:txBody>
          <a:bodyPr vert="horz" wrap="square" lIns="0" tIns="9049" rIns="0" bIns="0" rtlCol="0" anchor="b" anchorCtr="0">
            <a:spAutoFit/>
          </a:bodyPr>
          <a:lstStyle/>
          <a:p>
            <a:pPr marL="9525">
              <a:spcBef>
                <a:spcPts val="71"/>
              </a:spcBef>
            </a:pPr>
            <a:r>
              <a:rPr sz="2800" spc="-203" dirty="0">
                <a:latin typeface="Times New Roman" panose="02020603050405020304" pitchFamily="18" charset="0"/>
                <a:cs typeface="Times New Roman" panose="02020603050405020304" pitchFamily="18" charset="0"/>
              </a:rPr>
              <a:t>D</a:t>
            </a:r>
            <a:r>
              <a:rPr sz="2800" spc="-349" dirty="0">
                <a:latin typeface="Times New Roman" panose="02020603050405020304" pitchFamily="18" charset="0"/>
                <a:cs typeface="Times New Roman" panose="02020603050405020304" pitchFamily="18" charset="0"/>
              </a:rPr>
              <a:t>A</a:t>
            </a:r>
            <a:r>
              <a:rPr sz="2800" spc="-360" dirty="0">
                <a:latin typeface="Times New Roman" panose="02020603050405020304" pitchFamily="18" charset="0"/>
                <a:cs typeface="Times New Roman" panose="02020603050405020304" pitchFamily="18" charset="0"/>
              </a:rPr>
              <a:t>T</a:t>
            </a:r>
            <a:r>
              <a:rPr sz="2800" spc="-244" dirty="0">
                <a:latin typeface="Times New Roman" panose="02020603050405020304" pitchFamily="18" charset="0"/>
                <a:cs typeface="Times New Roman" panose="02020603050405020304" pitchFamily="18" charset="0"/>
              </a:rPr>
              <a:t>A</a:t>
            </a:r>
            <a:r>
              <a:rPr sz="2800" spc="-60" dirty="0">
                <a:latin typeface="Times New Roman" panose="02020603050405020304" pitchFamily="18" charset="0"/>
                <a:cs typeface="Times New Roman" panose="02020603050405020304" pitchFamily="18" charset="0"/>
              </a:rPr>
              <a:t> </a:t>
            </a:r>
            <a:r>
              <a:rPr sz="2800" spc="-221" dirty="0">
                <a:latin typeface="Times New Roman" panose="02020603050405020304" pitchFamily="18" charset="0"/>
                <a:cs typeface="Times New Roman" panose="02020603050405020304" pitchFamily="18" charset="0"/>
              </a:rPr>
              <a:t>CLE</a:t>
            </a:r>
            <a:r>
              <a:rPr sz="2800" spc="-229" dirty="0">
                <a:latin typeface="Times New Roman" panose="02020603050405020304" pitchFamily="18" charset="0"/>
                <a:cs typeface="Times New Roman" panose="02020603050405020304" pitchFamily="18" charset="0"/>
              </a:rPr>
              <a:t>A</a:t>
            </a:r>
            <a:r>
              <a:rPr sz="2800" spc="-94" dirty="0">
                <a:latin typeface="Times New Roman" panose="02020603050405020304" pitchFamily="18" charset="0"/>
                <a:cs typeface="Times New Roman" panose="02020603050405020304" pitchFamily="18" charset="0"/>
              </a:rPr>
              <a:t>NI</a:t>
            </a:r>
            <a:r>
              <a:rPr sz="2800" spc="-124" dirty="0">
                <a:latin typeface="Times New Roman" panose="02020603050405020304" pitchFamily="18" charset="0"/>
                <a:cs typeface="Times New Roman" panose="02020603050405020304" pitchFamily="18" charset="0"/>
              </a:rPr>
              <a:t>N</a:t>
            </a:r>
            <a:r>
              <a:rPr sz="2800" spc="-289" dirty="0">
                <a:latin typeface="Times New Roman" panose="02020603050405020304" pitchFamily="18" charset="0"/>
                <a:cs typeface="Times New Roman" panose="02020603050405020304" pitchFamily="18" charset="0"/>
              </a:rPr>
              <a:t>G</a:t>
            </a:r>
            <a:r>
              <a:rPr sz="2800" spc="-34" dirty="0">
                <a:latin typeface="Times New Roman" panose="02020603050405020304" pitchFamily="18" charset="0"/>
                <a:cs typeface="Times New Roman" panose="02020603050405020304" pitchFamily="18" charset="0"/>
              </a:rPr>
              <a:t> </a:t>
            </a:r>
            <a:r>
              <a:rPr sz="2800" spc="-161" dirty="0">
                <a:latin typeface="Times New Roman" panose="02020603050405020304" pitchFamily="18" charset="0"/>
                <a:cs typeface="Times New Roman" panose="02020603050405020304" pitchFamily="18" charset="0"/>
              </a:rPr>
              <a:t>-</a:t>
            </a:r>
            <a:r>
              <a:rPr sz="2800" spc="-210" dirty="0">
                <a:latin typeface="Times New Roman" panose="02020603050405020304" pitchFamily="18" charset="0"/>
                <a:cs typeface="Times New Roman" panose="02020603050405020304" pitchFamily="18" charset="0"/>
              </a:rPr>
              <a:t>OUTL</a:t>
            </a:r>
            <a:r>
              <a:rPr sz="2800" spc="-94" dirty="0">
                <a:latin typeface="Times New Roman" panose="02020603050405020304" pitchFamily="18" charset="0"/>
                <a:cs typeface="Times New Roman" panose="02020603050405020304" pitchFamily="18" charset="0"/>
              </a:rPr>
              <a:t>I</a:t>
            </a:r>
            <a:r>
              <a:rPr sz="2800" spc="-176" dirty="0">
                <a:latin typeface="Times New Roman" panose="02020603050405020304" pitchFamily="18" charset="0"/>
                <a:cs typeface="Times New Roman" panose="02020603050405020304" pitchFamily="18" charset="0"/>
              </a:rPr>
              <a:t>ERS</a:t>
            </a:r>
          </a:p>
        </p:txBody>
      </p:sp>
      <p:sp>
        <p:nvSpPr>
          <p:cNvPr id="3" name="object 3"/>
          <p:cNvSpPr txBox="1"/>
          <p:nvPr/>
        </p:nvSpPr>
        <p:spPr>
          <a:xfrm>
            <a:off x="494995" y="2616422"/>
            <a:ext cx="7796213" cy="2677528"/>
          </a:xfrm>
          <a:prstGeom prst="rect">
            <a:avLst/>
          </a:prstGeom>
        </p:spPr>
        <p:txBody>
          <a:bodyPr vert="horz" wrap="square" lIns="0" tIns="9525" rIns="0" bIns="0" rtlCol="0">
            <a:spAutoFit/>
          </a:bodyPr>
          <a:lstStyle/>
          <a:p>
            <a:pPr marL="239078" marR="3810" indent="-230029">
              <a:lnSpc>
                <a:spcPct val="110000"/>
              </a:lnSpc>
              <a:spcBef>
                <a:spcPts val="75"/>
              </a:spcBef>
              <a:buClr>
                <a:srgbClr val="1CACE3"/>
              </a:buClr>
              <a:buSzPct val="91666"/>
              <a:buFont typeface="Cambria"/>
              <a:buChar char="◾"/>
              <a:tabLst>
                <a:tab pos="239078" algn="l"/>
                <a:tab pos="239554" algn="l"/>
              </a:tabLst>
            </a:pPr>
            <a:r>
              <a:rPr sz="1350" spc="-34" dirty="0">
                <a:solidFill>
                  <a:srgbClr val="404040"/>
                </a:solidFill>
                <a:latin typeface="Franklin Gothic Medium"/>
                <a:cs typeface="Franklin Gothic Medium"/>
              </a:rPr>
              <a:t>What</a:t>
            </a:r>
            <a:r>
              <a:rPr sz="1350" dirty="0">
                <a:solidFill>
                  <a:srgbClr val="404040"/>
                </a:solidFill>
                <a:latin typeface="Franklin Gothic Medium"/>
                <a:cs typeface="Franklin Gothic Medium"/>
              </a:rPr>
              <a:t> </a:t>
            </a:r>
            <a:r>
              <a:rPr sz="1350" spc="-8" dirty="0">
                <a:solidFill>
                  <a:srgbClr val="404040"/>
                </a:solidFill>
                <a:latin typeface="Franklin Gothic Medium"/>
                <a:cs typeface="Franklin Gothic Medium"/>
              </a:rPr>
              <a:t>is</a:t>
            </a:r>
            <a:r>
              <a:rPr sz="1350" spc="-4"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an</a:t>
            </a:r>
            <a:r>
              <a:rPr sz="1350" spc="4"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Outlier?</a:t>
            </a:r>
            <a:r>
              <a:rPr sz="1350" spc="26" dirty="0">
                <a:solidFill>
                  <a:srgbClr val="404040"/>
                </a:solidFill>
                <a:latin typeface="Franklin Gothic Medium"/>
                <a:cs typeface="Franklin Gothic Medium"/>
              </a:rPr>
              <a:t> </a:t>
            </a:r>
            <a:r>
              <a:rPr sz="1350"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an</a:t>
            </a:r>
            <a:r>
              <a:rPr sz="1350" spc="-4" dirty="0">
                <a:solidFill>
                  <a:srgbClr val="404040"/>
                </a:solidFill>
                <a:latin typeface="Franklin Gothic Medium"/>
                <a:cs typeface="Franklin Gothic Medium"/>
              </a:rPr>
              <a:t> </a:t>
            </a:r>
            <a:r>
              <a:rPr sz="1350" spc="-30" dirty="0">
                <a:solidFill>
                  <a:srgbClr val="404040"/>
                </a:solidFill>
                <a:latin typeface="Franklin Gothic Medium"/>
                <a:cs typeface="Franklin Gothic Medium"/>
              </a:rPr>
              <a:t>anomaly</a:t>
            </a:r>
            <a:r>
              <a:rPr sz="1350" spc="19" dirty="0">
                <a:solidFill>
                  <a:srgbClr val="404040"/>
                </a:solidFill>
                <a:latin typeface="Franklin Gothic Medium"/>
                <a:cs typeface="Franklin Gothic Medium"/>
              </a:rPr>
              <a:t> </a:t>
            </a:r>
            <a:r>
              <a:rPr sz="1350" dirty="0">
                <a:solidFill>
                  <a:srgbClr val="404040"/>
                </a:solidFill>
                <a:latin typeface="Franklin Gothic Medium"/>
                <a:cs typeface="Franklin Gothic Medium"/>
              </a:rPr>
              <a:t>–</a:t>
            </a:r>
            <a:r>
              <a:rPr sz="1350" spc="-4" dirty="0">
                <a:solidFill>
                  <a:srgbClr val="404040"/>
                </a:solidFill>
                <a:latin typeface="Franklin Gothic Medium"/>
                <a:cs typeface="Franklin Gothic Medium"/>
              </a:rPr>
              <a:t> </a:t>
            </a:r>
            <a:r>
              <a:rPr sz="1350" spc="-68" dirty="0">
                <a:solidFill>
                  <a:srgbClr val="404040"/>
                </a:solidFill>
                <a:latin typeface="Franklin Gothic Medium"/>
                <a:cs typeface="Franklin Gothic Medium"/>
              </a:rPr>
              <a:t>We</a:t>
            </a:r>
            <a:r>
              <a:rPr sz="1350" spc="8" dirty="0">
                <a:solidFill>
                  <a:srgbClr val="404040"/>
                </a:solidFill>
                <a:latin typeface="Franklin Gothic Medium"/>
                <a:cs typeface="Franklin Gothic Medium"/>
              </a:rPr>
              <a:t> </a:t>
            </a:r>
            <a:r>
              <a:rPr sz="1350" spc="-30" dirty="0">
                <a:solidFill>
                  <a:srgbClr val="404040"/>
                </a:solidFill>
                <a:latin typeface="Franklin Gothic Medium"/>
                <a:cs typeface="Franklin Gothic Medium"/>
              </a:rPr>
              <a:t>will</a:t>
            </a:r>
            <a:r>
              <a:rPr sz="1350" spc="11" dirty="0">
                <a:solidFill>
                  <a:srgbClr val="404040"/>
                </a:solidFill>
                <a:latin typeface="Franklin Gothic Medium"/>
                <a:cs typeface="Franklin Gothic Medium"/>
              </a:rPr>
              <a:t> </a:t>
            </a:r>
            <a:r>
              <a:rPr sz="1350" spc="-23" dirty="0">
                <a:solidFill>
                  <a:srgbClr val="404040"/>
                </a:solidFill>
                <a:latin typeface="Franklin Gothic Medium"/>
                <a:cs typeface="Franklin Gothic Medium"/>
              </a:rPr>
              <a:t>generally</a:t>
            </a:r>
            <a:r>
              <a:rPr sz="1350" spc="15"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define</a:t>
            </a:r>
            <a:r>
              <a:rPr sz="1350" spc="15"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outliers</a:t>
            </a:r>
            <a:r>
              <a:rPr sz="1350" spc="11" dirty="0">
                <a:solidFill>
                  <a:srgbClr val="404040"/>
                </a:solidFill>
                <a:latin typeface="Franklin Gothic Medium"/>
                <a:cs typeface="Franklin Gothic Medium"/>
              </a:rPr>
              <a:t> </a:t>
            </a:r>
            <a:r>
              <a:rPr sz="1350" spc="-4" dirty="0">
                <a:solidFill>
                  <a:srgbClr val="404040"/>
                </a:solidFill>
                <a:latin typeface="Franklin Gothic Medium"/>
                <a:cs typeface="Franklin Gothic Medium"/>
              </a:rPr>
              <a:t>as</a:t>
            </a:r>
            <a:r>
              <a:rPr sz="1350"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samples</a:t>
            </a:r>
            <a:r>
              <a:rPr sz="1350" spc="11"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that</a:t>
            </a:r>
            <a:r>
              <a:rPr sz="1350" spc="-4"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are</a:t>
            </a:r>
            <a:r>
              <a:rPr sz="1350" spc="8" dirty="0">
                <a:solidFill>
                  <a:srgbClr val="404040"/>
                </a:solidFill>
                <a:latin typeface="Franklin Gothic Medium"/>
                <a:cs typeface="Franklin Gothic Medium"/>
              </a:rPr>
              <a:t> </a:t>
            </a:r>
            <a:r>
              <a:rPr sz="1350" spc="-23" dirty="0">
                <a:solidFill>
                  <a:srgbClr val="404040"/>
                </a:solidFill>
                <a:latin typeface="Franklin Gothic Medium"/>
                <a:cs typeface="Franklin Gothic Medium"/>
              </a:rPr>
              <a:t>exceptionally</a:t>
            </a:r>
            <a:r>
              <a:rPr sz="1350" spc="23"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far </a:t>
            </a:r>
            <a:r>
              <a:rPr sz="1350" spc="-326" dirty="0">
                <a:solidFill>
                  <a:srgbClr val="404040"/>
                </a:solidFill>
                <a:latin typeface="Franklin Gothic Medium"/>
                <a:cs typeface="Franklin Gothic Medium"/>
              </a:rPr>
              <a:t> </a:t>
            </a:r>
            <a:r>
              <a:rPr sz="1350" spc="-38" dirty="0">
                <a:solidFill>
                  <a:srgbClr val="404040"/>
                </a:solidFill>
                <a:latin typeface="Franklin Gothic Medium"/>
                <a:cs typeface="Franklin Gothic Medium"/>
              </a:rPr>
              <a:t>from</a:t>
            </a:r>
            <a:r>
              <a:rPr sz="1350" spc="-4"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the</a:t>
            </a:r>
            <a:r>
              <a:rPr sz="1350" spc="-4" dirty="0">
                <a:solidFill>
                  <a:srgbClr val="404040"/>
                </a:solidFill>
                <a:latin typeface="Franklin Gothic Medium"/>
                <a:cs typeface="Franklin Gothic Medium"/>
              </a:rPr>
              <a:t> </a:t>
            </a:r>
            <a:r>
              <a:rPr sz="1350" spc="-26" dirty="0">
                <a:solidFill>
                  <a:srgbClr val="404040"/>
                </a:solidFill>
                <a:latin typeface="Franklin Gothic Medium"/>
                <a:cs typeface="Franklin Gothic Medium"/>
              </a:rPr>
              <a:t>mainstream</a:t>
            </a:r>
            <a:r>
              <a:rPr sz="1350" spc="-4"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of</a:t>
            </a:r>
            <a:r>
              <a:rPr sz="1350" spc="4"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the</a:t>
            </a:r>
            <a:r>
              <a:rPr sz="1350" spc="-8"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data.</a:t>
            </a:r>
            <a:endParaRPr sz="1350">
              <a:latin typeface="Franklin Gothic Medium"/>
              <a:cs typeface="Franklin Gothic Medium"/>
            </a:endParaRPr>
          </a:p>
          <a:p>
            <a:pPr marL="239078" indent="-230029">
              <a:spcBef>
                <a:spcPts val="934"/>
              </a:spcBef>
              <a:buClr>
                <a:srgbClr val="1CACE3"/>
              </a:buClr>
              <a:buSzPct val="91666"/>
              <a:buFont typeface="Cambria"/>
              <a:buChar char="◾"/>
              <a:tabLst>
                <a:tab pos="239078" algn="l"/>
                <a:tab pos="239554" algn="l"/>
              </a:tabLst>
            </a:pPr>
            <a:r>
              <a:rPr sz="1350" spc="-11" dirty="0">
                <a:solidFill>
                  <a:srgbClr val="404040"/>
                </a:solidFill>
                <a:latin typeface="Franklin Gothic Medium"/>
                <a:cs typeface="Franklin Gothic Medium"/>
              </a:rPr>
              <a:t>Outliers</a:t>
            </a:r>
            <a:r>
              <a:rPr sz="1350" dirty="0">
                <a:solidFill>
                  <a:srgbClr val="404040"/>
                </a:solidFill>
                <a:latin typeface="Franklin Gothic Medium"/>
                <a:cs typeface="Franklin Gothic Medium"/>
              </a:rPr>
              <a:t> </a:t>
            </a:r>
            <a:r>
              <a:rPr sz="1350" spc="-8" dirty="0">
                <a:solidFill>
                  <a:srgbClr val="404040"/>
                </a:solidFill>
                <a:latin typeface="Franklin Gothic Medium"/>
                <a:cs typeface="Franklin Gothic Medium"/>
              </a:rPr>
              <a:t>can </a:t>
            </a:r>
            <a:r>
              <a:rPr sz="1350" spc="-19" dirty="0">
                <a:solidFill>
                  <a:srgbClr val="404040"/>
                </a:solidFill>
                <a:latin typeface="Franklin Gothic Medium"/>
                <a:cs typeface="Franklin Gothic Medium"/>
              </a:rPr>
              <a:t>have</a:t>
            </a:r>
            <a:r>
              <a:rPr sz="1350" spc="-11" dirty="0">
                <a:solidFill>
                  <a:srgbClr val="404040"/>
                </a:solidFill>
                <a:latin typeface="Franklin Gothic Medium"/>
                <a:cs typeface="Franklin Gothic Medium"/>
              </a:rPr>
              <a:t> </a:t>
            </a:r>
            <a:r>
              <a:rPr sz="1350" spc="-41" dirty="0">
                <a:solidFill>
                  <a:srgbClr val="404040"/>
                </a:solidFill>
                <a:latin typeface="Franklin Gothic Medium"/>
                <a:cs typeface="Franklin Gothic Medium"/>
              </a:rPr>
              <a:t>many</a:t>
            </a:r>
            <a:r>
              <a:rPr sz="1350" spc="-4" dirty="0">
                <a:solidFill>
                  <a:srgbClr val="404040"/>
                </a:solidFill>
                <a:latin typeface="Franklin Gothic Medium"/>
                <a:cs typeface="Franklin Gothic Medium"/>
              </a:rPr>
              <a:t> </a:t>
            </a:r>
            <a:r>
              <a:rPr sz="1350" dirty="0">
                <a:solidFill>
                  <a:srgbClr val="404040"/>
                </a:solidFill>
                <a:latin typeface="Franklin Gothic Medium"/>
                <a:cs typeface="Franklin Gothic Medium"/>
              </a:rPr>
              <a:t>causes,</a:t>
            </a:r>
            <a:r>
              <a:rPr sz="1350" spc="-4" dirty="0">
                <a:solidFill>
                  <a:srgbClr val="404040"/>
                </a:solidFill>
                <a:latin typeface="Franklin Gothic Medium"/>
                <a:cs typeface="Franklin Gothic Medium"/>
              </a:rPr>
              <a:t> </a:t>
            </a:r>
            <a:r>
              <a:rPr sz="1350" dirty="0">
                <a:solidFill>
                  <a:srgbClr val="404040"/>
                </a:solidFill>
                <a:latin typeface="Franklin Gothic Medium"/>
                <a:cs typeface="Franklin Gothic Medium"/>
              </a:rPr>
              <a:t>such</a:t>
            </a:r>
            <a:r>
              <a:rPr sz="1350" spc="-4" dirty="0">
                <a:solidFill>
                  <a:srgbClr val="404040"/>
                </a:solidFill>
                <a:latin typeface="Franklin Gothic Medium"/>
                <a:cs typeface="Franklin Gothic Medium"/>
              </a:rPr>
              <a:t> </a:t>
            </a:r>
            <a:r>
              <a:rPr sz="1350" dirty="0">
                <a:solidFill>
                  <a:srgbClr val="404040"/>
                </a:solidFill>
                <a:latin typeface="Franklin Gothic Medium"/>
                <a:cs typeface="Franklin Gothic Medium"/>
              </a:rPr>
              <a:t>as:</a:t>
            </a:r>
            <a:endParaRPr sz="1350">
              <a:latin typeface="Franklin Gothic Medium"/>
              <a:cs typeface="Franklin Gothic Medium"/>
            </a:endParaRPr>
          </a:p>
          <a:p>
            <a:pPr marL="481489" lvl="1" indent="-229076">
              <a:spcBef>
                <a:spcPts val="911"/>
              </a:spcBef>
              <a:buClr>
                <a:srgbClr val="1CACE3"/>
              </a:buClr>
              <a:buSzPct val="91666"/>
              <a:buFont typeface="Arial"/>
              <a:buChar char="•"/>
              <a:tabLst>
                <a:tab pos="481489" algn="l"/>
                <a:tab pos="481965" algn="l"/>
              </a:tabLst>
            </a:pPr>
            <a:r>
              <a:rPr sz="1350" spc="-15" dirty="0">
                <a:solidFill>
                  <a:srgbClr val="404040"/>
                </a:solidFill>
                <a:latin typeface="Franklin Gothic Medium"/>
                <a:cs typeface="Franklin Gothic Medium"/>
              </a:rPr>
              <a:t>Measurement</a:t>
            </a:r>
            <a:r>
              <a:rPr sz="1350" spc="-8" dirty="0">
                <a:solidFill>
                  <a:srgbClr val="404040"/>
                </a:solidFill>
                <a:latin typeface="Franklin Gothic Medium"/>
                <a:cs typeface="Franklin Gothic Medium"/>
              </a:rPr>
              <a:t> or</a:t>
            </a:r>
            <a:r>
              <a:rPr sz="1350" spc="-19"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input</a:t>
            </a:r>
            <a:r>
              <a:rPr sz="1350" spc="-4"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error</a:t>
            </a:r>
            <a:endParaRPr sz="1350">
              <a:latin typeface="Franklin Gothic Medium"/>
              <a:cs typeface="Franklin Gothic Medium"/>
            </a:endParaRPr>
          </a:p>
          <a:p>
            <a:pPr marL="481489" lvl="1" indent="-229076">
              <a:spcBef>
                <a:spcPts val="773"/>
              </a:spcBef>
              <a:buClr>
                <a:srgbClr val="1CACE3"/>
              </a:buClr>
              <a:buSzPct val="91666"/>
              <a:buFont typeface="Arial"/>
              <a:buChar char="•"/>
              <a:tabLst>
                <a:tab pos="481489" algn="l"/>
                <a:tab pos="481965" algn="l"/>
              </a:tabLst>
            </a:pPr>
            <a:r>
              <a:rPr sz="1350" spc="-19" dirty="0">
                <a:solidFill>
                  <a:srgbClr val="404040"/>
                </a:solidFill>
                <a:latin typeface="Franklin Gothic Medium"/>
                <a:cs typeface="Franklin Gothic Medium"/>
              </a:rPr>
              <a:t>Data</a:t>
            </a:r>
            <a:r>
              <a:rPr sz="1350" spc="-26"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corruption</a:t>
            </a:r>
            <a:endParaRPr sz="1350">
              <a:latin typeface="Franklin Gothic Medium"/>
              <a:cs typeface="Franklin Gothic Medium"/>
            </a:endParaRPr>
          </a:p>
          <a:p>
            <a:pPr marL="481489" lvl="1" indent="-229076">
              <a:spcBef>
                <a:spcPts val="776"/>
              </a:spcBef>
              <a:buClr>
                <a:srgbClr val="1CACE3"/>
              </a:buClr>
              <a:buSzPct val="91666"/>
              <a:buFont typeface="Arial"/>
              <a:buChar char="•"/>
              <a:tabLst>
                <a:tab pos="481489" algn="l"/>
                <a:tab pos="481965" algn="l"/>
              </a:tabLst>
            </a:pPr>
            <a:r>
              <a:rPr sz="1350" spc="-26" dirty="0">
                <a:solidFill>
                  <a:srgbClr val="404040"/>
                </a:solidFill>
                <a:latin typeface="Franklin Gothic Medium"/>
                <a:cs typeface="Franklin Gothic Medium"/>
              </a:rPr>
              <a:t>True</a:t>
            </a:r>
            <a:r>
              <a:rPr sz="1350" spc="-4"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outlier</a:t>
            </a:r>
            <a:r>
              <a:rPr sz="1350" spc="-4" dirty="0">
                <a:solidFill>
                  <a:srgbClr val="404040"/>
                </a:solidFill>
                <a:latin typeface="Franklin Gothic Medium"/>
                <a:cs typeface="Franklin Gothic Medium"/>
              </a:rPr>
              <a:t> </a:t>
            </a:r>
            <a:r>
              <a:rPr sz="1350" spc="-8" dirty="0">
                <a:solidFill>
                  <a:srgbClr val="404040"/>
                </a:solidFill>
                <a:latin typeface="Franklin Gothic Medium"/>
                <a:cs typeface="Franklin Gothic Medium"/>
              </a:rPr>
              <a:t>observation </a:t>
            </a:r>
            <a:r>
              <a:rPr sz="1350" dirty="0">
                <a:solidFill>
                  <a:srgbClr val="404040"/>
                </a:solidFill>
                <a:latin typeface="Franklin Gothic Medium"/>
                <a:cs typeface="Franklin Gothic Medium"/>
              </a:rPr>
              <a:t>(e.g..,</a:t>
            </a:r>
            <a:r>
              <a:rPr sz="1350" spc="-23"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Michael</a:t>
            </a:r>
            <a:r>
              <a:rPr sz="1350" spc="8"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Jordan</a:t>
            </a:r>
            <a:r>
              <a:rPr sz="1350" spc="-4"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in</a:t>
            </a:r>
            <a:r>
              <a:rPr sz="1350" spc="-4"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basketball)</a:t>
            </a:r>
            <a:endParaRPr sz="1350">
              <a:latin typeface="Franklin Gothic Medium"/>
              <a:cs typeface="Franklin Gothic Medium"/>
            </a:endParaRPr>
          </a:p>
          <a:p>
            <a:pPr marL="239078" indent="-230029">
              <a:spcBef>
                <a:spcPts val="799"/>
              </a:spcBef>
              <a:buClr>
                <a:srgbClr val="1CACE3"/>
              </a:buClr>
              <a:buSzPct val="91666"/>
              <a:buFont typeface="Cambria"/>
              <a:buChar char="◾"/>
              <a:tabLst>
                <a:tab pos="239078" algn="l"/>
                <a:tab pos="239554" algn="l"/>
              </a:tabLst>
            </a:pPr>
            <a:r>
              <a:rPr sz="1350" spc="-15" dirty="0">
                <a:solidFill>
                  <a:srgbClr val="404040"/>
                </a:solidFill>
                <a:latin typeface="Franklin Gothic Medium"/>
                <a:cs typeface="Franklin Gothic Medium"/>
              </a:rPr>
              <a:t>Outlier</a:t>
            </a:r>
            <a:r>
              <a:rPr sz="1350" spc="-4" dirty="0">
                <a:solidFill>
                  <a:srgbClr val="404040"/>
                </a:solidFill>
                <a:latin typeface="Franklin Gothic Medium"/>
                <a:cs typeface="Franklin Gothic Medium"/>
              </a:rPr>
              <a:t> </a:t>
            </a:r>
            <a:r>
              <a:rPr sz="1350" spc="-8" dirty="0">
                <a:solidFill>
                  <a:srgbClr val="404040"/>
                </a:solidFill>
                <a:latin typeface="Franklin Gothic Medium"/>
                <a:cs typeface="Franklin Gothic Medium"/>
              </a:rPr>
              <a:t>can </a:t>
            </a:r>
            <a:r>
              <a:rPr sz="1350" spc="-4" dirty="0">
                <a:solidFill>
                  <a:srgbClr val="404040"/>
                </a:solidFill>
                <a:latin typeface="Franklin Gothic Medium"/>
                <a:cs typeface="Franklin Gothic Medium"/>
              </a:rPr>
              <a:t>be</a:t>
            </a:r>
            <a:r>
              <a:rPr sz="1350" spc="-8"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in</a:t>
            </a:r>
            <a:r>
              <a:rPr sz="1350" spc="-4"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numeric,</a:t>
            </a:r>
            <a:r>
              <a:rPr sz="1350" spc="4"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string,</a:t>
            </a:r>
            <a:r>
              <a:rPr sz="1350" spc="-4"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and</a:t>
            </a:r>
            <a:r>
              <a:rPr sz="1350"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date</a:t>
            </a:r>
            <a:endParaRPr sz="1350">
              <a:latin typeface="Franklin Gothic Medium"/>
              <a:cs typeface="Franklin Gothic Medium"/>
            </a:endParaRPr>
          </a:p>
          <a:p>
            <a:pPr marL="481489" indent="-229076">
              <a:spcBef>
                <a:spcPts val="911"/>
              </a:spcBef>
              <a:buClr>
                <a:srgbClr val="1CACE3"/>
              </a:buClr>
              <a:buSzPct val="91666"/>
              <a:buFont typeface="Cambria"/>
              <a:buChar char="◾"/>
              <a:tabLst>
                <a:tab pos="481489" algn="l"/>
                <a:tab pos="481965" algn="l"/>
              </a:tabLst>
            </a:pPr>
            <a:r>
              <a:rPr sz="1350" spc="-19" dirty="0">
                <a:solidFill>
                  <a:srgbClr val="404040"/>
                </a:solidFill>
                <a:latin typeface="Franklin Gothic Medium"/>
                <a:cs typeface="Franklin Gothic Medium"/>
              </a:rPr>
              <a:t>String</a:t>
            </a:r>
            <a:r>
              <a:rPr sz="1350" spc="8"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a:t>
            </a:r>
            <a:r>
              <a:rPr sz="1350" dirty="0">
                <a:solidFill>
                  <a:srgbClr val="404040"/>
                </a:solidFill>
                <a:latin typeface="Franklin Gothic Medium"/>
                <a:cs typeface="Franklin Gothic Medium"/>
              </a:rPr>
              <a:t> E.g.,</a:t>
            </a:r>
            <a:r>
              <a:rPr sz="1350" spc="-4" dirty="0">
                <a:solidFill>
                  <a:srgbClr val="404040"/>
                </a:solidFill>
                <a:latin typeface="Franklin Gothic Medium"/>
                <a:cs typeface="Franklin Gothic Medium"/>
              </a:rPr>
              <a:t> </a:t>
            </a:r>
            <a:r>
              <a:rPr sz="1350" spc="-23" dirty="0">
                <a:solidFill>
                  <a:srgbClr val="404040"/>
                </a:solidFill>
                <a:latin typeface="Franklin Gothic Medium"/>
                <a:cs typeface="Franklin Gothic Medium"/>
              </a:rPr>
              <a:t>City</a:t>
            </a:r>
            <a:r>
              <a:rPr sz="1350" spc="-11" dirty="0">
                <a:solidFill>
                  <a:srgbClr val="404040"/>
                </a:solidFill>
                <a:latin typeface="Franklin Gothic Medium"/>
                <a:cs typeface="Franklin Gothic Medium"/>
              </a:rPr>
              <a:t> </a:t>
            </a:r>
            <a:r>
              <a:rPr sz="1350" spc="-26" dirty="0">
                <a:solidFill>
                  <a:srgbClr val="404040"/>
                </a:solidFill>
                <a:latin typeface="Franklin Gothic Medium"/>
                <a:cs typeface="Franklin Gothic Medium"/>
              </a:rPr>
              <a:t>name</a:t>
            </a:r>
            <a:r>
              <a:rPr sz="1350" dirty="0">
                <a:solidFill>
                  <a:srgbClr val="404040"/>
                </a:solidFill>
                <a:latin typeface="Franklin Gothic Medium"/>
                <a:cs typeface="Franklin Gothic Medium"/>
              </a:rPr>
              <a:t> </a:t>
            </a:r>
            <a:r>
              <a:rPr sz="1350" spc="-8" dirty="0">
                <a:solidFill>
                  <a:srgbClr val="404040"/>
                </a:solidFill>
                <a:latin typeface="Franklin Gothic Medium"/>
                <a:cs typeface="Franklin Gothic Medium"/>
              </a:rPr>
              <a:t>is</a:t>
            </a:r>
            <a:r>
              <a:rPr sz="1350" spc="8"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mentioned</a:t>
            </a:r>
            <a:r>
              <a:rPr sz="1350" spc="11"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in</a:t>
            </a:r>
            <a:r>
              <a:rPr sz="1350" spc="-4"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a</a:t>
            </a:r>
            <a:r>
              <a:rPr sz="1350" spc="-11" dirty="0">
                <a:solidFill>
                  <a:srgbClr val="404040"/>
                </a:solidFill>
                <a:latin typeface="Franklin Gothic Medium"/>
                <a:cs typeface="Franklin Gothic Medium"/>
              </a:rPr>
              <a:t> Country</a:t>
            </a:r>
            <a:r>
              <a:rPr sz="1350" spc="8"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or</a:t>
            </a:r>
            <a:r>
              <a:rPr sz="1350" spc="-4"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gibberish</a:t>
            </a:r>
            <a:r>
              <a:rPr sz="1350" spc="15"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data</a:t>
            </a:r>
            <a:endParaRPr sz="1350">
              <a:latin typeface="Franklin Gothic Medium"/>
              <a:cs typeface="Franklin Gothic Medium"/>
            </a:endParaRPr>
          </a:p>
          <a:p>
            <a:pPr marL="481489" indent="-229076">
              <a:spcBef>
                <a:spcPts val="776"/>
              </a:spcBef>
              <a:buClr>
                <a:srgbClr val="1CACE3"/>
              </a:buClr>
              <a:buSzPct val="91666"/>
              <a:buFont typeface="Cambria"/>
              <a:buChar char="◾"/>
              <a:tabLst>
                <a:tab pos="481489" algn="l"/>
                <a:tab pos="481965" algn="l"/>
              </a:tabLst>
            </a:pPr>
            <a:r>
              <a:rPr sz="1350" spc="-23" dirty="0">
                <a:solidFill>
                  <a:srgbClr val="404040"/>
                </a:solidFill>
                <a:latin typeface="Franklin Gothic Medium"/>
                <a:cs typeface="Franklin Gothic Medium"/>
              </a:rPr>
              <a:t>Date</a:t>
            </a:r>
            <a:r>
              <a:rPr sz="1350" dirty="0">
                <a:solidFill>
                  <a:srgbClr val="404040"/>
                </a:solidFill>
                <a:latin typeface="Franklin Gothic Medium"/>
                <a:cs typeface="Franklin Gothic Medium"/>
              </a:rPr>
              <a:t> –</a:t>
            </a:r>
            <a:r>
              <a:rPr sz="1350" spc="-8" dirty="0">
                <a:solidFill>
                  <a:srgbClr val="404040"/>
                </a:solidFill>
                <a:latin typeface="Franklin Gothic Medium"/>
                <a:cs typeface="Franklin Gothic Medium"/>
              </a:rPr>
              <a:t> </a:t>
            </a:r>
            <a:r>
              <a:rPr sz="1350" spc="4" dirty="0">
                <a:solidFill>
                  <a:srgbClr val="404040"/>
                </a:solidFill>
                <a:latin typeface="Franklin Gothic Medium"/>
                <a:cs typeface="Franklin Gothic Medium"/>
              </a:rPr>
              <a:t>E.g.,</a:t>
            </a:r>
            <a:r>
              <a:rPr sz="1350" spc="-11"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date</a:t>
            </a:r>
            <a:r>
              <a:rPr sz="1350"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appearing</a:t>
            </a:r>
            <a:r>
              <a:rPr sz="1350" spc="11" dirty="0">
                <a:solidFill>
                  <a:srgbClr val="404040"/>
                </a:solidFill>
                <a:latin typeface="Franklin Gothic Medium"/>
                <a:cs typeface="Franklin Gothic Medium"/>
              </a:rPr>
              <a:t> </a:t>
            </a:r>
            <a:r>
              <a:rPr sz="1350" spc="-8" dirty="0">
                <a:solidFill>
                  <a:srgbClr val="404040"/>
                </a:solidFill>
                <a:latin typeface="Franklin Gothic Medium"/>
                <a:cs typeface="Franklin Gothic Medium"/>
              </a:rPr>
              <a:t>outside</a:t>
            </a:r>
            <a:r>
              <a:rPr sz="1350" spc="11"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the</a:t>
            </a:r>
            <a:r>
              <a:rPr sz="1350" spc="-8"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period</a:t>
            </a:r>
            <a:r>
              <a:rPr sz="1350" spc="8"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of</a:t>
            </a:r>
            <a:r>
              <a:rPr sz="1350" spc="-4"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analysis</a:t>
            </a:r>
            <a:r>
              <a:rPr sz="1350" spc="11"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in</a:t>
            </a:r>
            <a:r>
              <a:rPr sz="1350" spc="-4" dirty="0">
                <a:solidFill>
                  <a:srgbClr val="404040"/>
                </a:solidFill>
                <a:latin typeface="Franklin Gothic Medium"/>
                <a:cs typeface="Franklin Gothic Medium"/>
              </a:rPr>
              <a:t> scope</a:t>
            </a:r>
            <a:endParaRPr sz="1350">
              <a:latin typeface="Franklin Gothic Medium"/>
              <a:cs typeface="Franklin Gothic Medium"/>
            </a:endParaRPr>
          </a:p>
        </p:txBody>
      </p:sp>
      <p:pic>
        <p:nvPicPr>
          <p:cNvPr id="4" name="object 4"/>
          <p:cNvPicPr/>
          <p:nvPr/>
        </p:nvPicPr>
        <p:blipFill>
          <a:blip r:embed="rId2" cstate="print"/>
          <a:stretch>
            <a:fillRect/>
          </a:stretch>
        </p:blipFill>
        <p:spPr>
          <a:xfrm>
            <a:off x="5933312" y="3429000"/>
            <a:ext cx="2775204" cy="159677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79E3-B646-4E15-B442-3BE0D10F286E}"/>
              </a:ext>
            </a:extLst>
          </p:cNvPr>
          <p:cNvSpPr>
            <a:spLocks noGrp="1"/>
          </p:cNvSpPr>
          <p:nvPr>
            <p:ph type="title"/>
          </p:nvPr>
        </p:nvSpPr>
        <p:spPr>
          <a:xfrm>
            <a:off x="2339752" y="733398"/>
            <a:ext cx="7772400" cy="1143000"/>
          </a:xfrm>
        </p:spPr>
        <p:txBody>
          <a:bodyPr>
            <a:noAutofit/>
          </a:bodyPr>
          <a:lstStyle/>
          <a:p>
            <a:r>
              <a:rPr lang="en-IN" sz="2800" dirty="0">
                <a:latin typeface="Times New Roman" panose="02020603050405020304" pitchFamily="18" charset="0"/>
                <a:cs typeface="Times New Roman" panose="02020603050405020304" pitchFamily="18" charset="0"/>
              </a:rPr>
              <a:t>TEXT / REFERENCE BOOKS</a:t>
            </a:r>
            <a:br>
              <a:rPr lang="en-IN" sz="2800" dirty="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29E6E86-4E20-43DC-8616-545281B7284D}"/>
              </a:ext>
            </a:extLst>
          </p:cNvPr>
          <p:cNvSpPr>
            <a:spLocks noGrp="1"/>
          </p:cNvSpPr>
          <p:nvPr>
            <p:ph idx="1"/>
          </p:nvPr>
        </p:nvSpPr>
        <p:spPr>
          <a:xfrm>
            <a:off x="832048" y="1700808"/>
            <a:ext cx="7772400" cy="4572000"/>
          </a:xfrm>
        </p:spPr>
        <p:txBody>
          <a:bodyPr>
            <a:normAutofit fontScale="77500" lnSpcReduction="20000"/>
          </a:bodyPr>
          <a:lstStyle/>
          <a:p>
            <a:pPr marL="514350" indent="-514350" algn="just">
              <a:buFont typeface="+mj-lt"/>
              <a:buAutoNum type="arabicPeriod"/>
            </a:pPr>
            <a:r>
              <a:rPr lang="en-IN" dirty="0"/>
              <a:t>Cathy O’Neil and Rachel Schutt. Doing Data Science, Straight Talk From The Frontline. O’Reilly. 2014.</a:t>
            </a:r>
          </a:p>
          <a:p>
            <a:pPr marL="514350" indent="-514350" algn="just">
              <a:buFont typeface="+mj-lt"/>
              <a:buAutoNum type="arabicPeriod"/>
            </a:pPr>
            <a:r>
              <a:rPr lang="en-IN" dirty="0"/>
              <a:t>Introduction to Linear Algebra - By Gilbert Strang, Wellesley-Cambridge Press, 5th Edition.2016.</a:t>
            </a:r>
          </a:p>
          <a:p>
            <a:pPr marL="514350" indent="-514350" algn="just">
              <a:buFont typeface="+mj-lt"/>
              <a:buAutoNum type="arabicPeriod"/>
            </a:pPr>
            <a:r>
              <a:rPr lang="en-IN" dirty="0"/>
              <a:t>Applied Statistics and Probability For Engineers – By Douglas Montgomery.2016.</a:t>
            </a:r>
          </a:p>
          <a:p>
            <a:pPr marL="514350" indent="-514350" algn="just">
              <a:buFont typeface="+mj-lt"/>
              <a:buAutoNum type="arabicPeriod"/>
            </a:pPr>
            <a:r>
              <a:rPr lang="en-IN" dirty="0"/>
              <a:t>Jure </a:t>
            </a:r>
            <a:r>
              <a:rPr lang="en-IN" dirty="0" err="1"/>
              <a:t>Leskovek</a:t>
            </a:r>
            <a:r>
              <a:rPr lang="en-IN" dirty="0"/>
              <a:t>, Anand Rajaraman and Jeffrey Ullman. Mining of Massive Datasets. v2.1, Cambridge University Press. 2014. (free online)</a:t>
            </a:r>
          </a:p>
          <a:p>
            <a:pPr marL="514350" indent="-514350" algn="just">
              <a:buFont typeface="+mj-lt"/>
              <a:buAutoNum type="arabicPeriod"/>
            </a:pPr>
            <a:r>
              <a:rPr lang="en-IN" dirty="0" err="1"/>
              <a:t>Avrim</a:t>
            </a:r>
            <a:r>
              <a:rPr lang="en-IN" dirty="0"/>
              <a:t> Blum, John Hopcroft and Ravindran Kannan. Foundations of Data Science.</a:t>
            </a:r>
          </a:p>
          <a:p>
            <a:pPr marL="514350" indent="-514350" algn="just">
              <a:buFont typeface="+mj-lt"/>
              <a:buAutoNum type="arabicPeriod"/>
            </a:pPr>
            <a:r>
              <a:rPr lang="en-IN" dirty="0"/>
              <a:t>Jiawei Han, Micheline </a:t>
            </a:r>
            <a:r>
              <a:rPr lang="en-IN" dirty="0" err="1"/>
              <a:t>Kamber</a:t>
            </a:r>
            <a:r>
              <a:rPr lang="en-IN" dirty="0"/>
              <a:t> and Jian Pei. Data Mining: Concepts and Techniques, 3rd Edition. ISBN 0123814790, 2011.</a:t>
            </a:r>
          </a:p>
          <a:p>
            <a:pPr marL="514350" indent="-514350" algn="just">
              <a:buFont typeface="+mj-lt"/>
              <a:buAutoNum type="arabicPeriod"/>
            </a:pPr>
            <a:r>
              <a:rPr lang="en-IN" dirty="0"/>
              <a:t>Trevor Hastie, Robert </a:t>
            </a:r>
            <a:r>
              <a:rPr lang="en-IN" dirty="0" err="1"/>
              <a:t>Tibshirani</a:t>
            </a:r>
            <a:r>
              <a:rPr lang="en-IN" dirty="0"/>
              <a:t> and Jerome Friedman. Elements of Statistical Learning, 2nd Edition. ISBN 0387952845. 2009. (free online)</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25C883B-959F-0C40-B669-A5245643B4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7624" y="106474"/>
            <a:ext cx="7416824" cy="780156"/>
          </a:xfrm>
          <a:prstGeom prst="rect">
            <a:avLst/>
          </a:prstGeom>
        </p:spPr>
      </p:pic>
    </p:spTree>
    <p:extLst>
      <p:ext uri="{BB962C8B-B14F-4D97-AF65-F5344CB8AC3E}">
        <p14:creationId xmlns:p14="http://schemas.microsoft.com/office/powerpoint/2010/main" val="2864352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7393" y="1575376"/>
            <a:ext cx="5949213" cy="501580"/>
          </a:xfrm>
          <a:prstGeom prst="rect">
            <a:avLst/>
          </a:prstGeom>
        </p:spPr>
        <p:txBody>
          <a:bodyPr vert="horz" wrap="square" lIns="0" tIns="9049" rIns="0" bIns="0" rtlCol="0" anchor="b" anchorCtr="0">
            <a:spAutoFit/>
          </a:bodyPr>
          <a:lstStyle/>
          <a:p>
            <a:pPr marL="9525">
              <a:spcBef>
                <a:spcPts val="71"/>
              </a:spcBef>
            </a:pPr>
            <a:r>
              <a:rPr lang="en-IN" sz="3200" spc="-203" dirty="0">
                <a:latin typeface="Times New Roman" panose="02020603050405020304" pitchFamily="18" charset="0"/>
                <a:cs typeface="Times New Roman" panose="02020603050405020304" pitchFamily="18" charset="0"/>
              </a:rPr>
              <a:t>D</a:t>
            </a:r>
            <a:r>
              <a:rPr lang="en-IN" sz="3200" spc="-349" dirty="0">
                <a:latin typeface="Times New Roman" panose="02020603050405020304" pitchFamily="18" charset="0"/>
                <a:cs typeface="Times New Roman" panose="02020603050405020304" pitchFamily="18" charset="0"/>
              </a:rPr>
              <a:t>A</a:t>
            </a:r>
            <a:r>
              <a:rPr lang="en-IN" sz="3200" spc="-360" dirty="0">
                <a:latin typeface="Times New Roman" panose="02020603050405020304" pitchFamily="18" charset="0"/>
                <a:cs typeface="Times New Roman" panose="02020603050405020304" pitchFamily="18" charset="0"/>
              </a:rPr>
              <a:t>T</a:t>
            </a:r>
            <a:r>
              <a:rPr lang="en-IN" sz="3200" spc="-244" dirty="0">
                <a:latin typeface="Times New Roman" panose="02020603050405020304" pitchFamily="18" charset="0"/>
                <a:cs typeface="Times New Roman" panose="02020603050405020304" pitchFamily="18" charset="0"/>
              </a:rPr>
              <a:t>A</a:t>
            </a:r>
            <a:r>
              <a:rPr lang="en-IN" sz="3200" spc="-60" dirty="0">
                <a:latin typeface="Times New Roman" panose="02020603050405020304" pitchFamily="18" charset="0"/>
                <a:cs typeface="Times New Roman" panose="02020603050405020304" pitchFamily="18" charset="0"/>
              </a:rPr>
              <a:t> </a:t>
            </a:r>
            <a:r>
              <a:rPr lang="en-IN" sz="3200" spc="-221" dirty="0">
                <a:latin typeface="Times New Roman" panose="02020603050405020304" pitchFamily="18" charset="0"/>
                <a:cs typeface="Times New Roman" panose="02020603050405020304" pitchFamily="18" charset="0"/>
              </a:rPr>
              <a:t>CLE</a:t>
            </a:r>
            <a:r>
              <a:rPr lang="en-IN" sz="3200" spc="-229" dirty="0">
                <a:latin typeface="Times New Roman" panose="02020603050405020304" pitchFamily="18" charset="0"/>
                <a:cs typeface="Times New Roman" panose="02020603050405020304" pitchFamily="18" charset="0"/>
              </a:rPr>
              <a:t>A</a:t>
            </a:r>
            <a:r>
              <a:rPr lang="en-IN" sz="3200" spc="-94" dirty="0">
                <a:latin typeface="Times New Roman" panose="02020603050405020304" pitchFamily="18" charset="0"/>
                <a:cs typeface="Times New Roman" panose="02020603050405020304" pitchFamily="18" charset="0"/>
              </a:rPr>
              <a:t>NI</a:t>
            </a:r>
            <a:r>
              <a:rPr lang="en-IN" sz="3200" spc="-124" dirty="0">
                <a:latin typeface="Times New Roman" panose="02020603050405020304" pitchFamily="18" charset="0"/>
                <a:cs typeface="Times New Roman" panose="02020603050405020304" pitchFamily="18" charset="0"/>
              </a:rPr>
              <a:t>N</a:t>
            </a:r>
            <a:r>
              <a:rPr lang="en-IN" sz="3200" spc="-289" dirty="0">
                <a:latin typeface="Times New Roman" panose="02020603050405020304" pitchFamily="18" charset="0"/>
                <a:cs typeface="Times New Roman" panose="02020603050405020304" pitchFamily="18" charset="0"/>
              </a:rPr>
              <a:t>G</a:t>
            </a:r>
            <a:r>
              <a:rPr lang="en-IN" sz="3200" spc="-34" dirty="0">
                <a:latin typeface="Times New Roman" panose="02020603050405020304" pitchFamily="18" charset="0"/>
                <a:cs typeface="Times New Roman" panose="02020603050405020304" pitchFamily="18" charset="0"/>
              </a:rPr>
              <a:t> </a:t>
            </a:r>
            <a:r>
              <a:rPr lang="en-IN" sz="3200" spc="-161" dirty="0">
                <a:latin typeface="Times New Roman" panose="02020603050405020304" pitchFamily="18" charset="0"/>
                <a:cs typeface="Times New Roman" panose="02020603050405020304" pitchFamily="18" charset="0"/>
              </a:rPr>
              <a:t>-</a:t>
            </a:r>
            <a:r>
              <a:rPr lang="en-IN" sz="3200" spc="-210" dirty="0">
                <a:latin typeface="Times New Roman" panose="02020603050405020304" pitchFamily="18" charset="0"/>
                <a:cs typeface="Times New Roman" panose="02020603050405020304" pitchFamily="18" charset="0"/>
              </a:rPr>
              <a:t>OUTL</a:t>
            </a:r>
            <a:r>
              <a:rPr lang="en-IN" sz="3200" spc="-94" dirty="0">
                <a:latin typeface="Times New Roman" panose="02020603050405020304" pitchFamily="18" charset="0"/>
                <a:cs typeface="Times New Roman" panose="02020603050405020304" pitchFamily="18" charset="0"/>
              </a:rPr>
              <a:t>I</a:t>
            </a:r>
            <a:r>
              <a:rPr lang="en-IN" sz="3200" spc="-176" dirty="0">
                <a:latin typeface="Times New Roman" panose="02020603050405020304" pitchFamily="18" charset="0"/>
                <a:cs typeface="Times New Roman" panose="02020603050405020304" pitchFamily="18" charset="0"/>
              </a:rPr>
              <a:t>ERS</a:t>
            </a:r>
            <a:endParaRPr sz="3200" spc="-176" dirty="0"/>
          </a:p>
        </p:txBody>
      </p:sp>
      <p:sp>
        <p:nvSpPr>
          <p:cNvPr id="3" name="object 3"/>
          <p:cNvSpPr txBox="1"/>
          <p:nvPr/>
        </p:nvSpPr>
        <p:spPr>
          <a:xfrm>
            <a:off x="494995" y="2521553"/>
            <a:ext cx="7822406" cy="1175002"/>
          </a:xfrm>
          <a:prstGeom prst="rect">
            <a:avLst/>
          </a:prstGeom>
        </p:spPr>
        <p:txBody>
          <a:bodyPr vert="horz" wrap="square" lIns="0" tIns="124778" rIns="0" bIns="0" rtlCol="0">
            <a:spAutoFit/>
          </a:bodyPr>
          <a:lstStyle/>
          <a:p>
            <a:pPr marL="239078" indent="-230029">
              <a:spcBef>
                <a:spcPts val="982"/>
              </a:spcBef>
              <a:buClr>
                <a:srgbClr val="1CACE3"/>
              </a:buClr>
              <a:buSzPct val="91666"/>
              <a:buFont typeface="Cambria"/>
              <a:buChar char="◾"/>
              <a:tabLst>
                <a:tab pos="239078" algn="l"/>
                <a:tab pos="239554" algn="l"/>
              </a:tabLst>
            </a:pPr>
            <a:r>
              <a:rPr sz="1350" spc="-15" dirty="0">
                <a:solidFill>
                  <a:srgbClr val="404040"/>
                </a:solidFill>
                <a:latin typeface="Franklin Gothic Medium"/>
                <a:cs typeface="Franklin Gothic Medium"/>
              </a:rPr>
              <a:t>Outlier</a:t>
            </a:r>
            <a:r>
              <a:rPr sz="1350" spc="-26" dirty="0">
                <a:solidFill>
                  <a:srgbClr val="404040"/>
                </a:solidFill>
                <a:latin typeface="Franklin Gothic Medium"/>
                <a:cs typeface="Franklin Gothic Medium"/>
              </a:rPr>
              <a:t> </a:t>
            </a:r>
            <a:r>
              <a:rPr sz="1350" spc="-8" dirty="0">
                <a:solidFill>
                  <a:srgbClr val="404040"/>
                </a:solidFill>
                <a:latin typeface="Franklin Gothic Medium"/>
                <a:cs typeface="Franklin Gothic Medium"/>
              </a:rPr>
              <a:t>can</a:t>
            </a:r>
            <a:r>
              <a:rPr sz="1350" spc="-23" dirty="0">
                <a:solidFill>
                  <a:srgbClr val="404040"/>
                </a:solidFill>
                <a:latin typeface="Franklin Gothic Medium"/>
                <a:cs typeface="Franklin Gothic Medium"/>
              </a:rPr>
              <a:t> </a:t>
            </a:r>
            <a:r>
              <a:rPr sz="1350" spc="-4" dirty="0">
                <a:solidFill>
                  <a:srgbClr val="404040"/>
                </a:solidFill>
                <a:latin typeface="Franklin Gothic Medium"/>
                <a:cs typeface="Franklin Gothic Medium"/>
              </a:rPr>
              <a:t>be</a:t>
            </a:r>
            <a:endParaRPr sz="1350">
              <a:latin typeface="Franklin Gothic Medium"/>
              <a:cs typeface="Franklin Gothic Medium"/>
            </a:endParaRPr>
          </a:p>
          <a:p>
            <a:pPr marL="481489" lvl="1" indent="-229076">
              <a:spcBef>
                <a:spcPts val="911"/>
              </a:spcBef>
              <a:buClr>
                <a:srgbClr val="1CACE3"/>
              </a:buClr>
              <a:buSzPct val="91666"/>
              <a:buFont typeface="Cambria"/>
              <a:buChar char="◾"/>
              <a:tabLst>
                <a:tab pos="481489" algn="l"/>
                <a:tab pos="481965" algn="l"/>
              </a:tabLst>
            </a:pPr>
            <a:r>
              <a:rPr sz="1350" spc="-19" dirty="0">
                <a:solidFill>
                  <a:srgbClr val="404040"/>
                </a:solidFill>
                <a:latin typeface="Franklin Gothic Medium"/>
                <a:cs typeface="Franklin Gothic Medium"/>
              </a:rPr>
              <a:t>Univariate</a:t>
            </a:r>
            <a:r>
              <a:rPr sz="1350" spc="4"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outliers</a:t>
            </a:r>
            <a:r>
              <a:rPr sz="1350" spc="30"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a:t>
            </a:r>
            <a:r>
              <a:rPr sz="1350" spc="4" dirty="0">
                <a:solidFill>
                  <a:srgbClr val="404040"/>
                </a:solidFill>
                <a:latin typeface="Franklin Gothic Medium"/>
                <a:cs typeface="Franklin Gothic Medium"/>
              </a:rPr>
              <a:t> </a:t>
            </a:r>
            <a:r>
              <a:rPr sz="1350" spc="-8" dirty="0">
                <a:solidFill>
                  <a:srgbClr val="404040"/>
                </a:solidFill>
                <a:latin typeface="Franklin Gothic Medium"/>
                <a:cs typeface="Franklin Gothic Medium"/>
              </a:rPr>
              <a:t>can</a:t>
            </a:r>
            <a:r>
              <a:rPr sz="1350" spc="-4" dirty="0">
                <a:solidFill>
                  <a:srgbClr val="404040"/>
                </a:solidFill>
                <a:latin typeface="Franklin Gothic Medium"/>
                <a:cs typeface="Franklin Gothic Medium"/>
              </a:rPr>
              <a:t> be </a:t>
            </a:r>
            <a:r>
              <a:rPr sz="1350" spc="-15" dirty="0">
                <a:solidFill>
                  <a:srgbClr val="404040"/>
                </a:solidFill>
                <a:latin typeface="Franklin Gothic Medium"/>
                <a:cs typeface="Franklin Gothic Medium"/>
              </a:rPr>
              <a:t>found</a:t>
            </a:r>
            <a:r>
              <a:rPr sz="1350"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when</a:t>
            </a:r>
            <a:r>
              <a:rPr sz="1350" dirty="0">
                <a:solidFill>
                  <a:srgbClr val="404040"/>
                </a:solidFill>
                <a:latin typeface="Franklin Gothic Medium"/>
                <a:cs typeface="Franklin Gothic Medium"/>
              </a:rPr>
              <a:t> </a:t>
            </a:r>
            <a:r>
              <a:rPr sz="1350" spc="-34" dirty="0">
                <a:solidFill>
                  <a:srgbClr val="404040"/>
                </a:solidFill>
                <a:latin typeface="Franklin Gothic Medium"/>
                <a:cs typeface="Franklin Gothic Medium"/>
              </a:rPr>
              <a:t>we</a:t>
            </a:r>
            <a:r>
              <a:rPr sz="1350" dirty="0">
                <a:solidFill>
                  <a:srgbClr val="404040"/>
                </a:solidFill>
                <a:latin typeface="Franklin Gothic Medium"/>
                <a:cs typeface="Franklin Gothic Medium"/>
              </a:rPr>
              <a:t> </a:t>
            </a:r>
            <a:r>
              <a:rPr sz="1350" spc="-23" dirty="0">
                <a:solidFill>
                  <a:srgbClr val="404040"/>
                </a:solidFill>
                <a:latin typeface="Franklin Gothic Medium"/>
                <a:cs typeface="Franklin Gothic Medium"/>
              </a:rPr>
              <a:t>look</a:t>
            </a:r>
            <a:r>
              <a:rPr sz="1350" spc="4"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at</a:t>
            </a:r>
            <a:r>
              <a:rPr sz="1350"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distribution</a:t>
            </a:r>
            <a:r>
              <a:rPr sz="1350"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of</a:t>
            </a:r>
            <a:r>
              <a:rPr sz="1350" spc="-4"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a</a:t>
            </a:r>
            <a:r>
              <a:rPr sz="1350" spc="4"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single</a:t>
            </a:r>
            <a:r>
              <a:rPr sz="1350" spc="8"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variable</a:t>
            </a:r>
            <a:endParaRPr sz="1350">
              <a:latin typeface="Franklin Gothic Medium"/>
              <a:cs typeface="Franklin Gothic Medium"/>
            </a:endParaRPr>
          </a:p>
          <a:p>
            <a:pPr marL="481489" lvl="1" indent="-229076">
              <a:spcBef>
                <a:spcPts val="773"/>
              </a:spcBef>
              <a:buClr>
                <a:srgbClr val="1CACE3"/>
              </a:buClr>
              <a:buSzPct val="91666"/>
              <a:buFont typeface="Cambria"/>
              <a:buChar char="◾"/>
              <a:tabLst>
                <a:tab pos="481489" algn="l"/>
                <a:tab pos="481965" algn="l"/>
              </a:tabLst>
            </a:pPr>
            <a:r>
              <a:rPr sz="1350" spc="-15" dirty="0">
                <a:solidFill>
                  <a:srgbClr val="404040"/>
                </a:solidFill>
                <a:latin typeface="Franklin Gothic Medium"/>
                <a:cs typeface="Franklin Gothic Medium"/>
              </a:rPr>
              <a:t>Multi-variate</a:t>
            </a:r>
            <a:r>
              <a:rPr sz="1350" spc="15"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outliers</a:t>
            </a:r>
            <a:r>
              <a:rPr sz="1350" spc="19"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are</a:t>
            </a:r>
            <a:r>
              <a:rPr sz="1350" spc="11"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found</a:t>
            </a:r>
            <a:r>
              <a:rPr sz="1350" spc="15"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in</a:t>
            </a:r>
            <a:r>
              <a:rPr sz="1350" spc="15"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n-dimensional</a:t>
            </a:r>
            <a:r>
              <a:rPr sz="1350" spc="15" dirty="0">
                <a:solidFill>
                  <a:srgbClr val="404040"/>
                </a:solidFill>
                <a:latin typeface="Franklin Gothic Medium"/>
                <a:cs typeface="Franklin Gothic Medium"/>
              </a:rPr>
              <a:t> </a:t>
            </a:r>
            <a:r>
              <a:rPr sz="1350" spc="-4" dirty="0">
                <a:solidFill>
                  <a:srgbClr val="404040"/>
                </a:solidFill>
                <a:latin typeface="Franklin Gothic Medium"/>
                <a:cs typeface="Franklin Gothic Medium"/>
              </a:rPr>
              <a:t>space.</a:t>
            </a:r>
            <a:r>
              <a:rPr sz="1350" spc="8" dirty="0">
                <a:solidFill>
                  <a:srgbClr val="404040"/>
                </a:solidFill>
                <a:latin typeface="Franklin Gothic Medium"/>
                <a:cs typeface="Franklin Gothic Medium"/>
              </a:rPr>
              <a:t> </a:t>
            </a:r>
            <a:r>
              <a:rPr sz="1350" spc="4" dirty="0">
                <a:solidFill>
                  <a:srgbClr val="404040"/>
                </a:solidFill>
                <a:latin typeface="Franklin Gothic Medium"/>
                <a:cs typeface="Franklin Gothic Medium"/>
              </a:rPr>
              <a:t>E.g.,</a:t>
            </a:r>
            <a:r>
              <a:rPr sz="1350"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understanding</a:t>
            </a:r>
            <a:r>
              <a:rPr sz="1350" spc="23"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the</a:t>
            </a:r>
            <a:r>
              <a:rPr sz="1350" spc="11"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relationship</a:t>
            </a:r>
            <a:r>
              <a:rPr sz="1350" spc="26"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between</a:t>
            </a:r>
            <a:endParaRPr sz="1350">
              <a:latin typeface="Franklin Gothic Medium"/>
              <a:cs typeface="Franklin Gothic Medium"/>
            </a:endParaRPr>
          </a:p>
          <a:p>
            <a:pPr marL="481489"/>
            <a:r>
              <a:rPr sz="1350" spc="-19" dirty="0">
                <a:solidFill>
                  <a:srgbClr val="404040"/>
                </a:solidFill>
                <a:latin typeface="Franklin Gothic Medium"/>
                <a:cs typeface="Franklin Gothic Medium"/>
              </a:rPr>
              <a:t>height </a:t>
            </a:r>
            <a:r>
              <a:rPr sz="1350" spc="-8" dirty="0">
                <a:solidFill>
                  <a:srgbClr val="404040"/>
                </a:solidFill>
                <a:latin typeface="Franklin Gothic Medium"/>
                <a:cs typeface="Franklin Gothic Medium"/>
              </a:rPr>
              <a:t>and</a:t>
            </a:r>
            <a:r>
              <a:rPr sz="1350" spc="-11" dirty="0">
                <a:solidFill>
                  <a:srgbClr val="404040"/>
                </a:solidFill>
                <a:latin typeface="Franklin Gothic Medium"/>
                <a:cs typeface="Franklin Gothic Medium"/>
              </a:rPr>
              <a:t> </a:t>
            </a:r>
            <a:r>
              <a:rPr sz="1350" spc="-30" dirty="0">
                <a:solidFill>
                  <a:srgbClr val="404040"/>
                </a:solidFill>
                <a:latin typeface="Franklin Gothic Medium"/>
                <a:cs typeface="Franklin Gothic Medium"/>
              </a:rPr>
              <a:t>weight</a:t>
            </a:r>
            <a:endParaRPr sz="1350">
              <a:latin typeface="Franklin Gothic Medium"/>
              <a:cs typeface="Franklin Gothic Medium"/>
            </a:endParaRPr>
          </a:p>
        </p:txBody>
      </p:sp>
      <p:pic>
        <p:nvPicPr>
          <p:cNvPr id="4" name="object 4"/>
          <p:cNvPicPr/>
          <p:nvPr/>
        </p:nvPicPr>
        <p:blipFill>
          <a:blip r:embed="rId2" cstate="print"/>
          <a:stretch>
            <a:fillRect/>
          </a:stretch>
        </p:blipFill>
        <p:spPr>
          <a:xfrm>
            <a:off x="435483" y="3755898"/>
            <a:ext cx="8330184" cy="21145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4995" y="1520686"/>
            <a:ext cx="6525277" cy="470802"/>
          </a:xfrm>
          <a:prstGeom prst="rect">
            <a:avLst/>
          </a:prstGeom>
        </p:spPr>
        <p:txBody>
          <a:bodyPr vert="horz" wrap="square" lIns="0" tIns="9049" rIns="0" bIns="0" rtlCol="0" anchor="b" anchorCtr="0">
            <a:spAutoFit/>
          </a:bodyPr>
          <a:lstStyle/>
          <a:p>
            <a:pPr marL="9525">
              <a:spcBef>
                <a:spcPts val="71"/>
              </a:spcBef>
            </a:pPr>
            <a:r>
              <a:rPr sz="3000" spc="-203" dirty="0"/>
              <a:t>D</a:t>
            </a:r>
            <a:r>
              <a:rPr sz="3000" spc="-349" dirty="0"/>
              <a:t>A</a:t>
            </a:r>
            <a:r>
              <a:rPr sz="3000" spc="-360" dirty="0"/>
              <a:t>T</a:t>
            </a:r>
            <a:r>
              <a:rPr sz="3000" spc="-244" dirty="0"/>
              <a:t>A</a:t>
            </a:r>
            <a:r>
              <a:rPr sz="3000" spc="-60" dirty="0"/>
              <a:t> </a:t>
            </a:r>
            <a:r>
              <a:rPr sz="3000" spc="-221" dirty="0"/>
              <a:t>CLE</a:t>
            </a:r>
            <a:r>
              <a:rPr sz="3000" spc="-229" dirty="0"/>
              <a:t>A</a:t>
            </a:r>
            <a:r>
              <a:rPr sz="3000" spc="-94" dirty="0"/>
              <a:t>NI</a:t>
            </a:r>
            <a:r>
              <a:rPr sz="3000" spc="-124" dirty="0"/>
              <a:t>N</a:t>
            </a:r>
            <a:r>
              <a:rPr sz="3000" spc="-289" dirty="0"/>
              <a:t>G</a:t>
            </a:r>
            <a:r>
              <a:rPr sz="3000" spc="-34" dirty="0"/>
              <a:t> </a:t>
            </a:r>
            <a:r>
              <a:rPr sz="3000" spc="-161" dirty="0"/>
              <a:t>-</a:t>
            </a:r>
            <a:r>
              <a:rPr sz="3000" spc="-53" dirty="0"/>
              <a:t> </a:t>
            </a:r>
            <a:r>
              <a:rPr sz="3000" spc="-210" dirty="0"/>
              <a:t>OUTL</a:t>
            </a:r>
            <a:r>
              <a:rPr sz="3000" spc="-94" dirty="0"/>
              <a:t>I</a:t>
            </a:r>
            <a:r>
              <a:rPr sz="3000" spc="-172" dirty="0"/>
              <a:t>ER</a:t>
            </a:r>
            <a:r>
              <a:rPr sz="3000" spc="-45" dirty="0"/>
              <a:t> </a:t>
            </a:r>
            <a:r>
              <a:rPr sz="3000" spc="-195" dirty="0"/>
              <a:t>DETECTION</a:t>
            </a:r>
          </a:p>
        </p:txBody>
      </p:sp>
      <p:sp>
        <p:nvSpPr>
          <p:cNvPr id="3" name="object 3"/>
          <p:cNvSpPr txBox="1"/>
          <p:nvPr/>
        </p:nvSpPr>
        <p:spPr>
          <a:xfrm>
            <a:off x="494995" y="2521553"/>
            <a:ext cx="8075771" cy="864660"/>
          </a:xfrm>
          <a:prstGeom prst="rect">
            <a:avLst/>
          </a:prstGeom>
        </p:spPr>
        <p:txBody>
          <a:bodyPr vert="horz" wrap="square" lIns="0" tIns="124778" rIns="0" bIns="0" rtlCol="0">
            <a:spAutoFit/>
          </a:bodyPr>
          <a:lstStyle/>
          <a:p>
            <a:pPr marL="239078" indent="-230029">
              <a:spcBef>
                <a:spcPts val="982"/>
              </a:spcBef>
              <a:buClr>
                <a:srgbClr val="1CACE3"/>
              </a:buClr>
              <a:buSzPct val="91666"/>
              <a:buFont typeface="Cambria"/>
              <a:buChar char="◾"/>
              <a:tabLst>
                <a:tab pos="239078" algn="l"/>
                <a:tab pos="239554" algn="l"/>
              </a:tabLst>
            </a:pPr>
            <a:r>
              <a:rPr sz="1350" spc="-15" dirty="0">
                <a:solidFill>
                  <a:srgbClr val="404040"/>
                </a:solidFill>
                <a:latin typeface="Franklin Gothic Medium"/>
                <a:cs typeface="Franklin Gothic Medium"/>
              </a:rPr>
              <a:t>Outlier</a:t>
            </a:r>
            <a:r>
              <a:rPr sz="1350" spc="-11"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detection</a:t>
            </a:r>
            <a:r>
              <a:rPr sz="1350"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methods</a:t>
            </a:r>
            <a:r>
              <a:rPr sz="1350" spc="-4" dirty="0">
                <a:solidFill>
                  <a:srgbClr val="404040"/>
                </a:solidFill>
                <a:latin typeface="Franklin Gothic Medium"/>
                <a:cs typeface="Franklin Gothic Medium"/>
              </a:rPr>
              <a:t> </a:t>
            </a:r>
            <a:r>
              <a:rPr sz="1350" dirty="0">
                <a:solidFill>
                  <a:srgbClr val="404040"/>
                </a:solidFill>
                <a:latin typeface="Franklin Gothic Medium"/>
                <a:cs typeface="Franklin Gothic Medium"/>
              </a:rPr>
              <a:t>–</a:t>
            </a:r>
            <a:r>
              <a:rPr sz="1350" spc="-15"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Numeric</a:t>
            </a:r>
            <a:endParaRPr sz="1350">
              <a:latin typeface="Franklin Gothic Medium"/>
              <a:cs typeface="Franklin Gothic Medium"/>
            </a:endParaRPr>
          </a:p>
          <a:p>
            <a:pPr marL="481489" marR="3810" lvl="1" indent="-229076">
              <a:spcBef>
                <a:spcPts val="911"/>
              </a:spcBef>
              <a:buClr>
                <a:srgbClr val="1CACE3"/>
              </a:buClr>
              <a:buSzPct val="91666"/>
              <a:buFont typeface="Cambria"/>
              <a:buChar char="◾"/>
              <a:tabLst>
                <a:tab pos="481489" algn="l"/>
                <a:tab pos="481965" algn="l"/>
              </a:tabLst>
            </a:pPr>
            <a:r>
              <a:rPr sz="1350" spc="-15" dirty="0">
                <a:solidFill>
                  <a:srgbClr val="404040"/>
                </a:solidFill>
                <a:latin typeface="Franklin Gothic Medium"/>
                <a:cs typeface="Franklin Gothic Medium"/>
              </a:rPr>
              <a:t>Standard</a:t>
            </a:r>
            <a:r>
              <a:rPr sz="1350" spc="8"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Deviation</a:t>
            </a:r>
            <a:r>
              <a:rPr sz="1350" spc="23"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a:t>
            </a:r>
            <a:r>
              <a:rPr sz="1350" spc="4" dirty="0">
                <a:solidFill>
                  <a:srgbClr val="404040"/>
                </a:solidFill>
                <a:latin typeface="Franklin Gothic Medium"/>
                <a:cs typeface="Franklin Gothic Medium"/>
              </a:rPr>
              <a:t> </a:t>
            </a:r>
            <a:r>
              <a:rPr sz="1350" spc="-23" dirty="0">
                <a:solidFill>
                  <a:srgbClr val="404040"/>
                </a:solidFill>
                <a:latin typeface="Franklin Gothic Medium"/>
                <a:cs typeface="Franklin Gothic Medium"/>
              </a:rPr>
              <a:t>If</a:t>
            </a:r>
            <a:r>
              <a:rPr sz="1350" spc="4" dirty="0">
                <a:solidFill>
                  <a:srgbClr val="404040"/>
                </a:solidFill>
                <a:latin typeface="Franklin Gothic Medium"/>
                <a:cs typeface="Franklin Gothic Medium"/>
              </a:rPr>
              <a:t> </a:t>
            </a:r>
            <a:r>
              <a:rPr sz="1350" spc="-34" dirty="0">
                <a:solidFill>
                  <a:srgbClr val="404040"/>
                </a:solidFill>
                <a:latin typeface="Franklin Gothic Medium"/>
                <a:cs typeface="Franklin Gothic Medium"/>
              </a:rPr>
              <a:t>we</a:t>
            </a:r>
            <a:r>
              <a:rPr sz="1350" spc="-4" dirty="0">
                <a:solidFill>
                  <a:srgbClr val="404040"/>
                </a:solidFill>
                <a:latin typeface="Franklin Gothic Medium"/>
                <a:cs typeface="Franklin Gothic Medium"/>
              </a:rPr>
              <a:t> </a:t>
            </a:r>
            <a:r>
              <a:rPr sz="1350" spc="-34" dirty="0">
                <a:solidFill>
                  <a:srgbClr val="404040"/>
                </a:solidFill>
                <a:latin typeface="Franklin Gothic Medium"/>
                <a:cs typeface="Franklin Gothic Medium"/>
              </a:rPr>
              <a:t>know</a:t>
            </a:r>
            <a:r>
              <a:rPr sz="1350" spc="11"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that</a:t>
            </a:r>
            <a:r>
              <a:rPr sz="1350" spc="4"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the</a:t>
            </a:r>
            <a:r>
              <a:rPr sz="1350" spc="11"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distribution</a:t>
            </a:r>
            <a:r>
              <a:rPr sz="1350" spc="8"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of</a:t>
            </a:r>
            <a:r>
              <a:rPr sz="1350" spc="4" dirty="0">
                <a:solidFill>
                  <a:srgbClr val="404040"/>
                </a:solidFill>
                <a:latin typeface="Franklin Gothic Medium"/>
                <a:cs typeface="Franklin Gothic Medium"/>
              </a:rPr>
              <a:t> </a:t>
            </a:r>
            <a:r>
              <a:rPr sz="1350" spc="-8" dirty="0">
                <a:solidFill>
                  <a:srgbClr val="404040"/>
                </a:solidFill>
                <a:latin typeface="Franklin Gothic Medium"/>
                <a:cs typeface="Franklin Gothic Medium"/>
              </a:rPr>
              <a:t>values</a:t>
            </a:r>
            <a:r>
              <a:rPr sz="1350" spc="11"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in</a:t>
            </a:r>
            <a:r>
              <a:rPr sz="1350"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the</a:t>
            </a:r>
            <a:r>
              <a:rPr sz="1350" spc="8" dirty="0">
                <a:solidFill>
                  <a:srgbClr val="404040"/>
                </a:solidFill>
                <a:latin typeface="Franklin Gothic Medium"/>
                <a:cs typeface="Franklin Gothic Medium"/>
              </a:rPr>
              <a:t> </a:t>
            </a:r>
            <a:r>
              <a:rPr sz="1350" spc="-23" dirty="0">
                <a:solidFill>
                  <a:srgbClr val="404040"/>
                </a:solidFill>
                <a:latin typeface="Franklin Gothic Medium"/>
                <a:cs typeface="Franklin Gothic Medium"/>
              </a:rPr>
              <a:t>sample</a:t>
            </a:r>
            <a:r>
              <a:rPr sz="1350" spc="-4" dirty="0">
                <a:solidFill>
                  <a:srgbClr val="404040"/>
                </a:solidFill>
                <a:latin typeface="Franklin Gothic Medium"/>
                <a:cs typeface="Franklin Gothic Medium"/>
              </a:rPr>
              <a:t> </a:t>
            </a:r>
            <a:r>
              <a:rPr sz="1350" spc="-8" dirty="0">
                <a:solidFill>
                  <a:srgbClr val="404040"/>
                </a:solidFill>
                <a:latin typeface="Franklin Gothic Medium"/>
                <a:cs typeface="Franklin Gothic Medium"/>
              </a:rPr>
              <a:t>is</a:t>
            </a:r>
            <a:r>
              <a:rPr sz="1350" spc="8" dirty="0">
                <a:solidFill>
                  <a:srgbClr val="404040"/>
                </a:solidFill>
                <a:latin typeface="Franklin Gothic Medium"/>
                <a:cs typeface="Franklin Gothic Medium"/>
              </a:rPr>
              <a:t> </a:t>
            </a:r>
            <a:r>
              <a:rPr sz="1350" spc="-8" dirty="0">
                <a:solidFill>
                  <a:srgbClr val="404040"/>
                </a:solidFill>
                <a:latin typeface="Franklin Gothic Medium"/>
                <a:cs typeface="Franklin Gothic Medium"/>
              </a:rPr>
              <a:t>Gaussian</a:t>
            </a:r>
            <a:r>
              <a:rPr sz="1350" spc="4"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or</a:t>
            </a:r>
            <a:r>
              <a:rPr sz="1350" spc="8"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Gaussian-like, </a:t>
            </a:r>
            <a:r>
              <a:rPr sz="1350" spc="-326" dirty="0">
                <a:solidFill>
                  <a:srgbClr val="404040"/>
                </a:solidFill>
                <a:latin typeface="Franklin Gothic Medium"/>
                <a:cs typeface="Franklin Gothic Medium"/>
              </a:rPr>
              <a:t> </a:t>
            </a:r>
            <a:r>
              <a:rPr sz="1350" spc="-34" dirty="0">
                <a:solidFill>
                  <a:srgbClr val="404040"/>
                </a:solidFill>
                <a:latin typeface="Franklin Gothic Medium"/>
                <a:cs typeface="Franklin Gothic Medium"/>
              </a:rPr>
              <a:t>we</a:t>
            </a:r>
            <a:r>
              <a:rPr sz="1350" dirty="0">
                <a:solidFill>
                  <a:srgbClr val="404040"/>
                </a:solidFill>
                <a:latin typeface="Franklin Gothic Medium"/>
                <a:cs typeface="Franklin Gothic Medium"/>
              </a:rPr>
              <a:t> </a:t>
            </a:r>
            <a:r>
              <a:rPr sz="1350" spc="-8" dirty="0">
                <a:solidFill>
                  <a:srgbClr val="404040"/>
                </a:solidFill>
                <a:latin typeface="Franklin Gothic Medium"/>
                <a:cs typeface="Franklin Gothic Medium"/>
              </a:rPr>
              <a:t>can</a:t>
            </a:r>
            <a:r>
              <a:rPr sz="1350" spc="-11" dirty="0">
                <a:solidFill>
                  <a:srgbClr val="404040"/>
                </a:solidFill>
                <a:latin typeface="Franklin Gothic Medium"/>
                <a:cs typeface="Franklin Gothic Medium"/>
              </a:rPr>
              <a:t> </a:t>
            </a:r>
            <a:r>
              <a:rPr sz="1350" dirty="0">
                <a:solidFill>
                  <a:srgbClr val="404040"/>
                </a:solidFill>
                <a:latin typeface="Franklin Gothic Medium"/>
                <a:cs typeface="Franklin Gothic Medium"/>
              </a:rPr>
              <a:t>use </a:t>
            </a:r>
            <a:r>
              <a:rPr sz="1350" spc="-11" dirty="0">
                <a:solidFill>
                  <a:srgbClr val="404040"/>
                </a:solidFill>
                <a:latin typeface="Franklin Gothic Medium"/>
                <a:cs typeface="Franklin Gothic Medium"/>
              </a:rPr>
              <a:t>the</a:t>
            </a:r>
            <a:r>
              <a:rPr sz="1350" spc="8"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standard</a:t>
            </a:r>
            <a:r>
              <a:rPr sz="1350" spc="4"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deviation</a:t>
            </a:r>
            <a:r>
              <a:rPr sz="1350" spc="8"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of</a:t>
            </a:r>
            <a:r>
              <a:rPr sz="1350" spc="-4"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the</a:t>
            </a:r>
            <a:r>
              <a:rPr sz="1350" spc="4" dirty="0">
                <a:solidFill>
                  <a:srgbClr val="404040"/>
                </a:solidFill>
                <a:latin typeface="Franklin Gothic Medium"/>
                <a:cs typeface="Franklin Gothic Medium"/>
              </a:rPr>
              <a:t> </a:t>
            </a:r>
            <a:r>
              <a:rPr sz="1350" spc="-23" dirty="0">
                <a:solidFill>
                  <a:srgbClr val="404040"/>
                </a:solidFill>
                <a:latin typeface="Franklin Gothic Medium"/>
                <a:cs typeface="Franklin Gothic Medium"/>
              </a:rPr>
              <a:t>sample</a:t>
            </a:r>
            <a:r>
              <a:rPr sz="1350" spc="-8" dirty="0">
                <a:solidFill>
                  <a:srgbClr val="404040"/>
                </a:solidFill>
                <a:latin typeface="Franklin Gothic Medium"/>
                <a:cs typeface="Franklin Gothic Medium"/>
              </a:rPr>
              <a:t> </a:t>
            </a:r>
            <a:r>
              <a:rPr sz="1350" spc="-4" dirty="0">
                <a:solidFill>
                  <a:srgbClr val="404040"/>
                </a:solidFill>
                <a:latin typeface="Franklin Gothic Medium"/>
                <a:cs typeface="Franklin Gothic Medium"/>
              </a:rPr>
              <a:t>as</a:t>
            </a:r>
            <a:r>
              <a:rPr sz="1350" spc="4"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a</a:t>
            </a:r>
            <a:r>
              <a:rPr sz="1350" spc="-11" dirty="0">
                <a:solidFill>
                  <a:srgbClr val="404040"/>
                </a:solidFill>
                <a:latin typeface="Franklin Gothic Medium"/>
                <a:cs typeface="Franklin Gothic Medium"/>
              </a:rPr>
              <a:t> </a:t>
            </a:r>
            <a:r>
              <a:rPr sz="1350" spc="-8" dirty="0">
                <a:solidFill>
                  <a:srgbClr val="404040"/>
                </a:solidFill>
                <a:latin typeface="Franklin Gothic Medium"/>
                <a:cs typeface="Franklin Gothic Medium"/>
              </a:rPr>
              <a:t>cut-off</a:t>
            </a:r>
            <a:r>
              <a:rPr sz="1350" dirty="0">
                <a:solidFill>
                  <a:srgbClr val="404040"/>
                </a:solidFill>
                <a:latin typeface="Franklin Gothic Medium"/>
                <a:cs typeface="Franklin Gothic Medium"/>
              </a:rPr>
              <a:t> </a:t>
            </a:r>
            <a:r>
              <a:rPr sz="1350" spc="-23" dirty="0">
                <a:solidFill>
                  <a:srgbClr val="404040"/>
                </a:solidFill>
                <a:latin typeface="Franklin Gothic Medium"/>
                <a:cs typeface="Franklin Gothic Medium"/>
              </a:rPr>
              <a:t>for</a:t>
            </a:r>
            <a:r>
              <a:rPr sz="1350" spc="-8" dirty="0">
                <a:solidFill>
                  <a:srgbClr val="404040"/>
                </a:solidFill>
                <a:latin typeface="Franklin Gothic Medium"/>
                <a:cs typeface="Franklin Gothic Medium"/>
              </a:rPr>
              <a:t> </a:t>
            </a:r>
            <a:r>
              <a:rPr sz="1350" spc="-23" dirty="0">
                <a:solidFill>
                  <a:srgbClr val="404040"/>
                </a:solidFill>
                <a:latin typeface="Franklin Gothic Medium"/>
                <a:cs typeface="Franklin Gothic Medium"/>
              </a:rPr>
              <a:t>identifying</a:t>
            </a:r>
            <a:r>
              <a:rPr sz="1350" spc="11"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outliers</a:t>
            </a:r>
            <a:endParaRPr sz="1350">
              <a:latin typeface="Franklin Gothic Medium"/>
              <a:cs typeface="Franklin Gothic Medium"/>
            </a:endParaRPr>
          </a:p>
        </p:txBody>
      </p:sp>
      <p:grpSp>
        <p:nvGrpSpPr>
          <p:cNvPr id="4" name="object 4"/>
          <p:cNvGrpSpPr/>
          <p:nvPr/>
        </p:nvGrpSpPr>
        <p:grpSpPr>
          <a:xfrm>
            <a:off x="2452640" y="3538442"/>
            <a:ext cx="4239101" cy="2261711"/>
            <a:chOff x="3270186" y="3574922"/>
            <a:chExt cx="5652135" cy="3015615"/>
          </a:xfrm>
        </p:grpSpPr>
        <p:pic>
          <p:nvPicPr>
            <p:cNvPr id="5" name="object 5"/>
            <p:cNvPicPr/>
            <p:nvPr/>
          </p:nvPicPr>
          <p:blipFill>
            <a:blip r:embed="rId2" cstate="print"/>
            <a:stretch>
              <a:fillRect/>
            </a:stretch>
          </p:blipFill>
          <p:spPr>
            <a:xfrm>
              <a:off x="3345362" y="3865779"/>
              <a:ext cx="5463722" cy="2621074"/>
            </a:xfrm>
            <a:prstGeom prst="rect">
              <a:avLst/>
            </a:prstGeom>
          </p:spPr>
        </p:pic>
        <p:sp>
          <p:nvSpPr>
            <p:cNvPr id="6" name="object 6"/>
            <p:cNvSpPr/>
            <p:nvPr/>
          </p:nvSpPr>
          <p:spPr>
            <a:xfrm>
              <a:off x="3274948" y="3579685"/>
              <a:ext cx="5642610" cy="3006090"/>
            </a:xfrm>
            <a:custGeom>
              <a:avLst/>
              <a:gdLst/>
              <a:ahLst/>
              <a:cxnLst/>
              <a:rect l="l" t="t" r="r" b="b"/>
              <a:pathLst>
                <a:path w="5642609" h="3006090">
                  <a:moveTo>
                    <a:pt x="0" y="3005709"/>
                  </a:moveTo>
                  <a:lnTo>
                    <a:pt x="5642229" y="3005709"/>
                  </a:lnTo>
                  <a:lnTo>
                    <a:pt x="5642229" y="0"/>
                  </a:lnTo>
                  <a:lnTo>
                    <a:pt x="0" y="0"/>
                  </a:lnTo>
                  <a:lnTo>
                    <a:pt x="0" y="3005709"/>
                  </a:lnTo>
                  <a:close/>
                </a:path>
              </a:pathLst>
            </a:custGeom>
            <a:ln w="9525">
              <a:solidFill>
                <a:srgbClr val="000000"/>
              </a:solidFill>
            </a:ln>
          </p:spPr>
          <p:txBody>
            <a:bodyPr wrap="square" lIns="0" tIns="0" rIns="0" bIns="0" rtlCol="0"/>
            <a:lstStyle/>
            <a:p>
              <a:endParaRPr sz="1350"/>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5576" y="1346111"/>
            <a:ext cx="5256584" cy="870912"/>
          </a:xfrm>
          <a:prstGeom prst="rect">
            <a:avLst/>
          </a:prstGeom>
        </p:spPr>
        <p:txBody>
          <a:bodyPr vert="horz" wrap="square" lIns="0" tIns="9049" rIns="0" bIns="0" rtlCol="0" anchor="b" anchorCtr="0">
            <a:spAutoFit/>
          </a:bodyPr>
          <a:lstStyle/>
          <a:p>
            <a:pPr marL="9525">
              <a:spcBef>
                <a:spcPts val="71"/>
              </a:spcBef>
            </a:pPr>
            <a:r>
              <a:rPr sz="2800" spc="-203" dirty="0">
                <a:latin typeface="Times New Roman" panose="02020603050405020304" pitchFamily="18" charset="0"/>
                <a:cs typeface="Times New Roman" panose="02020603050405020304" pitchFamily="18" charset="0"/>
              </a:rPr>
              <a:t>D</a:t>
            </a:r>
            <a:r>
              <a:rPr sz="2800" spc="-349" dirty="0">
                <a:latin typeface="Times New Roman" panose="02020603050405020304" pitchFamily="18" charset="0"/>
                <a:cs typeface="Times New Roman" panose="02020603050405020304" pitchFamily="18" charset="0"/>
              </a:rPr>
              <a:t>A</a:t>
            </a:r>
            <a:r>
              <a:rPr sz="2800" spc="-360" dirty="0">
                <a:latin typeface="Times New Roman" panose="02020603050405020304" pitchFamily="18" charset="0"/>
                <a:cs typeface="Times New Roman" panose="02020603050405020304" pitchFamily="18" charset="0"/>
              </a:rPr>
              <a:t>T</a:t>
            </a:r>
            <a:r>
              <a:rPr sz="2800" spc="-244" dirty="0">
                <a:latin typeface="Times New Roman" panose="02020603050405020304" pitchFamily="18" charset="0"/>
                <a:cs typeface="Times New Roman" panose="02020603050405020304" pitchFamily="18" charset="0"/>
              </a:rPr>
              <a:t>A</a:t>
            </a:r>
            <a:r>
              <a:rPr sz="2800" spc="-60" dirty="0">
                <a:latin typeface="Times New Roman" panose="02020603050405020304" pitchFamily="18" charset="0"/>
                <a:cs typeface="Times New Roman" panose="02020603050405020304" pitchFamily="18" charset="0"/>
              </a:rPr>
              <a:t> </a:t>
            </a:r>
            <a:r>
              <a:rPr sz="2800" spc="-221" dirty="0">
                <a:latin typeface="Times New Roman" panose="02020603050405020304" pitchFamily="18" charset="0"/>
                <a:cs typeface="Times New Roman" panose="02020603050405020304" pitchFamily="18" charset="0"/>
              </a:rPr>
              <a:t>CLE</a:t>
            </a:r>
            <a:r>
              <a:rPr sz="2800" spc="-229" dirty="0">
                <a:latin typeface="Times New Roman" panose="02020603050405020304" pitchFamily="18" charset="0"/>
                <a:cs typeface="Times New Roman" panose="02020603050405020304" pitchFamily="18" charset="0"/>
              </a:rPr>
              <a:t>A</a:t>
            </a:r>
            <a:r>
              <a:rPr sz="2800" spc="-94" dirty="0">
                <a:latin typeface="Times New Roman" panose="02020603050405020304" pitchFamily="18" charset="0"/>
                <a:cs typeface="Times New Roman" panose="02020603050405020304" pitchFamily="18" charset="0"/>
              </a:rPr>
              <a:t>NI</a:t>
            </a:r>
            <a:r>
              <a:rPr sz="2800" spc="-124" dirty="0">
                <a:latin typeface="Times New Roman" panose="02020603050405020304" pitchFamily="18" charset="0"/>
                <a:cs typeface="Times New Roman" panose="02020603050405020304" pitchFamily="18" charset="0"/>
              </a:rPr>
              <a:t>N</a:t>
            </a:r>
            <a:r>
              <a:rPr sz="2800" spc="-289" dirty="0">
                <a:latin typeface="Times New Roman" panose="02020603050405020304" pitchFamily="18" charset="0"/>
                <a:cs typeface="Times New Roman" panose="02020603050405020304" pitchFamily="18" charset="0"/>
              </a:rPr>
              <a:t>G</a:t>
            </a:r>
            <a:r>
              <a:rPr sz="2800" spc="-34" dirty="0">
                <a:latin typeface="Times New Roman" panose="02020603050405020304" pitchFamily="18" charset="0"/>
                <a:cs typeface="Times New Roman" panose="02020603050405020304" pitchFamily="18" charset="0"/>
              </a:rPr>
              <a:t> </a:t>
            </a:r>
            <a:r>
              <a:rPr sz="2800" spc="-161" dirty="0">
                <a:latin typeface="Times New Roman" panose="02020603050405020304" pitchFamily="18" charset="0"/>
                <a:cs typeface="Times New Roman" panose="02020603050405020304" pitchFamily="18" charset="0"/>
              </a:rPr>
              <a:t>-</a:t>
            </a:r>
            <a:r>
              <a:rPr sz="2800" spc="-53" dirty="0">
                <a:latin typeface="Times New Roman" panose="02020603050405020304" pitchFamily="18" charset="0"/>
                <a:cs typeface="Times New Roman" panose="02020603050405020304" pitchFamily="18" charset="0"/>
              </a:rPr>
              <a:t> </a:t>
            </a:r>
            <a:r>
              <a:rPr sz="2800" spc="-210" dirty="0">
                <a:latin typeface="Times New Roman" panose="02020603050405020304" pitchFamily="18" charset="0"/>
                <a:cs typeface="Times New Roman" panose="02020603050405020304" pitchFamily="18" charset="0"/>
              </a:rPr>
              <a:t>OUTL</a:t>
            </a:r>
            <a:r>
              <a:rPr sz="2800" spc="-94" dirty="0">
                <a:latin typeface="Times New Roman" panose="02020603050405020304" pitchFamily="18" charset="0"/>
                <a:cs typeface="Times New Roman" panose="02020603050405020304" pitchFamily="18" charset="0"/>
              </a:rPr>
              <a:t>I</a:t>
            </a:r>
            <a:r>
              <a:rPr sz="2800" spc="-172" dirty="0">
                <a:latin typeface="Times New Roman" panose="02020603050405020304" pitchFamily="18" charset="0"/>
                <a:cs typeface="Times New Roman" panose="02020603050405020304" pitchFamily="18" charset="0"/>
              </a:rPr>
              <a:t>ER</a:t>
            </a:r>
            <a:r>
              <a:rPr sz="2800" spc="-45" dirty="0">
                <a:latin typeface="Times New Roman" panose="02020603050405020304" pitchFamily="18" charset="0"/>
                <a:cs typeface="Times New Roman" panose="02020603050405020304" pitchFamily="18" charset="0"/>
              </a:rPr>
              <a:t> </a:t>
            </a:r>
            <a:r>
              <a:rPr sz="2800" spc="-195" dirty="0">
                <a:latin typeface="Times New Roman" panose="02020603050405020304" pitchFamily="18" charset="0"/>
                <a:cs typeface="Times New Roman" panose="02020603050405020304" pitchFamily="18" charset="0"/>
              </a:rPr>
              <a:t>DETECTION</a:t>
            </a:r>
          </a:p>
        </p:txBody>
      </p:sp>
      <p:sp>
        <p:nvSpPr>
          <p:cNvPr id="3" name="object 3"/>
          <p:cNvSpPr txBox="1"/>
          <p:nvPr/>
        </p:nvSpPr>
        <p:spPr>
          <a:xfrm>
            <a:off x="494995" y="2521553"/>
            <a:ext cx="8107680" cy="864660"/>
          </a:xfrm>
          <a:prstGeom prst="rect">
            <a:avLst/>
          </a:prstGeom>
        </p:spPr>
        <p:txBody>
          <a:bodyPr vert="horz" wrap="square" lIns="0" tIns="124778" rIns="0" bIns="0" rtlCol="0">
            <a:spAutoFit/>
          </a:bodyPr>
          <a:lstStyle/>
          <a:p>
            <a:pPr marL="239078" indent="-230029">
              <a:spcBef>
                <a:spcPts val="982"/>
              </a:spcBef>
              <a:buClr>
                <a:srgbClr val="1CACE3"/>
              </a:buClr>
              <a:buSzPct val="91666"/>
              <a:buFont typeface="Cambria"/>
              <a:buChar char="◾"/>
              <a:tabLst>
                <a:tab pos="239078" algn="l"/>
                <a:tab pos="239554" algn="l"/>
              </a:tabLst>
            </a:pPr>
            <a:r>
              <a:rPr sz="1350" spc="-15" dirty="0">
                <a:solidFill>
                  <a:srgbClr val="404040"/>
                </a:solidFill>
                <a:latin typeface="Franklin Gothic Medium"/>
                <a:cs typeface="Franklin Gothic Medium"/>
              </a:rPr>
              <a:t>Outlier</a:t>
            </a:r>
            <a:r>
              <a:rPr sz="1350" spc="-11"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detection</a:t>
            </a:r>
            <a:r>
              <a:rPr sz="1350"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methods</a:t>
            </a:r>
            <a:r>
              <a:rPr sz="1350" spc="-4" dirty="0">
                <a:solidFill>
                  <a:srgbClr val="404040"/>
                </a:solidFill>
                <a:latin typeface="Franklin Gothic Medium"/>
                <a:cs typeface="Franklin Gothic Medium"/>
              </a:rPr>
              <a:t> </a:t>
            </a:r>
            <a:r>
              <a:rPr sz="1350" dirty="0">
                <a:solidFill>
                  <a:srgbClr val="404040"/>
                </a:solidFill>
                <a:latin typeface="Franklin Gothic Medium"/>
                <a:cs typeface="Franklin Gothic Medium"/>
              </a:rPr>
              <a:t>–</a:t>
            </a:r>
            <a:r>
              <a:rPr sz="1350" spc="-15"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Numeric</a:t>
            </a:r>
            <a:endParaRPr sz="1350">
              <a:latin typeface="Franklin Gothic Medium"/>
              <a:cs typeface="Franklin Gothic Medium"/>
            </a:endParaRPr>
          </a:p>
          <a:p>
            <a:pPr marL="481489" marR="3810" lvl="1" indent="-229076">
              <a:spcBef>
                <a:spcPts val="911"/>
              </a:spcBef>
              <a:buClr>
                <a:srgbClr val="1CACE3"/>
              </a:buClr>
              <a:buSzPct val="91666"/>
              <a:buFont typeface="Cambria"/>
              <a:buChar char="◾"/>
              <a:tabLst>
                <a:tab pos="481489" algn="l"/>
                <a:tab pos="481965" algn="l"/>
              </a:tabLst>
            </a:pPr>
            <a:r>
              <a:rPr sz="1350" spc="-15" dirty="0">
                <a:solidFill>
                  <a:srgbClr val="404040"/>
                </a:solidFill>
                <a:latin typeface="Franklin Gothic Medium"/>
                <a:cs typeface="Franklin Gothic Medium"/>
              </a:rPr>
              <a:t>Inter-Quartile</a:t>
            </a:r>
            <a:r>
              <a:rPr sz="1350" spc="4" dirty="0">
                <a:solidFill>
                  <a:srgbClr val="404040"/>
                </a:solidFill>
                <a:latin typeface="Franklin Gothic Medium"/>
                <a:cs typeface="Franklin Gothic Medium"/>
              </a:rPr>
              <a:t> </a:t>
            </a:r>
            <a:r>
              <a:rPr sz="1350" spc="-23" dirty="0">
                <a:solidFill>
                  <a:srgbClr val="404040"/>
                </a:solidFill>
                <a:latin typeface="Franklin Gothic Medium"/>
                <a:cs typeface="Franklin Gothic Medium"/>
              </a:rPr>
              <a:t>Range</a:t>
            </a:r>
            <a:r>
              <a:rPr sz="1350" spc="8"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(IQR)</a:t>
            </a:r>
            <a:r>
              <a:rPr sz="1350" spc="-8" dirty="0">
                <a:solidFill>
                  <a:srgbClr val="404040"/>
                </a:solidFill>
                <a:latin typeface="Franklin Gothic Medium"/>
                <a:cs typeface="Franklin Gothic Medium"/>
              </a:rPr>
              <a:t> </a:t>
            </a:r>
            <a:r>
              <a:rPr sz="1350" spc="-34" dirty="0">
                <a:solidFill>
                  <a:srgbClr val="404040"/>
                </a:solidFill>
                <a:latin typeface="Franklin Gothic Medium"/>
                <a:cs typeface="Franklin Gothic Medium"/>
              </a:rPr>
              <a:t>/</a:t>
            </a:r>
            <a:r>
              <a:rPr sz="1350" spc="-4"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Box-plot</a:t>
            </a:r>
            <a:r>
              <a:rPr sz="1350"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 </a:t>
            </a:r>
            <a:r>
              <a:rPr sz="1350" spc="-30" dirty="0">
                <a:solidFill>
                  <a:srgbClr val="404040"/>
                </a:solidFill>
                <a:latin typeface="Franklin Gothic Medium"/>
                <a:cs typeface="Franklin Gothic Medium"/>
              </a:rPr>
              <a:t>IQR</a:t>
            </a:r>
            <a:r>
              <a:rPr sz="1350" spc="-8" dirty="0">
                <a:solidFill>
                  <a:srgbClr val="404040"/>
                </a:solidFill>
                <a:latin typeface="Franklin Gothic Medium"/>
                <a:cs typeface="Franklin Gothic Medium"/>
              </a:rPr>
              <a:t> is</a:t>
            </a:r>
            <a:r>
              <a:rPr sz="1350"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a</a:t>
            </a:r>
            <a:r>
              <a:rPr sz="1350" spc="4" dirty="0">
                <a:solidFill>
                  <a:srgbClr val="404040"/>
                </a:solidFill>
                <a:latin typeface="Franklin Gothic Medium"/>
                <a:cs typeface="Franklin Gothic Medium"/>
              </a:rPr>
              <a:t> </a:t>
            </a:r>
            <a:r>
              <a:rPr sz="1350" spc="-8" dirty="0">
                <a:solidFill>
                  <a:srgbClr val="404040"/>
                </a:solidFill>
                <a:latin typeface="Franklin Gothic Medium"/>
                <a:cs typeface="Franklin Gothic Medium"/>
              </a:rPr>
              <a:t>concept</a:t>
            </a:r>
            <a:r>
              <a:rPr sz="1350" spc="8"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in</a:t>
            </a:r>
            <a:r>
              <a:rPr sz="1350"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statistics</a:t>
            </a:r>
            <a:r>
              <a:rPr sz="1350" spc="8"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that</a:t>
            </a:r>
            <a:r>
              <a:rPr sz="1350" spc="-4" dirty="0">
                <a:solidFill>
                  <a:srgbClr val="404040"/>
                </a:solidFill>
                <a:latin typeface="Franklin Gothic Medium"/>
                <a:cs typeface="Franklin Gothic Medium"/>
              </a:rPr>
              <a:t> </a:t>
            </a:r>
            <a:r>
              <a:rPr sz="1350" spc="-8" dirty="0">
                <a:solidFill>
                  <a:srgbClr val="404040"/>
                </a:solidFill>
                <a:latin typeface="Franklin Gothic Medium"/>
                <a:cs typeface="Franklin Gothic Medium"/>
              </a:rPr>
              <a:t>is</a:t>
            </a:r>
            <a:r>
              <a:rPr sz="1350" spc="8" dirty="0">
                <a:solidFill>
                  <a:srgbClr val="404040"/>
                </a:solidFill>
                <a:latin typeface="Franklin Gothic Medium"/>
                <a:cs typeface="Franklin Gothic Medium"/>
              </a:rPr>
              <a:t> </a:t>
            </a:r>
            <a:r>
              <a:rPr sz="1350" dirty="0">
                <a:solidFill>
                  <a:srgbClr val="404040"/>
                </a:solidFill>
                <a:latin typeface="Franklin Gothic Medium"/>
                <a:cs typeface="Franklin Gothic Medium"/>
              </a:rPr>
              <a:t>used</a:t>
            </a:r>
            <a:r>
              <a:rPr sz="1350" spc="8" dirty="0">
                <a:solidFill>
                  <a:srgbClr val="404040"/>
                </a:solidFill>
                <a:latin typeface="Franklin Gothic Medium"/>
                <a:cs typeface="Franklin Gothic Medium"/>
              </a:rPr>
              <a:t> </a:t>
            </a:r>
            <a:r>
              <a:rPr sz="1350" spc="-30" dirty="0">
                <a:solidFill>
                  <a:srgbClr val="404040"/>
                </a:solidFill>
                <a:latin typeface="Franklin Gothic Medium"/>
                <a:cs typeface="Franklin Gothic Medium"/>
              </a:rPr>
              <a:t>to</a:t>
            </a:r>
            <a:r>
              <a:rPr sz="1350" spc="4"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measure</a:t>
            </a:r>
            <a:r>
              <a:rPr sz="1350"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the</a:t>
            </a:r>
            <a:r>
              <a:rPr sz="1350" spc="8"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statistical </a:t>
            </a:r>
            <a:r>
              <a:rPr sz="1350" spc="-326" dirty="0">
                <a:solidFill>
                  <a:srgbClr val="404040"/>
                </a:solidFill>
                <a:latin typeface="Franklin Gothic Medium"/>
                <a:cs typeface="Franklin Gothic Medium"/>
              </a:rPr>
              <a:t> </a:t>
            </a:r>
            <a:r>
              <a:rPr sz="1350" spc="-8" dirty="0">
                <a:solidFill>
                  <a:srgbClr val="404040"/>
                </a:solidFill>
                <a:latin typeface="Franklin Gothic Medium"/>
                <a:cs typeface="Franklin Gothic Medium"/>
              </a:rPr>
              <a:t>dispersion</a:t>
            </a:r>
            <a:r>
              <a:rPr sz="1350" spc="4"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and</a:t>
            </a:r>
            <a:r>
              <a:rPr sz="1350" spc="4"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data</a:t>
            </a:r>
            <a:r>
              <a:rPr sz="1350" spc="-4" dirty="0">
                <a:solidFill>
                  <a:srgbClr val="404040"/>
                </a:solidFill>
                <a:latin typeface="Franklin Gothic Medium"/>
                <a:cs typeface="Franklin Gothic Medium"/>
              </a:rPr>
              <a:t> </a:t>
            </a:r>
            <a:r>
              <a:rPr sz="1350" spc="-23" dirty="0">
                <a:solidFill>
                  <a:srgbClr val="404040"/>
                </a:solidFill>
                <a:latin typeface="Franklin Gothic Medium"/>
                <a:cs typeface="Franklin Gothic Medium"/>
              </a:rPr>
              <a:t>variability</a:t>
            </a:r>
            <a:r>
              <a:rPr sz="1350" spc="-4" dirty="0">
                <a:solidFill>
                  <a:srgbClr val="404040"/>
                </a:solidFill>
                <a:latin typeface="Franklin Gothic Medium"/>
                <a:cs typeface="Franklin Gothic Medium"/>
              </a:rPr>
              <a:t> </a:t>
            </a:r>
            <a:r>
              <a:rPr sz="1350" spc="-30" dirty="0">
                <a:solidFill>
                  <a:srgbClr val="404040"/>
                </a:solidFill>
                <a:latin typeface="Franklin Gothic Medium"/>
                <a:cs typeface="Franklin Gothic Medium"/>
              </a:rPr>
              <a:t>by</a:t>
            </a:r>
            <a:r>
              <a:rPr sz="1350" spc="-8"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dividing</a:t>
            </a:r>
            <a:r>
              <a:rPr sz="1350" spc="15"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the</a:t>
            </a:r>
            <a:r>
              <a:rPr sz="1350"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dataset</a:t>
            </a:r>
            <a:r>
              <a:rPr sz="1350" spc="-8" dirty="0">
                <a:solidFill>
                  <a:srgbClr val="404040"/>
                </a:solidFill>
                <a:latin typeface="Franklin Gothic Medium"/>
                <a:cs typeface="Franklin Gothic Medium"/>
              </a:rPr>
              <a:t> </a:t>
            </a:r>
            <a:r>
              <a:rPr sz="1350" spc="-23" dirty="0">
                <a:solidFill>
                  <a:srgbClr val="404040"/>
                </a:solidFill>
                <a:latin typeface="Franklin Gothic Medium"/>
                <a:cs typeface="Franklin Gothic Medium"/>
              </a:rPr>
              <a:t>into</a:t>
            </a:r>
            <a:r>
              <a:rPr sz="1350" spc="4" dirty="0">
                <a:solidFill>
                  <a:srgbClr val="404040"/>
                </a:solidFill>
                <a:latin typeface="Franklin Gothic Medium"/>
                <a:cs typeface="Franklin Gothic Medium"/>
              </a:rPr>
              <a:t> </a:t>
            </a:r>
            <a:r>
              <a:rPr sz="1350" spc="-8" dirty="0">
                <a:solidFill>
                  <a:srgbClr val="404040"/>
                </a:solidFill>
                <a:latin typeface="Franklin Gothic Medium"/>
                <a:cs typeface="Franklin Gothic Medium"/>
              </a:rPr>
              <a:t>quartiles.</a:t>
            </a:r>
            <a:endParaRPr sz="1350">
              <a:latin typeface="Franklin Gothic Medium"/>
              <a:cs typeface="Franklin Gothic Medium"/>
            </a:endParaRPr>
          </a:p>
        </p:txBody>
      </p:sp>
      <p:grpSp>
        <p:nvGrpSpPr>
          <p:cNvPr id="4" name="object 4"/>
          <p:cNvGrpSpPr/>
          <p:nvPr/>
        </p:nvGrpSpPr>
        <p:grpSpPr>
          <a:xfrm>
            <a:off x="1291351" y="3421857"/>
            <a:ext cx="6561773" cy="2261711"/>
            <a:chOff x="1721802" y="3419475"/>
            <a:chExt cx="8749030" cy="3015615"/>
          </a:xfrm>
        </p:grpSpPr>
        <p:pic>
          <p:nvPicPr>
            <p:cNvPr id="5" name="object 5"/>
            <p:cNvPicPr/>
            <p:nvPr/>
          </p:nvPicPr>
          <p:blipFill>
            <a:blip r:embed="rId2" cstate="print"/>
            <a:stretch>
              <a:fillRect/>
            </a:stretch>
          </p:blipFill>
          <p:spPr>
            <a:xfrm>
              <a:off x="2132538" y="3548566"/>
              <a:ext cx="8124040" cy="2475720"/>
            </a:xfrm>
            <a:prstGeom prst="rect">
              <a:avLst/>
            </a:prstGeom>
          </p:spPr>
        </p:pic>
        <p:sp>
          <p:nvSpPr>
            <p:cNvPr id="6" name="object 6"/>
            <p:cNvSpPr/>
            <p:nvPr/>
          </p:nvSpPr>
          <p:spPr>
            <a:xfrm>
              <a:off x="1726564" y="3424237"/>
              <a:ext cx="8739505" cy="3006090"/>
            </a:xfrm>
            <a:custGeom>
              <a:avLst/>
              <a:gdLst/>
              <a:ahLst/>
              <a:cxnLst/>
              <a:rect l="l" t="t" r="r" b="b"/>
              <a:pathLst>
                <a:path w="8739505" h="3006090">
                  <a:moveTo>
                    <a:pt x="0" y="3005709"/>
                  </a:moveTo>
                  <a:lnTo>
                    <a:pt x="8738996" y="3005709"/>
                  </a:lnTo>
                  <a:lnTo>
                    <a:pt x="8738996" y="0"/>
                  </a:lnTo>
                  <a:lnTo>
                    <a:pt x="0" y="0"/>
                  </a:lnTo>
                  <a:lnTo>
                    <a:pt x="0" y="3005709"/>
                  </a:lnTo>
                  <a:close/>
                </a:path>
              </a:pathLst>
            </a:custGeom>
            <a:ln w="9525">
              <a:solidFill>
                <a:srgbClr val="000000"/>
              </a:solidFill>
            </a:ln>
          </p:spPr>
          <p:txBody>
            <a:bodyPr wrap="square" lIns="0" tIns="0" rIns="0" bIns="0" rtlCol="0"/>
            <a:lstStyle/>
            <a:p>
              <a:endParaRPr sz="1350"/>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3608" y="1678162"/>
            <a:ext cx="7416824" cy="470802"/>
          </a:xfrm>
          <a:prstGeom prst="rect">
            <a:avLst/>
          </a:prstGeom>
        </p:spPr>
        <p:txBody>
          <a:bodyPr vert="horz" wrap="square" lIns="0" tIns="9049" rIns="0" bIns="0" rtlCol="0" anchor="b" anchorCtr="0">
            <a:spAutoFit/>
          </a:bodyPr>
          <a:lstStyle/>
          <a:p>
            <a:pPr marL="9525">
              <a:spcBef>
                <a:spcPts val="71"/>
              </a:spcBef>
            </a:pPr>
            <a:r>
              <a:rPr sz="3000" spc="-203" dirty="0">
                <a:latin typeface="Times New Roman" panose="02020603050405020304" pitchFamily="18" charset="0"/>
                <a:cs typeface="Times New Roman" panose="02020603050405020304" pitchFamily="18" charset="0"/>
              </a:rPr>
              <a:t>D</a:t>
            </a:r>
            <a:r>
              <a:rPr sz="3000" spc="-349" dirty="0">
                <a:latin typeface="Times New Roman" panose="02020603050405020304" pitchFamily="18" charset="0"/>
                <a:cs typeface="Times New Roman" panose="02020603050405020304" pitchFamily="18" charset="0"/>
              </a:rPr>
              <a:t>A</a:t>
            </a:r>
            <a:r>
              <a:rPr sz="3000" spc="-360" dirty="0">
                <a:latin typeface="Times New Roman" panose="02020603050405020304" pitchFamily="18" charset="0"/>
                <a:cs typeface="Times New Roman" panose="02020603050405020304" pitchFamily="18" charset="0"/>
              </a:rPr>
              <a:t>T</a:t>
            </a:r>
            <a:r>
              <a:rPr sz="3000" spc="-244" dirty="0">
                <a:latin typeface="Times New Roman" panose="02020603050405020304" pitchFamily="18" charset="0"/>
                <a:cs typeface="Times New Roman" panose="02020603050405020304" pitchFamily="18" charset="0"/>
              </a:rPr>
              <a:t>A</a:t>
            </a:r>
            <a:r>
              <a:rPr sz="3000" spc="-60" dirty="0">
                <a:latin typeface="Times New Roman" panose="02020603050405020304" pitchFamily="18" charset="0"/>
                <a:cs typeface="Times New Roman" panose="02020603050405020304" pitchFamily="18" charset="0"/>
              </a:rPr>
              <a:t> </a:t>
            </a:r>
            <a:r>
              <a:rPr sz="3000" spc="-210" dirty="0">
                <a:latin typeface="Times New Roman" panose="02020603050405020304" pitchFamily="18" charset="0"/>
                <a:cs typeface="Times New Roman" panose="02020603050405020304" pitchFamily="18" charset="0"/>
              </a:rPr>
              <a:t>CLEA</a:t>
            </a:r>
            <a:r>
              <a:rPr sz="3000" spc="-217" dirty="0">
                <a:latin typeface="Times New Roman" panose="02020603050405020304" pitchFamily="18" charset="0"/>
                <a:cs typeface="Times New Roman" panose="02020603050405020304" pitchFamily="18" charset="0"/>
              </a:rPr>
              <a:t>N</a:t>
            </a:r>
            <a:r>
              <a:rPr sz="3000" spc="-143" dirty="0">
                <a:latin typeface="Times New Roman" panose="02020603050405020304" pitchFamily="18" charset="0"/>
                <a:cs typeface="Times New Roman" panose="02020603050405020304" pitchFamily="18" charset="0"/>
              </a:rPr>
              <a:t>ING</a:t>
            </a:r>
            <a:r>
              <a:rPr sz="3000" spc="-30" dirty="0">
                <a:latin typeface="Times New Roman" panose="02020603050405020304" pitchFamily="18" charset="0"/>
                <a:cs typeface="Times New Roman" panose="02020603050405020304" pitchFamily="18" charset="0"/>
              </a:rPr>
              <a:t> </a:t>
            </a:r>
            <a:r>
              <a:rPr sz="3000" spc="60" dirty="0">
                <a:latin typeface="Times New Roman" panose="02020603050405020304" pitchFamily="18" charset="0"/>
                <a:cs typeface="Times New Roman" panose="02020603050405020304" pitchFamily="18" charset="0"/>
              </a:rPr>
              <a:t>–</a:t>
            </a:r>
            <a:r>
              <a:rPr sz="3000" spc="-60" dirty="0">
                <a:latin typeface="Times New Roman" panose="02020603050405020304" pitchFamily="18" charset="0"/>
                <a:cs typeface="Times New Roman" panose="02020603050405020304" pitchFamily="18" charset="0"/>
              </a:rPr>
              <a:t> </a:t>
            </a:r>
            <a:r>
              <a:rPr sz="3000" spc="-210" dirty="0">
                <a:latin typeface="Times New Roman" panose="02020603050405020304" pitchFamily="18" charset="0"/>
                <a:cs typeface="Times New Roman" panose="02020603050405020304" pitchFamily="18" charset="0"/>
              </a:rPr>
              <a:t>OUTL</a:t>
            </a:r>
            <a:r>
              <a:rPr sz="3000" spc="-94" dirty="0">
                <a:latin typeface="Times New Roman" panose="02020603050405020304" pitchFamily="18" charset="0"/>
                <a:cs typeface="Times New Roman" panose="02020603050405020304" pitchFamily="18" charset="0"/>
              </a:rPr>
              <a:t>I</a:t>
            </a:r>
            <a:r>
              <a:rPr sz="3000" spc="-172" dirty="0">
                <a:latin typeface="Times New Roman" panose="02020603050405020304" pitchFamily="18" charset="0"/>
                <a:cs typeface="Times New Roman" panose="02020603050405020304" pitchFamily="18" charset="0"/>
              </a:rPr>
              <a:t>ER</a:t>
            </a:r>
            <a:r>
              <a:rPr sz="3000" spc="-45" dirty="0">
                <a:latin typeface="Times New Roman" panose="02020603050405020304" pitchFamily="18" charset="0"/>
                <a:cs typeface="Times New Roman" panose="02020603050405020304" pitchFamily="18" charset="0"/>
              </a:rPr>
              <a:t> </a:t>
            </a:r>
            <a:r>
              <a:rPr sz="3000" spc="-206" dirty="0">
                <a:latin typeface="Times New Roman" panose="02020603050405020304" pitchFamily="18" charset="0"/>
                <a:cs typeface="Times New Roman" panose="02020603050405020304" pitchFamily="18" charset="0"/>
              </a:rPr>
              <a:t>TRE</a:t>
            </a:r>
            <a:r>
              <a:rPr sz="3000" spc="-349" dirty="0">
                <a:latin typeface="Times New Roman" panose="02020603050405020304" pitchFamily="18" charset="0"/>
                <a:cs typeface="Times New Roman" panose="02020603050405020304" pitchFamily="18" charset="0"/>
              </a:rPr>
              <a:t>A</a:t>
            </a:r>
            <a:r>
              <a:rPr sz="3000" spc="-172" dirty="0">
                <a:latin typeface="Times New Roman" panose="02020603050405020304" pitchFamily="18" charset="0"/>
                <a:cs typeface="Times New Roman" panose="02020603050405020304" pitchFamily="18" charset="0"/>
              </a:rPr>
              <a:t>TMENT</a:t>
            </a:r>
          </a:p>
        </p:txBody>
      </p:sp>
      <p:sp>
        <p:nvSpPr>
          <p:cNvPr id="3" name="object 3"/>
          <p:cNvSpPr txBox="1"/>
          <p:nvPr/>
        </p:nvSpPr>
        <p:spPr>
          <a:xfrm>
            <a:off x="494995" y="2510580"/>
            <a:ext cx="7569994" cy="1444626"/>
          </a:xfrm>
          <a:prstGeom prst="rect">
            <a:avLst/>
          </a:prstGeom>
        </p:spPr>
        <p:txBody>
          <a:bodyPr vert="horz" wrap="square" lIns="0" tIns="135255" rIns="0" bIns="0" rtlCol="0">
            <a:spAutoFit/>
          </a:bodyPr>
          <a:lstStyle/>
          <a:p>
            <a:pPr marL="239078" indent="-230029">
              <a:spcBef>
                <a:spcPts val="1065"/>
              </a:spcBef>
              <a:buClr>
                <a:srgbClr val="1CACE3"/>
              </a:buClr>
              <a:buSzPct val="90000"/>
              <a:buFont typeface="Cambria"/>
              <a:buChar char="◾"/>
              <a:tabLst>
                <a:tab pos="239078" algn="l"/>
                <a:tab pos="239554" algn="l"/>
              </a:tabLst>
            </a:pPr>
            <a:r>
              <a:rPr sz="1500" spc="-11" dirty="0">
                <a:solidFill>
                  <a:srgbClr val="404040"/>
                </a:solidFill>
                <a:latin typeface="Franklin Gothic Medium"/>
                <a:cs typeface="Franklin Gothic Medium"/>
              </a:rPr>
              <a:t>Mean/Median</a:t>
            </a:r>
            <a:r>
              <a:rPr sz="1500" spc="4" dirty="0">
                <a:solidFill>
                  <a:srgbClr val="404040"/>
                </a:solidFill>
                <a:latin typeface="Franklin Gothic Medium"/>
                <a:cs typeface="Franklin Gothic Medium"/>
              </a:rPr>
              <a:t> </a:t>
            </a:r>
            <a:r>
              <a:rPr sz="1500" spc="-8" dirty="0">
                <a:solidFill>
                  <a:srgbClr val="404040"/>
                </a:solidFill>
                <a:latin typeface="Franklin Gothic Medium"/>
                <a:cs typeface="Franklin Gothic Medium"/>
              </a:rPr>
              <a:t>or</a:t>
            </a:r>
            <a:r>
              <a:rPr sz="1500" spc="-4" dirty="0">
                <a:solidFill>
                  <a:srgbClr val="404040"/>
                </a:solidFill>
                <a:latin typeface="Franklin Gothic Medium"/>
                <a:cs typeface="Franklin Gothic Medium"/>
              </a:rPr>
              <a:t> </a:t>
            </a:r>
            <a:r>
              <a:rPr sz="1500" spc="-19" dirty="0">
                <a:solidFill>
                  <a:srgbClr val="404040"/>
                </a:solidFill>
                <a:latin typeface="Franklin Gothic Medium"/>
                <a:cs typeface="Franklin Gothic Medium"/>
              </a:rPr>
              <a:t>random</a:t>
            </a:r>
            <a:r>
              <a:rPr sz="1500" dirty="0">
                <a:solidFill>
                  <a:srgbClr val="404040"/>
                </a:solidFill>
                <a:latin typeface="Franklin Gothic Medium"/>
                <a:cs typeface="Franklin Gothic Medium"/>
              </a:rPr>
              <a:t> </a:t>
            </a:r>
            <a:r>
              <a:rPr sz="1500" spc="-26" dirty="0">
                <a:solidFill>
                  <a:srgbClr val="404040"/>
                </a:solidFill>
                <a:latin typeface="Franklin Gothic Medium"/>
                <a:cs typeface="Franklin Gothic Medium"/>
              </a:rPr>
              <a:t>imputation</a:t>
            </a:r>
            <a:r>
              <a:rPr sz="1500" spc="8" dirty="0">
                <a:solidFill>
                  <a:srgbClr val="404040"/>
                </a:solidFill>
                <a:latin typeface="Franklin Gothic Medium"/>
                <a:cs typeface="Franklin Gothic Medium"/>
              </a:rPr>
              <a:t> </a:t>
            </a:r>
            <a:r>
              <a:rPr sz="1500" dirty="0">
                <a:solidFill>
                  <a:srgbClr val="404040"/>
                </a:solidFill>
                <a:latin typeface="Franklin Gothic Medium"/>
                <a:cs typeface="Franklin Gothic Medium"/>
              </a:rPr>
              <a:t>–</a:t>
            </a:r>
            <a:r>
              <a:rPr sz="1500" spc="4" dirty="0">
                <a:solidFill>
                  <a:srgbClr val="404040"/>
                </a:solidFill>
                <a:latin typeface="Franklin Gothic Medium"/>
                <a:cs typeface="Franklin Gothic Medium"/>
              </a:rPr>
              <a:t> </a:t>
            </a:r>
            <a:r>
              <a:rPr sz="1500" spc="-26" dirty="0">
                <a:solidFill>
                  <a:srgbClr val="404040"/>
                </a:solidFill>
                <a:latin typeface="Franklin Gothic Medium"/>
                <a:cs typeface="Franklin Gothic Medium"/>
              </a:rPr>
              <a:t>same</a:t>
            </a:r>
            <a:r>
              <a:rPr sz="1500" spc="-4" dirty="0">
                <a:solidFill>
                  <a:srgbClr val="404040"/>
                </a:solidFill>
                <a:latin typeface="Franklin Gothic Medium"/>
                <a:cs typeface="Franklin Gothic Medium"/>
              </a:rPr>
              <a:t> </a:t>
            </a:r>
            <a:r>
              <a:rPr sz="1500" dirty="0">
                <a:solidFill>
                  <a:srgbClr val="404040"/>
                </a:solidFill>
                <a:latin typeface="Franklin Gothic Medium"/>
                <a:cs typeface="Franklin Gothic Medium"/>
              </a:rPr>
              <a:t>as</a:t>
            </a:r>
            <a:r>
              <a:rPr sz="1500" spc="-4" dirty="0">
                <a:solidFill>
                  <a:srgbClr val="404040"/>
                </a:solidFill>
                <a:latin typeface="Franklin Gothic Medium"/>
                <a:cs typeface="Franklin Gothic Medium"/>
              </a:rPr>
              <a:t> </a:t>
            </a:r>
            <a:r>
              <a:rPr sz="1500" spc="-23" dirty="0">
                <a:solidFill>
                  <a:srgbClr val="404040"/>
                </a:solidFill>
                <a:latin typeface="Franklin Gothic Medium"/>
                <a:cs typeface="Franklin Gothic Medium"/>
              </a:rPr>
              <a:t>missing</a:t>
            </a:r>
            <a:r>
              <a:rPr sz="1500" spc="19" dirty="0">
                <a:solidFill>
                  <a:srgbClr val="404040"/>
                </a:solidFill>
                <a:latin typeface="Franklin Gothic Medium"/>
                <a:cs typeface="Franklin Gothic Medium"/>
              </a:rPr>
              <a:t> </a:t>
            </a:r>
            <a:r>
              <a:rPr sz="1500" spc="-15" dirty="0">
                <a:solidFill>
                  <a:srgbClr val="404040"/>
                </a:solidFill>
                <a:latin typeface="Franklin Gothic Medium"/>
                <a:cs typeface="Franklin Gothic Medium"/>
              </a:rPr>
              <a:t>value</a:t>
            </a:r>
            <a:r>
              <a:rPr sz="1500" spc="15" dirty="0">
                <a:solidFill>
                  <a:srgbClr val="404040"/>
                </a:solidFill>
                <a:latin typeface="Franklin Gothic Medium"/>
                <a:cs typeface="Franklin Gothic Medium"/>
              </a:rPr>
              <a:t> </a:t>
            </a:r>
            <a:r>
              <a:rPr sz="1500" spc="-23" dirty="0">
                <a:solidFill>
                  <a:srgbClr val="404040"/>
                </a:solidFill>
                <a:latin typeface="Franklin Gothic Medium"/>
                <a:cs typeface="Franklin Gothic Medium"/>
              </a:rPr>
              <a:t>treatment</a:t>
            </a:r>
            <a:endParaRPr sz="1500">
              <a:latin typeface="Franklin Gothic Medium"/>
              <a:cs typeface="Franklin Gothic Medium"/>
            </a:endParaRPr>
          </a:p>
          <a:p>
            <a:pPr marL="239078" indent="-230029">
              <a:spcBef>
                <a:spcPts val="990"/>
              </a:spcBef>
              <a:buClr>
                <a:srgbClr val="1CACE3"/>
              </a:buClr>
              <a:buSzPct val="90000"/>
              <a:buFont typeface="Cambria"/>
              <a:buChar char="◾"/>
              <a:tabLst>
                <a:tab pos="239078" algn="l"/>
                <a:tab pos="239554" algn="l"/>
              </a:tabLst>
            </a:pPr>
            <a:r>
              <a:rPr sz="1500" spc="-19" dirty="0">
                <a:solidFill>
                  <a:srgbClr val="404040"/>
                </a:solidFill>
                <a:latin typeface="Franklin Gothic Medium"/>
                <a:cs typeface="Franklin Gothic Medium"/>
              </a:rPr>
              <a:t>Dropping</a:t>
            </a:r>
            <a:r>
              <a:rPr sz="1500" spc="-4" dirty="0">
                <a:solidFill>
                  <a:srgbClr val="404040"/>
                </a:solidFill>
                <a:latin typeface="Franklin Gothic Medium"/>
                <a:cs typeface="Franklin Gothic Medium"/>
              </a:rPr>
              <a:t> </a:t>
            </a:r>
            <a:r>
              <a:rPr sz="1500" spc="-8" dirty="0">
                <a:solidFill>
                  <a:srgbClr val="404040"/>
                </a:solidFill>
                <a:latin typeface="Franklin Gothic Medium"/>
                <a:cs typeface="Franklin Gothic Medium"/>
              </a:rPr>
              <a:t>values</a:t>
            </a:r>
            <a:r>
              <a:rPr sz="1500" spc="15" dirty="0">
                <a:solidFill>
                  <a:srgbClr val="404040"/>
                </a:solidFill>
                <a:latin typeface="Franklin Gothic Medium"/>
                <a:cs typeface="Franklin Gothic Medium"/>
              </a:rPr>
              <a:t> </a:t>
            </a:r>
            <a:r>
              <a:rPr sz="1500" dirty="0">
                <a:solidFill>
                  <a:srgbClr val="404040"/>
                </a:solidFill>
                <a:latin typeface="Franklin Gothic Medium"/>
                <a:cs typeface="Franklin Gothic Medium"/>
              </a:rPr>
              <a:t>– </a:t>
            </a:r>
            <a:r>
              <a:rPr sz="1500" spc="-26" dirty="0">
                <a:solidFill>
                  <a:srgbClr val="404040"/>
                </a:solidFill>
                <a:latin typeface="Franklin Gothic Medium"/>
                <a:cs typeface="Franklin Gothic Medium"/>
              </a:rPr>
              <a:t>remove</a:t>
            </a:r>
            <a:r>
              <a:rPr sz="1500" spc="-8" dirty="0">
                <a:solidFill>
                  <a:srgbClr val="404040"/>
                </a:solidFill>
                <a:latin typeface="Franklin Gothic Medium"/>
                <a:cs typeface="Franklin Gothic Medium"/>
              </a:rPr>
              <a:t> </a:t>
            </a:r>
            <a:r>
              <a:rPr sz="1500" spc="-15" dirty="0">
                <a:solidFill>
                  <a:srgbClr val="404040"/>
                </a:solidFill>
                <a:latin typeface="Franklin Gothic Medium"/>
                <a:cs typeface="Franklin Gothic Medium"/>
              </a:rPr>
              <a:t>the</a:t>
            </a:r>
            <a:r>
              <a:rPr sz="1500" spc="-4" dirty="0">
                <a:solidFill>
                  <a:srgbClr val="404040"/>
                </a:solidFill>
                <a:latin typeface="Franklin Gothic Medium"/>
                <a:cs typeface="Franklin Gothic Medium"/>
              </a:rPr>
              <a:t> </a:t>
            </a:r>
            <a:r>
              <a:rPr sz="1500" spc="-8" dirty="0">
                <a:solidFill>
                  <a:srgbClr val="404040"/>
                </a:solidFill>
                <a:latin typeface="Franklin Gothic Medium"/>
                <a:cs typeface="Franklin Gothic Medium"/>
              </a:rPr>
              <a:t>observations</a:t>
            </a:r>
            <a:r>
              <a:rPr sz="1500" spc="4" dirty="0">
                <a:solidFill>
                  <a:srgbClr val="404040"/>
                </a:solidFill>
                <a:latin typeface="Franklin Gothic Medium"/>
                <a:cs typeface="Franklin Gothic Medium"/>
              </a:rPr>
              <a:t> </a:t>
            </a:r>
            <a:r>
              <a:rPr sz="1500" spc="-26" dirty="0">
                <a:solidFill>
                  <a:srgbClr val="404040"/>
                </a:solidFill>
                <a:latin typeface="Franklin Gothic Medium"/>
                <a:cs typeface="Franklin Gothic Medium"/>
              </a:rPr>
              <a:t>with</a:t>
            </a:r>
            <a:r>
              <a:rPr sz="1500" spc="-4" dirty="0">
                <a:solidFill>
                  <a:srgbClr val="404040"/>
                </a:solidFill>
                <a:latin typeface="Franklin Gothic Medium"/>
                <a:cs typeface="Franklin Gothic Medium"/>
              </a:rPr>
              <a:t> </a:t>
            </a:r>
            <a:r>
              <a:rPr sz="1500" spc="-11" dirty="0">
                <a:solidFill>
                  <a:srgbClr val="404040"/>
                </a:solidFill>
                <a:latin typeface="Franklin Gothic Medium"/>
                <a:cs typeface="Franklin Gothic Medium"/>
              </a:rPr>
              <a:t>outliers</a:t>
            </a:r>
            <a:r>
              <a:rPr sz="1500" spc="15" dirty="0">
                <a:solidFill>
                  <a:srgbClr val="404040"/>
                </a:solidFill>
                <a:latin typeface="Franklin Gothic Medium"/>
                <a:cs typeface="Franklin Gothic Medium"/>
              </a:rPr>
              <a:t> </a:t>
            </a:r>
            <a:r>
              <a:rPr sz="1500" spc="11" dirty="0">
                <a:solidFill>
                  <a:srgbClr val="404040"/>
                </a:solidFill>
                <a:latin typeface="Franklin Gothic Medium"/>
                <a:cs typeface="Franklin Gothic Medium"/>
              </a:rPr>
              <a:t>- </a:t>
            </a:r>
            <a:r>
              <a:rPr sz="1500" spc="-26" dirty="0">
                <a:solidFill>
                  <a:srgbClr val="404040"/>
                </a:solidFill>
                <a:latin typeface="Franklin Gothic Medium"/>
                <a:cs typeface="Franklin Gothic Medium"/>
              </a:rPr>
              <a:t>same</a:t>
            </a:r>
            <a:r>
              <a:rPr sz="1500" spc="-4" dirty="0">
                <a:solidFill>
                  <a:srgbClr val="404040"/>
                </a:solidFill>
                <a:latin typeface="Franklin Gothic Medium"/>
                <a:cs typeface="Franklin Gothic Medium"/>
              </a:rPr>
              <a:t> </a:t>
            </a:r>
            <a:r>
              <a:rPr sz="1500" dirty="0">
                <a:solidFill>
                  <a:srgbClr val="404040"/>
                </a:solidFill>
                <a:latin typeface="Franklin Gothic Medium"/>
                <a:cs typeface="Franklin Gothic Medium"/>
              </a:rPr>
              <a:t>as </a:t>
            </a:r>
            <a:r>
              <a:rPr sz="1500" spc="-23" dirty="0">
                <a:solidFill>
                  <a:srgbClr val="404040"/>
                </a:solidFill>
                <a:latin typeface="Franklin Gothic Medium"/>
                <a:cs typeface="Franklin Gothic Medium"/>
              </a:rPr>
              <a:t>missing</a:t>
            </a:r>
            <a:r>
              <a:rPr sz="1500" spc="4" dirty="0">
                <a:solidFill>
                  <a:srgbClr val="404040"/>
                </a:solidFill>
                <a:latin typeface="Franklin Gothic Medium"/>
                <a:cs typeface="Franklin Gothic Medium"/>
              </a:rPr>
              <a:t> </a:t>
            </a:r>
            <a:r>
              <a:rPr sz="1500" spc="-15" dirty="0">
                <a:solidFill>
                  <a:srgbClr val="404040"/>
                </a:solidFill>
                <a:latin typeface="Franklin Gothic Medium"/>
                <a:cs typeface="Franklin Gothic Medium"/>
              </a:rPr>
              <a:t>value</a:t>
            </a:r>
            <a:r>
              <a:rPr sz="1500" spc="26" dirty="0">
                <a:solidFill>
                  <a:srgbClr val="404040"/>
                </a:solidFill>
                <a:latin typeface="Franklin Gothic Medium"/>
                <a:cs typeface="Franklin Gothic Medium"/>
              </a:rPr>
              <a:t> </a:t>
            </a:r>
            <a:r>
              <a:rPr sz="1500" spc="-23" dirty="0">
                <a:solidFill>
                  <a:srgbClr val="404040"/>
                </a:solidFill>
                <a:latin typeface="Franklin Gothic Medium"/>
                <a:cs typeface="Franklin Gothic Medium"/>
              </a:rPr>
              <a:t>treatment</a:t>
            </a:r>
            <a:endParaRPr sz="1500">
              <a:latin typeface="Franklin Gothic Medium"/>
              <a:cs typeface="Franklin Gothic Medium"/>
            </a:endParaRPr>
          </a:p>
          <a:p>
            <a:pPr marL="239078" indent="-230029">
              <a:spcBef>
                <a:spcPts val="990"/>
              </a:spcBef>
              <a:buClr>
                <a:srgbClr val="1CACE3"/>
              </a:buClr>
              <a:buSzPct val="90000"/>
              <a:buFont typeface="Cambria"/>
              <a:buChar char="◾"/>
              <a:tabLst>
                <a:tab pos="239078" algn="l"/>
                <a:tab pos="239554" algn="l"/>
              </a:tabLst>
            </a:pPr>
            <a:r>
              <a:rPr sz="1500" spc="-26" dirty="0">
                <a:solidFill>
                  <a:srgbClr val="404040"/>
                </a:solidFill>
                <a:latin typeface="Franklin Gothic Medium"/>
                <a:cs typeface="Franklin Gothic Medium"/>
              </a:rPr>
              <a:t>Top,</a:t>
            </a:r>
            <a:r>
              <a:rPr sz="1500" spc="-19" dirty="0">
                <a:solidFill>
                  <a:srgbClr val="404040"/>
                </a:solidFill>
                <a:latin typeface="Franklin Gothic Medium"/>
                <a:cs typeface="Franklin Gothic Medium"/>
              </a:rPr>
              <a:t> </a:t>
            </a:r>
            <a:r>
              <a:rPr sz="1500" spc="-26" dirty="0">
                <a:solidFill>
                  <a:srgbClr val="404040"/>
                </a:solidFill>
                <a:latin typeface="Franklin Gothic Medium"/>
                <a:cs typeface="Franklin Gothic Medium"/>
              </a:rPr>
              <a:t>Bottom,</a:t>
            </a:r>
            <a:r>
              <a:rPr sz="1500" spc="-23" dirty="0">
                <a:solidFill>
                  <a:srgbClr val="404040"/>
                </a:solidFill>
                <a:latin typeface="Franklin Gothic Medium"/>
                <a:cs typeface="Franklin Gothic Medium"/>
              </a:rPr>
              <a:t> </a:t>
            </a:r>
            <a:r>
              <a:rPr sz="1500" spc="-4" dirty="0">
                <a:solidFill>
                  <a:srgbClr val="404040"/>
                </a:solidFill>
                <a:latin typeface="Franklin Gothic Medium"/>
                <a:cs typeface="Franklin Gothic Medium"/>
              </a:rPr>
              <a:t>and</a:t>
            </a:r>
            <a:r>
              <a:rPr sz="1500" spc="-15" dirty="0">
                <a:solidFill>
                  <a:srgbClr val="404040"/>
                </a:solidFill>
                <a:latin typeface="Franklin Gothic Medium"/>
                <a:cs typeface="Franklin Gothic Medium"/>
              </a:rPr>
              <a:t> </a:t>
            </a:r>
            <a:r>
              <a:rPr sz="1500" spc="-19" dirty="0">
                <a:solidFill>
                  <a:srgbClr val="404040"/>
                </a:solidFill>
                <a:latin typeface="Franklin Gothic Medium"/>
                <a:cs typeface="Franklin Gothic Medium"/>
              </a:rPr>
              <a:t>Zero</a:t>
            </a:r>
            <a:r>
              <a:rPr sz="1500" spc="-11" dirty="0">
                <a:solidFill>
                  <a:srgbClr val="404040"/>
                </a:solidFill>
                <a:latin typeface="Franklin Gothic Medium"/>
                <a:cs typeface="Franklin Gothic Medium"/>
              </a:rPr>
              <a:t> </a:t>
            </a:r>
            <a:r>
              <a:rPr sz="1500" spc="-15" dirty="0">
                <a:solidFill>
                  <a:srgbClr val="404040"/>
                </a:solidFill>
                <a:latin typeface="Franklin Gothic Medium"/>
                <a:cs typeface="Franklin Gothic Medium"/>
              </a:rPr>
              <a:t>Coding</a:t>
            </a:r>
            <a:endParaRPr sz="1500">
              <a:latin typeface="Franklin Gothic Medium"/>
              <a:cs typeface="Franklin Gothic Medium"/>
            </a:endParaRPr>
          </a:p>
          <a:p>
            <a:pPr marL="239078" indent="-230029">
              <a:spcBef>
                <a:spcPts val="990"/>
              </a:spcBef>
              <a:buClr>
                <a:srgbClr val="1CACE3"/>
              </a:buClr>
              <a:buSzPct val="90000"/>
              <a:buFont typeface="Cambria"/>
              <a:buChar char="◾"/>
              <a:tabLst>
                <a:tab pos="239078" algn="l"/>
                <a:tab pos="239554" algn="l"/>
              </a:tabLst>
            </a:pPr>
            <a:r>
              <a:rPr sz="1500" spc="-15" dirty="0">
                <a:solidFill>
                  <a:srgbClr val="404040"/>
                </a:solidFill>
                <a:latin typeface="Franklin Gothic Medium"/>
                <a:cs typeface="Franklin Gothic Medium"/>
              </a:rPr>
              <a:t>Discretization</a:t>
            </a:r>
            <a:r>
              <a:rPr sz="1500" spc="11" dirty="0">
                <a:solidFill>
                  <a:srgbClr val="404040"/>
                </a:solidFill>
                <a:latin typeface="Franklin Gothic Medium"/>
                <a:cs typeface="Franklin Gothic Medium"/>
              </a:rPr>
              <a:t> </a:t>
            </a:r>
            <a:r>
              <a:rPr sz="1500" spc="-15" dirty="0">
                <a:solidFill>
                  <a:srgbClr val="404040"/>
                </a:solidFill>
                <a:latin typeface="Franklin Gothic Medium"/>
                <a:cs typeface="Franklin Gothic Medium"/>
              </a:rPr>
              <a:t>(Binning)</a:t>
            </a:r>
            <a:endParaRPr sz="1500">
              <a:latin typeface="Franklin Gothic Medium"/>
              <a:cs typeface="Franklin Gothic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1600" y="1412776"/>
            <a:ext cx="6984776" cy="470802"/>
          </a:xfrm>
          <a:prstGeom prst="rect">
            <a:avLst/>
          </a:prstGeom>
        </p:spPr>
        <p:txBody>
          <a:bodyPr vert="horz" wrap="square" lIns="0" tIns="9049" rIns="0" bIns="0" rtlCol="0" anchor="b" anchorCtr="0">
            <a:spAutoFit/>
          </a:bodyPr>
          <a:lstStyle/>
          <a:p>
            <a:pPr marL="9525">
              <a:spcBef>
                <a:spcPts val="71"/>
              </a:spcBef>
            </a:pPr>
            <a:r>
              <a:rPr sz="3000" spc="-203" dirty="0">
                <a:latin typeface="Times New Roman" panose="02020603050405020304" pitchFamily="18" charset="0"/>
                <a:cs typeface="Times New Roman" panose="02020603050405020304" pitchFamily="18" charset="0"/>
              </a:rPr>
              <a:t>D</a:t>
            </a:r>
            <a:r>
              <a:rPr sz="3000" spc="-349" dirty="0">
                <a:latin typeface="Times New Roman" panose="02020603050405020304" pitchFamily="18" charset="0"/>
                <a:cs typeface="Times New Roman" panose="02020603050405020304" pitchFamily="18" charset="0"/>
              </a:rPr>
              <a:t>A</a:t>
            </a:r>
            <a:r>
              <a:rPr sz="3000" spc="-360" dirty="0">
                <a:latin typeface="Times New Roman" panose="02020603050405020304" pitchFamily="18" charset="0"/>
                <a:cs typeface="Times New Roman" panose="02020603050405020304" pitchFamily="18" charset="0"/>
              </a:rPr>
              <a:t>T</a:t>
            </a:r>
            <a:r>
              <a:rPr sz="3000" spc="-244" dirty="0">
                <a:latin typeface="Times New Roman" panose="02020603050405020304" pitchFamily="18" charset="0"/>
                <a:cs typeface="Times New Roman" panose="02020603050405020304" pitchFamily="18" charset="0"/>
              </a:rPr>
              <a:t>A</a:t>
            </a:r>
            <a:r>
              <a:rPr sz="3000" spc="-60" dirty="0">
                <a:latin typeface="Times New Roman" panose="02020603050405020304" pitchFamily="18" charset="0"/>
                <a:cs typeface="Times New Roman" panose="02020603050405020304" pitchFamily="18" charset="0"/>
              </a:rPr>
              <a:t> </a:t>
            </a:r>
            <a:r>
              <a:rPr sz="3000" spc="-221" dirty="0">
                <a:latin typeface="Times New Roman" panose="02020603050405020304" pitchFamily="18" charset="0"/>
                <a:cs typeface="Times New Roman" panose="02020603050405020304" pitchFamily="18" charset="0"/>
              </a:rPr>
              <a:t>CLE</a:t>
            </a:r>
            <a:r>
              <a:rPr sz="3000" spc="-229" dirty="0">
                <a:latin typeface="Times New Roman" panose="02020603050405020304" pitchFamily="18" charset="0"/>
                <a:cs typeface="Times New Roman" panose="02020603050405020304" pitchFamily="18" charset="0"/>
              </a:rPr>
              <a:t>A</a:t>
            </a:r>
            <a:r>
              <a:rPr sz="3000" spc="-94" dirty="0">
                <a:latin typeface="Times New Roman" panose="02020603050405020304" pitchFamily="18" charset="0"/>
                <a:cs typeface="Times New Roman" panose="02020603050405020304" pitchFamily="18" charset="0"/>
              </a:rPr>
              <a:t>NI</a:t>
            </a:r>
            <a:r>
              <a:rPr sz="3000" spc="-124" dirty="0">
                <a:latin typeface="Times New Roman" panose="02020603050405020304" pitchFamily="18" charset="0"/>
                <a:cs typeface="Times New Roman" panose="02020603050405020304" pitchFamily="18" charset="0"/>
              </a:rPr>
              <a:t>N</a:t>
            </a:r>
            <a:r>
              <a:rPr sz="3000" spc="-289" dirty="0">
                <a:latin typeface="Times New Roman" panose="02020603050405020304" pitchFamily="18" charset="0"/>
                <a:cs typeface="Times New Roman" panose="02020603050405020304" pitchFamily="18" charset="0"/>
              </a:rPr>
              <a:t>G</a:t>
            </a:r>
            <a:r>
              <a:rPr sz="3000" spc="-34" dirty="0">
                <a:latin typeface="Times New Roman" panose="02020603050405020304" pitchFamily="18" charset="0"/>
                <a:cs typeface="Times New Roman" panose="02020603050405020304" pitchFamily="18" charset="0"/>
              </a:rPr>
              <a:t> </a:t>
            </a:r>
            <a:r>
              <a:rPr sz="3000" spc="60" dirty="0">
                <a:latin typeface="Times New Roman" panose="02020603050405020304" pitchFamily="18" charset="0"/>
                <a:cs typeface="Times New Roman" panose="02020603050405020304" pitchFamily="18" charset="0"/>
              </a:rPr>
              <a:t>–</a:t>
            </a:r>
            <a:r>
              <a:rPr sz="3000" spc="-153" dirty="0">
                <a:latin typeface="Times New Roman" panose="02020603050405020304" pitchFamily="18" charset="0"/>
                <a:cs typeface="Times New Roman" panose="02020603050405020304" pitchFamily="18" charset="0"/>
              </a:rPr>
              <a:t>DUPL</a:t>
            </a:r>
            <a:r>
              <a:rPr sz="3000" spc="-71" dirty="0">
                <a:latin typeface="Times New Roman" panose="02020603050405020304" pitchFamily="18" charset="0"/>
                <a:cs typeface="Times New Roman" panose="02020603050405020304" pitchFamily="18" charset="0"/>
              </a:rPr>
              <a:t>I</a:t>
            </a:r>
            <a:r>
              <a:rPr sz="3000" spc="-225" dirty="0">
                <a:latin typeface="Times New Roman" panose="02020603050405020304" pitchFamily="18" charset="0"/>
                <a:cs typeface="Times New Roman" panose="02020603050405020304" pitchFamily="18" charset="0"/>
              </a:rPr>
              <a:t>C</a:t>
            </a:r>
            <a:r>
              <a:rPr sz="3000" spc="-349" dirty="0">
                <a:latin typeface="Times New Roman" panose="02020603050405020304" pitchFamily="18" charset="0"/>
                <a:cs typeface="Times New Roman" panose="02020603050405020304" pitchFamily="18" charset="0"/>
              </a:rPr>
              <a:t>A</a:t>
            </a:r>
            <a:r>
              <a:rPr sz="3000" spc="-225" dirty="0">
                <a:latin typeface="Times New Roman" panose="02020603050405020304" pitchFamily="18" charset="0"/>
                <a:cs typeface="Times New Roman" panose="02020603050405020304" pitchFamily="18" charset="0"/>
              </a:rPr>
              <a:t>T</a:t>
            </a:r>
            <a:r>
              <a:rPr sz="3000" spc="-244" dirty="0">
                <a:latin typeface="Times New Roman" panose="02020603050405020304" pitchFamily="18" charset="0"/>
                <a:cs typeface="Times New Roman" panose="02020603050405020304" pitchFamily="18" charset="0"/>
              </a:rPr>
              <a:t>E</a:t>
            </a:r>
            <a:r>
              <a:rPr sz="3000" spc="-38" dirty="0">
                <a:latin typeface="Times New Roman" panose="02020603050405020304" pitchFamily="18" charset="0"/>
                <a:cs typeface="Times New Roman" panose="02020603050405020304" pitchFamily="18" charset="0"/>
              </a:rPr>
              <a:t> </a:t>
            </a:r>
            <a:r>
              <a:rPr sz="3000" spc="-203" dirty="0">
                <a:latin typeface="Times New Roman" panose="02020603050405020304" pitchFamily="18" charset="0"/>
                <a:cs typeface="Times New Roman" panose="02020603050405020304" pitchFamily="18" charset="0"/>
              </a:rPr>
              <a:t>D</a:t>
            </a:r>
            <a:r>
              <a:rPr sz="3000" spc="-349" dirty="0">
                <a:latin typeface="Times New Roman" panose="02020603050405020304" pitchFamily="18" charset="0"/>
                <a:cs typeface="Times New Roman" panose="02020603050405020304" pitchFamily="18" charset="0"/>
              </a:rPr>
              <a:t>A</a:t>
            </a:r>
            <a:r>
              <a:rPr sz="3000" spc="-360" dirty="0">
                <a:latin typeface="Times New Roman" panose="02020603050405020304" pitchFamily="18" charset="0"/>
                <a:cs typeface="Times New Roman" panose="02020603050405020304" pitchFamily="18" charset="0"/>
              </a:rPr>
              <a:t>T</a:t>
            </a:r>
            <a:r>
              <a:rPr sz="3000" spc="-244" dirty="0">
                <a:latin typeface="Times New Roman" panose="02020603050405020304" pitchFamily="18" charset="0"/>
                <a:cs typeface="Times New Roman" panose="02020603050405020304" pitchFamily="18" charset="0"/>
              </a:rPr>
              <a:t>A</a:t>
            </a:r>
          </a:p>
        </p:txBody>
      </p:sp>
      <p:sp>
        <p:nvSpPr>
          <p:cNvPr id="3" name="object 3"/>
          <p:cNvSpPr txBox="1"/>
          <p:nvPr/>
        </p:nvSpPr>
        <p:spPr>
          <a:xfrm>
            <a:off x="494995" y="2521554"/>
            <a:ext cx="6184582" cy="967252"/>
          </a:xfrm>
          <a:prstGeom prst="rect">
            <a:avLst/>
          </a:prstGeom>
        </p:spPr>
        <p:txBody>
          <a:bodyPr vert="horz" wrap="square" lIns="0" tIns="124778" rIns="0" bIns="0" rtlCol="0">
            <a:spAutoFit/>
          </a:bodyPr>
          <a:lstStyle/>
          <a:p>
            <a:pPr marL="239078" indent="-230029">
              <a:spcBef>
                <a:spcPts val="982"/>
              </a:spcBef>
              <a:buClr>
                <a:srgbClr val="1CACE3"/>
              </a:buClr>
              <a:buSzPct val="91666"/>
              <a:buFont typeface="Cambria"/>
              <a:buChar char="◾"/>
              <a:tabLst>
                <a:tab pos="239078" algn="l"/>
                <a:tab pos="239554" algn="l"/>
              </a:tabLst>
            </a:pPr>
            <a:r>
              <a:rPr sz="1350" spc="-15" dirty="0">
                <a:solidFill>
                  <a:srgbClr val="404040"/>
                </a:solidFill>
                <a:latin typeface="Franklin Gothic Medium"/>
                <a:cs typeface="Franklin Gothic Medium"/>
              </a:rPr>
              <a:t>Before</a:t>
            </a:r>
            <a:r>
              <a:rPr sz="1350" spc="-8" dirty="0">
                <a:solidFill>
                  <a:srgbClr val="404040"/>
                </a:solidFill>
                <a:latin typeface="Franklin Gothic Medium"/>
                <a:cs typeface="Franklin Gothic Medium"/>
              </a:rPr>
              <a:t> </a:t>
            </a:r>
            <a:r>
              <a:rPr sz="1350" spc="-26" dirty="0">
                <a:solidFill>
                  <a:srgbClr val="404040"/>
                </a:solidFill>
                <a:latin typeface="Franklin Gothic Medium"/>
                <a:cs typeface="Franklin Gothic Medium"/>
              </a:rPr>
              <a:t>removing</a:t>
            </a:r>
            <a:r>
              <a:rPr sz="1350" spc="4"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duplicates</a:t>
            </a:r>
            <a:r>
              <a:rPr sz="1350" spc="15" dirty="0">
                <a:solidFill>
                  <a:srgbClr val="404040"/>
                </a:solidFill>
                <a:latin typeface="Franklin Gothic Medium"/>
                <a:cs typeface="Franklin Gothic Medium"/>
              </a:rPr>
              <a:t> </a:t>
            </a:r>
            <a:r>
              <a:rPr sz="1350" spc="-38" dirty="0">
                <a:solidFill>
                  <a:srgbClr val="404040"/>
                </a:solidFill>
                <a:latin typeface="Franklin Gothic Medium"/>
                <a:cs typeface="Franklin Gothic Medium"/>
              </a:rPr>
              <a:t>form</a:t>
            </a:r>
            <a:r>
              <a:rPr sz="1350" spc="-8"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the</a:t>
            </a:r>
            <a:r>
              <a:rPr sz="1350"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data</a:t>
            </a:r>
            <a:r>
              <a:rPr sz="1350" spc="-4" dirty="0">
                <a:solidFill>
                  <a:srgbClr val="404040"/>
                </a:solidFill>
                <a:latin typeface="Franklin Gothic Medium"/>
                <a:cs typeface="Franklin Gothic Medium"/>
              </a:rPr>
              <a:t> </a:t>
            </a:r>
            <a:r>
              <a:rPr sz="1350" spc="-45" dirty="0">
                <a:solidFill>
                  <a:srgbClr val="404040"/>
                </a:solidFill>
                <a:latin typeface="Franklin Gothic Medium"/>
                <a:cs typeface="Franklin Gothic Medium"/>
              </a:rPr>
              <a:t>make</a:t>
            </a:r>
            <a:r>
              <a:rPr sz="1350" spc="-8" dirty="0">
                <a:solidFill>
                  <a:srgbClr val="404040"/>
                </a:solidFill>
                <a:latin typeface="Franklin Gothic Medium"/>
                <a:cs typeface="Franklin Gothic Medium"/>
              </a:rPr>
              <a:t> </a:t>
            </a:r>
            <a:r>
              <a:rPr sz="1350" dirty="0">
                <a:solidFill>
                  <a:srgbClr val="404040"/>
                </a:solidFill>
                <a:latin typeface="Franklin Gothic Medium"/>
                <a:cs typeface="Franklin Gothic Medium"/>
              </a:rPr>
              <a:t>sure</a:t>
            </a:r>
            <a:endParaRPr sz="1350">
              <a:latin typeface="Franklin Gothic Medium"/>
              <a:cs typeface="Franklin Gothic Medium"/>
            </a:endParaRPr>
          </a:p>
          <a:p>
            <a:pPr marL="481489" lvl="1" indent="-229076">
              <a:spcBef>
                <a:spcPts val="911"/>
              </a:spcBef>
              <a:buClr>
                <a:srgbClr val="1CACE3"/>
              </a:buClr>
              <a:buSzPct val="91666"/>
              <a:buFont typeface="Cambria"/>
              <a:buChar char="◾"/>
              <a:tabLst>
                <a:tab pos="481489" algn="l"/>
                <a:tab pos="481965" algn="l"/>
              </a:tabLst>
            </a:pPr>
            <a:r>
              <a:rPr sz="1350" spc="-4" dirty="0">
                <a:solidFill>
                  <a:srgbClr val="404040"/>
                </a:solidFill>
                <a:latin typeface="Franklin Gothic Medium"/>
                <a:cs typeface="Franklin Gothic Medium"/>
              </a:rPr>
              <a:t>be</a:t>
            </a:r>
            <a:r>
              <a:rPr sz="1350" spc="-8" dirty="0">
                <a:solidFill>
                  <a:srgbClr val="404040"/>
                </a:solidFill>
                <a:latin typeface="Franklin Gothic Medium"/>
                <a:cs typeface="Franklin Gothic Medium"/>
              </a:rPr>
              <a:t> </a:t>
            </a:r>
            <a:r>
              <a:rPr sz="1350" dirty="0">
                <a:solidFill>
                  <a:srgbClr val="404040"/>
                </a:solidFill>
                <a:latin typeface="Franklin Gothic Medium"/>
                <a:cs typeface="Franklin Gothic Medium"/>
              </a:rPr>
              <a:t>sure</a:t>
            </a:r>
            <a:r>
              <a:rPr sz="1350" spc="-8" dirty="0">
                <a:solidFill>
                  <a:srgbClr val="404040"/>
                </a:solidFill>
                <a:latin typeface="Franklin Gothic Medium"/>
                <a:cs typeface="Franklin Gothic Medium"/>
              </a:rPr>
              <a:t> </a:t>
            </a:r>
            <a:r>
              <a:rPr sz="1350" spc="-23" dirty="0">
                <a:solidFill>
                  <a:srgbClr val="404040"/>
                </a:solidFill>
                <a:latin typeface="Franklin Gothic Medium"/>
                <a:cs typeface="Franklin Gothic Medium"/>
              </a:rPr>
              <a:t>they</a:t>
            </a:r>
            <a:r>
              <a:rPr sz="1350" dirty="0">
                <a:solidFill>
                  <a:srgbClr val="404040"/>
                </a:solidFill>
                <a:latin typeface="Franklin Gothic Medium"/>
                <a:cs typeface="Franklin Gothic Medium"/>
              </a:rPr>
              <a:t> </a:t>
            </a:r>
            <a:r>
              <a:rPr sz="1350" spc="-11" dirty="0">
                <a:solidFill>
                  <a:srgbClr val="404040"/>
                </a:solidFill>
                <a:latin typeface="Franklin Gothic Medium"/>
                <a:cs typeface="Franklin Gothic Medium"/>
              </a:rPr>
              <a:t>are</a:t>
            </a:r>
            <a:r>
              <a:rPr sz="1350"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not</a:t>
            </a:r>
            <a:r>
              <a:rPr sz="1350" spc="4"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real</a:t>
            </a:r>
            <a:r>
              <a:rPr sz="1350"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data</a:t>
            </a:r>
            <a:r>
              <a:rPr sz="1350" spc="-4"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that</a:t>
            </a:r>
            <a:r>
              <a:rPr sz="1350" spc="-4"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coincidentally</a:t>
            </a:r>
            <a:r>
              <a:rPr sz="1350" spc="23"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have</a:t>
            </a:r>
            <a:r>
              <a:rPr sz="1350" spc="-4" dirty="0">
                <a:solidFill>
                  <a:srgbClr val="404040"/>
                </a:solidFill>
                <a:latin typeface="Franklin Gothic Medium"/>
                <a:cs typeface="Franklin Gothic Medium"/>
              </a:rPr>
              <a:t> </a:t>
            </a:r>
            <a:r>
              <a:rPr sz="1350" spc="-8" dirty="0">
                <a:solidFill>
                  <a:srgbClr val="404040"/>
                </a:solidFill>
                <a:latin typeface="Franklin Gothic Medium"/>
                <a:cs typeface="Franklin Gothic Medium"/>
              </a:rPr>
              <a:t>values</a:t>
            </a:r>
            <a:r>
              <a:rPr sz="1350" spc="4"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that</a:t>
            </a:r>
            <a:r>
              <a:rPr sz="1350" spc="-4"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are</a:t>
            </a:r>
            <a:r>
              <a:rPr sz="1350" spc="4"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identical</a:t>
            </a:r>
            <a:endParaRPr sz="1350">
              <a:latin typeface="Franklin Gothic Medium"/>
              <a:cs typeface="Franklin Gothic Medium"/>
            </a:endParaRPr>
          </a:p>
          <a:p>
            <a:pPr marL="481489" lvl="1" indent="-229076">
              <a:spcBef>
                <a:spcPts val="773"/>
              </a:spcBef>
              <a:buClr>
                <a:srgbClr val="1CACE3"/>
              </a:buClr>
              <a:buSzPct val="91666"/>
              <a:buFont typeface="Cambria"/>
              <a:buChar char="◾"/>
              <a:tabLst>
                <a:tab pos="481489" algn="l"/>
                <a:tab pos="481965" algn="l"/>
              </a:tabLst>
            </a:pPr>
            <a:r>
              <a:rPr sz="1350" spc="-11" dirty="0">
                <a:solidFill>
                  <a:srgbClr val="404040"/>
                </a:solidFill>
                <a:latin typeface="Franklin Gothic Medium"/>
                <a:cs typeface="Franklin Gothic Medium"/>
              </a:rPr>
              <a:t>try</a:t>
            </a:r>
            <a:r>
              <a:rPr sz="1350" dirty="0">
                <a:solidFill>
                  <a:srgbClr val="404040"/>
                </a:solidFill>
                <a:latin typeface="Franklin Gothic Medium"/>
                <a:cs typeface="Franklin Gothic Medium"/>
              </a:rPr>
              <a:t> </a:t>
            </a:r>
            <a:r>
              <a:rPr sz="1350" spc="-26" dirty="0">
                <a:solidFill>
                  <a:srgbClr val="404040"/>
                </a:solidFill>
                <a:latin typeface="Franklin Gothic Medium"/>
                <a:cs typeface="Franklin Gothic Medium"/>
              </a:rPr>
              <a:t>to</a:t>
            </a:r>
            <a:r>
              <a:rPr sz="1350"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figure</a:t>
            </a:r>
            <a:r>
              <a:rPr sz="1350" spc="4" dirty="0">
                <a:solidFill>
                  <a:srgbClr val="404040"/>
                </a:solidFill>
                <a:latin typeface="Franklin Gothic Medium"/>
                <a:cs typeface="Franklin Gothic Medium"/>
              </a:rPr>
              <a:t> </a:t>
            </a:r>
            <a:r>
              <a:rPr sz="1350" spc="-38" dirty="0">
                <a:solidFill>
                  <a:srgbClr val="404040"/>
                </a:solidFill>
                <a:latin typeface="Franklin Gothic Medium"/>
                <a:cs typeface="Franklin Gothic Medium"/>
              </a:rPr>
              <a:t>why</a:t>
            </a:r>
            <a:r>
              <a:rPr sz="1350" spc="11" dirty="0">
                <a:solidFill>
                  <a:srgbClr val="404040"/>
                </a:solidFill>
                <a:latin typeface="Franklin Gothic Medium"/>
                <a:cs typeface="Franklin Gothic Medium"/>
              </a:rPr>
              <a:t> </a:t>
            </a:r>
            <a:r>
              <a:rPr sz="1350" spc="-26" dirty="0">
                <a:solidFill>
                  <a:srgbClr val="404040"/>
                </a:solidFill>
                <a:latin typeface="Franklin Gothic Medium"/>
                <a:cs typeface="Franklin Gothic Medium"/>
              </a:rPr>
              <a:t>you</a:t>
            </a:r>
            <a:r>
              <a:rPr sz="1350" spc="4"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have</a:t>
            </a:r>
            <a:r>
              <a:rPr sz="1350"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duplicates</a:t>
            </a:r>
            <a:r>
              <a:rPr sz="1350" spc="19"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in</a:t>
            </a:r>
            <a:r>
              <a:rPr sz="1350"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your</a:t>
            </a:r>
            <a:r>
              <a:rPr sz="1350" spc="8" dirty="0">
                <a:solidFill>
                  <a:srgbClr val="404040"/>
                </a:solidFill>
                <a:latin typeface="Franklin Gothic Medium"/>
                <a:cs typeface="Franklin Gothic Medium"/>
              </a:rPr>
              <a:t> </a:t>
            </a:r>
            <a:r>
              <a:rPr sz="1350" spc="-15" dirty="0">
                <a:solidFill>
                  <a:srgbClr val="404040"/>
                </a:solidFill>
                <a:latin typeface="Franklin Gothic Medium"/>
                <a:cs typeface="Franklin Gothic Medium"/>
              </a:rPr>
              <a:t>data</a:t>
            </a:r>
            <a:r>
              <a:rPr sz="1350" spc="4" dirty="0">
                <a:solidFill>
                  <a:srgbClr val="404040"/>
                </a:solidFill>
                <a:latin typeface="Franklin Gothic Medium"/>
                <a:cs typeface="Franklin Gothic Medium"/>
              </a:rPr>
              <a:t> </a:t>
            </a:r>
            <a:r>
              <a:rPr sz="1350" spc="-8" dirty="0">
                <a:solidFill>
                  <a:srgbClr val="404040"/>
                </a:solidFill>
                <a:latin typeface="Franklin Gothic Medium"/>
                <a:cs typeface="Franklin Gothic Medium"/>
              </a:rPr>
              <a:t>(is</a:t>
            </a:r>
            <a:r>
              <a:rPr sz="1350" dirty="0">
                <a:solidFill>
                  <a:srgbClr val="404040"/>
                </a:solidFill>
                <a:latin typeface="Franklin Gothic Medium"/>
                <a:cs typeface="Franklin Gothic Medium"/>
              </a:rPr>
              <a:t> </a:t>
            </a:r>
            <a:r>
              <a:rPr sz="1350" spc="-26" dirty="0">
                <a:solidFill>
                  <a:srgbClr val="404040"/>
                </a:solidFill>
                <a:latin typeface="Franklin Gothic Medium"/>
                <a:cs typeface="Franklin Gothic Medium"/>
              </a:rPr>
              <a:t>it</a:t>
            </a:r>
            <a:r>
              <a:rPr sz="1350" spc="4" dirty="0">
                <a:solidFill>
                  <a:srgbClr val="404040"/>
                </a:solidFill>
                <a:latin typeface="Franklin Gothic Medium"/>
                <a:cs typeface="Franklin Gothic Medium"/>
              </a:rPr>
              <a:t> </a:t>
            </a:r>
            <a:r>
              <a:rPr sz="1350" spc="-4" dirty="0">
                <a:solidFill>
                  <a:srgbClr val="404040"/>
                </a:solidFill>
                <a:latin typeface="Franklin Gothic Medium"/>
                <a:cs typeface="Franklin Gothic Medium"/>
              </a:rPr>
              <a:t>due</a:t>
            </a:r>
            <a:r>
              <a:rPr sz="1350" dirty="0">
                <a:solidFill>
                  <a:srgbClr val="404040"/>
                </a:solidFill>
                <a:latin typeface="Franklin Gothic Medium"/>
                <a:cs typeface="Franklin Gothic Medium"/>
              </a:rPr>
              <a:t> </a:t>
            </a:r>
            <a:r>
              <a:rPr sz="1350" spc="-30" dirty="0">
                <a:solidFill>
                  <a:srgbClr val="404040"/>
                </a:solidFill>
                <a:latin typeface="Franklin Gothic Medium"/>
                <a:cs typeface="Franklin Gothic Medium"/>
              </a:rPr>
              <a:t>to</a:t>
            </a:r>
            <a:r>
              <a:rPr sz="1350" dirty="0">
                <a:solidFill>
                  <a:srgbClr val="404040"/>
                </a:solidFill>
                <a:latin typeface="Franklin Gothic Medium"/>
                <a:cs typeface="Franklin Gothic Medium"/>
              </a:rPr>
              <a:t> </a:t>
            </a:r>
            <a:r>
              <a:rPr sz="1350" spc="-4" dirty="0">
                <a:solidFill>
                  <a:srgbClr val="404040"/>
                </a:solidFill>
                <a:latin typeface="Franklin Gothic Medium"/>
                <a:cs typeface="Franklin Gothic Medium"/>
              </a:rPr>
              <a:t>class</a:t>
            </a:r>
            <a:r>
              <a:rPr sz="1350" spc="11" dirty="0">
                <a:solidFill>
                  <a:srgbClr val="404040"/>
                </a:solidFill>
                <a:latin typeface="Franklin Gothic Medium"/>
                <a:cs typeface="Franklin Gothic Medium"/>
              </a:rPr>
              <a:t> </a:t>
            </a:r>
            <a:r>
              <a:rPr sz="1350" spc="-19" dirty="0">
                <a:solidFill>
                  <a:srgbClr val="404040"/>
                </a:solidFill>
                <a:latin typeface="Franklin Gothic Medium"/>
                <a:cs typeface="Franklin Gothic Medium"/>
              </a:rPr>
              <a:t>imbalance?)</a:t>
            </a:r>
            <a:endParaRPr sz="1350">
              <a:latin typeface="Franklin Gothic Medium"/>
              <a:cs typeface="Franklin Gothic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FDDBE-922B-774D-877F-B1C471E40DB6}"/>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73C95C24-D7A7-7E4E-BD4D-EE32165223D9}"/>
              </a:ext>
            </a:extLst>
          </p:cNvPr>
          <p:cNvSpPr>
            <a:spLocks noGrp="1"/>
          </p:cNvSpPr>
          <p:nvPr>
            <p:ph type="dt" sz="half" idx="10"/>
          </p:nvPr>
        </p:nvSpPr>
        <p:spPr/>
        <p:txBody>
          <a:bodyPr/>
          <a:lstStyle/>
          <a:p>
            <a:fld id="{55DE3F18-AFCC-416B-AD1C-4AD234471CC1}" type="datetime1">
              <a:rPr lang="en-US" smtClean="0"/>
              <a:t>1/25/22</a:t>
            </a:fld>
            <a:endParaRPr lang="en-IN"/>
          </a:p>
        </p:txBody>
      </p:sp>
      <p:sp>
        <p:nvSpPr>
          <p:cNvPr id="5" name="Slide Number Placeholder 4">
            <a:extLst>
              <a:ext uri="{FF2B5EF4-FFF2-40B4-BE49-F238E27FC236}">
                <a16:creationId xmlns:a16="http://schemas.microsoft.com/office/drawing/2014/main" id="{9728DF89-34E7-E544-B439-4B623E2F25F4}"/>
              </a:ext>
            </a:extLst>
          </p:cNvPr>
          <p:cNvSpPr>
            <a:spLocks noGrp="1"/>
          </p:cNvSpPr>
          <p:nvPr>
            <p:ph type="sldNum" sz="quarter" idx="12"/>
          </p:nvPr>
        </p:nvSpPr>
        <p:spPr/>
        <p:txBody>
          <a:bodyPr/>
          <a:lstStyle/>
          <a:p>
            <a:fld id="{0E2B90DE-CA9C-452B-80F9-35262CC2B070}" type="slidenum">
              <a:rPr lang="en-IN" smtClean="0"/>
              <a:pPr/>
              <a:t>35</a:t>
            </a:fld>
            <a:endParaRPr lang="en-IN"/>
          </a:p>
        </p:txBody>
      </p:sp>
      <p:sp>
        <p:nvSpPr>
          <p:cNvPr id="6" name="Content Placeholder 5">
            <a:extLst>
              <a:ext uri="{FF2B5EF4-FFF2-40B4-BE49-F238E27FC236}">
                <a16:creationId xmlns:a16="http://schemas.microsoft.com/office/drawing/2014/main" id="{084DA2B9-3993-C54A-AAE0-535C8AD728AC}"/>
              </a:ext>
            </a:extLst>
          </p:cNvPr>
          <p:cNvSpPr>
            <a:spLocks noGrp="1"/>
          </p:cNvSpPr>
          <p:nvPr>
            <p:ph sz="quarter" idx="1"/>
          </p:nvPr>
        </p:nvSpPr>
        <p:spPr/>
        <p:txBody>
          <a:bodyPr>
            <a:normAutofit lnSpcReduction="10000"/>
          </a:bodyPr>
          <a:lstStyle/>
          <a:p>
            <a:pPr marL="0" indent="0">
              <a:buNone/>
            </a:pPr>
            <a:r>
              <a:rPr lang="en-IN" b="1" dirty="0"/>
              <a:t>Feature Scaling</a:t>
            </a:r>
          </a:p>
          <a:p>
            <a:r>
              <a:rPr lang="en-IN" dirty="0"/>
              <a:t>The final step of data </a:t>
            </a:r>
            <a:r>
              <a:rPr lang="en-IN" dirty="0" err="1"/>
              <a:t>preprocessing</a:t>
            </a:r>
            <a:r>
              <a:rPr lang="en-IN" dirty="0"/>
              <a:t> is to apply the very important feature scaling.</a:t>
            </a:r>
          </a:p>
          <a:p>
            <a:r>
              <a:rPr lang="en-IN" dirty="0"/>
              <a:t>Feature Scaling is a technique to standardize the independent features present in the data in a fixed range. It is performed during the data pre-processing.</a:t>
            </a:r>
          </a:p>
          <a:p>
            <a:r>
              <a:rPr lang="en-IN" b="1" dirty="0"/>
              <a:t>Why Scaling</a:t>
            </a:r>
            <a:r>
              <a:rPr lang="en-IN" dirty="0"/>
              <a:t> :- Most of the times, your dataset will contain features highly varying in magnitudes, units and range. But since, most of the machine learning algorithms use Euclidean distance between two data points in their computations, this is a problem.</a:t>
            </a:r>
          </a:p>
          <a:p>
            <a:pPr marL="0" indent="0">
              <a:buNone/>
            </a:pPr>
            <a:endParaRPr lang="en-US" dirty="0"/>
          </a:p>
        </p:txBody>
      </p:sp>
    </p:spTree>
    <p:extLst>
      <p:ext uri="{BB962C8B-B14F-4D97-AF65-F5344CB8AC3E}">
        <p14:creationId xmlns:p14="http://schemas.microsoft.com/office/powerpoint/2010/main" val="20294909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B1737-E6C3-A841-8A4D-99FE7118D531}"/>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C84199F2-F033-9447-92AC-DE5B9E82139D}"/>
              </a:ext>
            </a:extLst>
          </p:cNvPr>
          <p:cNvSpPr>
            <a:spLocks noGrp="1"/>
          </p:cNvSpPr>
          <p:nvPr>
            <p:ph type="dt" sz="half" idx="10"/>
          </p:nvPr>
        </p:nvSpPr>
        <p:spPr/>
        <p:txBody>
          <a:bodyPr/>
          <a:lstStyle/>
          <a:p>
            <a:fld id="{55DE3F18-AFCC-416B-AD1C-4AD234471CC1}" type="datetime1">
              <a:rPr lang="en-US" smtClean="0"/>
              <a:t>1/25/22</a:t>
            </a:fld>
            <a:endParaRPr lang="en-IN"/>
          </a:p>
        </p:txBody>
      </p:sp>
      <p:sp>
        <p:nvSpPr>
          <p:cNvPr id="5" name="Slide Number Placeholder 4">
            <a:extLst>
              <a:ext uri="{FF2B5EF4-FFF2-40B4-BE49-F238E27FC236}">
                <a16:creationId xmlns:a16="http://schemas.microsoft.com/office/drawing/2014/main" id="{4A9CDFF9-53A6-1D47-9DA6-FEE7C470F1CF}"/>
              </a:ext>
            </a:extLst>
          </p:cNvPr>
          <p:cNvSpPr>
            <a:spLocks noGrp="1"/>
          </p:cNvSpPr>
          <p:nvPr>
            <p:ph type="sldNum" sz="quarter" idx="12"/>
          </p:nvPr>
        </p:nvSpPr>
        <p:spPr/>
        <p:txBody>
          <a:bodyPr/>
          <a:lstStyle/>
          <a:p>
            <a:fld id="{0E2B90DE-CA9C-452B-80F9-35262CC2B070}" type="slidenum">
              <a:rPr lang="en-IN" smtClean="0"/>
              <a:pPr/>
              <a:t>36</a:t>
            </a:fld>
            <a:endParaRPr lang="en-IN"/>
          </a:p>
        </p:txBody>
      </p:sp>
      <p:sp>
        <p:nvSpPr>
          <p:cNvPr id="6" name="Content Placeholder 5">
            <a:extLst>
              <a:ext uri="{FF2B5EF4-FFF2-40B4-BE49-F238E27FC236}">
                <a16:creationId xmlns:a16="http://schemas.microsoft.com/office/drawing/2014/main" id="{312CD6DD-F0CD-514E-825A-A6F52582179B}"/>
              </a:ext>
            </a:extLst>
          </p:cNvPr>
          <p:cNvSpPr>
            <a:spLocks noGrp="1"/>
          </p:cNvSpPr>
          <p:nvPr>
            <p:ph sz="quarter" idx="1"/>
          </p:nvPr>
        </p:nvSpPr>
        <p:spPr/>
        <p:txBody>
          <a:bodyPr/>
          <a:lstStyle/>
          <a:p>
            <a:pPr marL="0" indent="0">
              <a:buNone/>
            </a:pPr>
            <a:r>
              <a:rPr lang="en-IN" b="1" dirty="0"/>
              <a:t>Standardization and Normalization</a:t>
            </a:r>
            <a:endParaRPr lang="en-IN" dirty="0"/>
          </a:p>
          <a:p>
            <a:r>
              <a:rPr lang="en-IN" dirty="0"/>
              <a:t>Data Standardization and Normalization is a common practice in machine learning.</a:t>
            </a:r>
            <a:r>
              <a:rPr lang="en-IN" b="1" dirty="0"/>
              <a:t> </a:t>
            </a:r>
            <a:endParaRPr lang="en-IN" dirty="0"/>
          </a:p>
          <a:p>
            <a:r>
              <a:rPr lang="en-IN" dirty="0"/>
              <a:t>Standardization is another scaling technique where the values are </a:t>
            </a:r>
            <a:r>
              <a:rPr lang="en-IN" dirty="0" err="1"/>
              <a:t>centered</a:t>
            </a:r>
            <a:r>
              <a:rPr lang="en-IN" dirty="0"/>
              <a:t> around the mean with a unit standard deviation. This means that the mean of the attribute becomes zero and the resultant distribution has a unit standard deviation.</a:t>
            </a:r>
          </a:p>
          <a:p>
            <a:r>
              <a:rPr lang="en-IN" dirty="0"/>
              <a:t>Normalization is a scaling technique in which values are shifted and rescaled so that they end up ranging between 0 and 1. It is also known as Min-Max scaling.</a:t>
            </a:r>
          </a:p>
          <a:p>
            <a:pPr marL="0" indent="0">
              <a:buNone/>
            </a:pPr>
            <a:endParaRPr lang="en-US" dirty="0"/>
          </a:p>
        </p:txBody>
      </p:sp>
    </p:spTree>
    <p:extLst>
      <p:ext uri="{BB962C8B-B14F-4D97-AF65-F5344CB8AC3E}">
        <p14:creationId xmlns:p14="http://schemas.microsoft.com/office/powerpoint/2010/main" val="349439376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551B-DE2C-394A-823A-D5B19B14BF02}"/>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6044C14E-5598-924C-855C-E156950745B2}"/>
              </a:ext>
            </a:extLst>
          </p:cNvPr>
          <p:cNvSpPr>
            <a:spLocks noGrp="1"/>
          </p:cNvSpPr>
          <p:nvPr>
            <p:ph type="dt" sz="half" idx="10"/>
          </p:nvPr>
        </p:nvSpPr>
        <p:spPr/>
        <p:txBody>
          <a:bodyPr/>
          <a:lstStyle/>
          <a:p>
            <a:fld id="{55DE3F18-AFCC-416B-AD1C-4AD234471CC1}" type="datetime1">
              <a:rPr lang="en-US" smtClean="0"/>
              <a:t>1/25/22</a:t>
            </a:fld>
            <a:endParaRPr lang="en-IN"/>
          </a:p>
        </p:txBody>
      </p:sp>
      <p:sp>
        <p:nvSpPr>
          <p:cNvPr id="5" name="Slide Number Placeholder 4">
            <a:extLst>
              <a:ext uri="{FF2B5EF4-FFF2-40B4-BE49-F238E27FC236}">
                <a16:creationId xmlns:a16="http://schemas.microsoft.com/office/drawing/2014/main" id="{82E4CF0D-BCA4-424F-A3D6-EE808A4F3C93}"/>
              </a:ext>
            </a:extLst>
          </p:cNvPr>
          <p:cNvSpPr>
            <a:spLocks noGrp="1"/>
          </p:cNvSpPr>
          <p:nvPr>
            <p:ph type="sldNum" sz="quarter" idx="12"/>
          </p:nvPr>
        </p:nvSpPr>
        <p:spPr/>
        <p:txBody>
          <a:bodyPr/>
          <a:lstStyle/>
          <a:p>
            <a:fld id="{0E2B90DE-CA9C-452B-80F9-35262CC2B070}" type="slidenum">
              <a:rPr lang="en-IN" smtClean="0"/>
              <a:pPr/>
              <a:t>37</a:t>
            </a:fld>
            <a:endParaRPr lang="en-IN"/>
          </a:p>
        </p:txBody>
      </p:sp>
      <p:sp>
        <p:nvSpPr>
          <p:cNvPr id="6" name="Content Placeholder 5">
            <a:extLst>
              <a:ext uri="{FF2B5EF4-FFF2-40B4-BE49-F238E27FC236}">
                <a16:creationId xmlns:a16="http://schemas.microsoft.com/office/drawing/2014/main" id="{2D0B3C2F-383F-C04D-96A8-D42659066499}"/>
              </a:ext>
            </a:extLst>
          </p:cNvPr>
          <p:cNvSpPr>
            <a:spLocks noGrp="1"/>
          </p:cNvSpPr>
          <p:nvPr>
            <p:ph sz="quarter" idx="1"/>
          </p:nvPr>
        </p:nvSpPr>
        <p:spPr/>
        <p:txBody>
          <a:bodyPr/>
          <a:lstStyle/>
          <a:p>
            <a:pPr marL="0" indent="0">
              <a:buNone/>
            </a:pPr>
            <a:r>
              <a:rPr lang="en-IN" b="1" dirty="0"/>
              <a:t>Step 4: Exploratory Data Analysis</a:t>
            </a:r>
          </a:p>
          <a:p>
            <a:pPr algn="just"/>
            <a:r>
              <a:rPr lang="en-IN" dirty="0"/>
              <a:t>Exploratory Data Analysis (EDA) is a robust technique for familiarising yourself with Data and extracting useful insights. Data Scientists sift through Unstructured Data to find patterns and infer relationships between Data elements. Data Scientists use Statistics and Visualisation tools to summarise Central Measurements and variability to perform EDA.</a:t>
            </a:r>
          </a:p>
          <a:p>
            <a:pPr marL="0" indent="0">
              <a:buNone/>
            </a:pPr>
            <a:br>
              <a:rPr lang="en-IN" dirty="0"/>
            </a:br>
            <a:endParaRPr lang="en-US" dirty="0"/>
          </a:p>
        </p:txBody>
      </p:sp>
    </p:spTree>
    <p:extLst>
      <p:ext uri="{BB962C8B-B14F-4D97-AF65-F5344CB8AC3E}">
        <p14:creationId xmlns:p14="http://schemas.microsoft.com/office/powerpoint/2010/main" val="80737527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3419B-AE01-F14E-8BED-07793D545F86}"/>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91693D8D-BEA2-A948-94EE-DF8B97539098}"/>
              </a:ext>
            </a:extLst>
          </p:cNvPr>
          <p:cNvSpPr>
            <a:spLocks noGrp="1"/>
          </p:cNvSpPr>
          <p:nvPr>
            <p:ph type="dt" sz="half" idx="10"/>
          </p:nvPr>
        </p:nvSpPr>
        <p:spPr/>
        <p:txBody>
          <a:bodyPr/>
          <a:lstStyle/>
          <a:p>
            <a:fld id="{55DE3F18-AFCC-416B-AD1C-4AD234471CC1}" type="datetime1">
              <a:rPr lang="en-US" smtClean="0"/>
              <a:t>1/25/22</a:t>
            </a:fld>
            <a:endParaRPr lang="en-IN"/>
          </a:p>
        </p:txBody>
      </p:sp>
      <p:sp>
        <p:nvSpPr>
          <p:cNvPr id="5" name="Slide Number Placeholder 4">
            <a:extLst>
              <a:ext uri="{FF2B5EF4-FFF2-40B4-BE49-F238E27FC236}">
                <a16:creationId xmlns:a16="http://schemas.microsoft.com/office/drawing/2014/main" id="{E63886AD-03FC-7745-ADC7-DF4F911A6264}"/>
              </a:ext>
            </a:extLst>
          </p:cNvPr>
          <p:cNvSpPr>
            <a:spLocks noGrp="1"/>
          </p:cNvSpPr>
          <p:nvPr>
            <p:ph type="sldNum" sz="quarter" idx="12"/>
          </p:nvPr>
        </p:nvSpPr>
        <p:spPr/>
        <p:txBody>
          <a:bodyPr/>
          <a:lstStyle/>
          <a:p>
            <a:fld id="{0E2B90DE-CA9C-452B-80F9-35262CC2B070}" type="slidenum">
              <a:rPr lang="en-IN" smtClean="0"/>
              <a:pPr/>
              <a:t>38</a:t>
            </a:fld>
            <a:endParaRPr lang="en-IN"/>
          </a:p>
        </p:txBody>
      </p:sp>
      <p:sp>
        <p:nvSpPr>
          <p:cNvPr id="6" name="Content Placeholder 5">
            <a:extLst>
              <a:ext uri="{FF2B5EF4-FFF2-40B4-BE49-F238E27FC236}">
                <a16:creationId xmlns:a16="http://schemas.microsoft.com/office/drawing/2014/main" id="{85220D60-DB09-0C4A-9E73-442E13A2DF32}"/>
              </a:ext>
            </a:extLst>
          </p:cNvPr>
          <p:cNvSpPr>
            <a:spLocks noGrp="1"/>
          </p:cNvSpPr>
          <p:nvPr>
            <p:ph sz="quarter" idx="1"/>
          </p:nvPr>
        </p:nvSpPr>
        <p:spPr/>
        <p:txBody>
          <a:bodyPr>
            <a:normAutofit fontScale="92500" lnSpcReduction="20000"/>
          </a:bodyPr>
          <a:lstStyle/>
          <a:p>
            <a:pPr marL="0" indent="0" algn="just">
              <a:buNone/>
            </a:pPr>
            <a:r>
              <a:rPr lang="en-IN" b="1" dirty="0"/>
              <a:t>Step 5: Feature Selection</a:t>
            </a:r>
          </a:p>
          <a:p>
            <a:pPr algn="just"/>
            <a:r>
              <a:rPr lang="en-IN" dirty="0"/>
              <a:t>Feature Selection is the process of identifying and selecting the features that contribute the most to the prediction variable or output that you are interested in, either automatically or manually.</a:t>
            </a:r>
          </a:p>
          <a:p>
            <a:pPr algn="just"/>
            <a:r>
              <a:rPr lang="en-IN" dirty="0"/>
              <a:t>The presence of irrelevant characteristics in your Data can reduce the Model accuracy and cause your Model to train based on irrelevant features. In other words, if the features are strong enough, the Machine Learning Algorithm will give fantastic outcomes.</a:t>
            </a:r>
          </a:p>
          <a:p>
            <a:pPr algn="just"/>
            <a:r>
              <a:rPr lang="en-IN" dirty="0"/>
              <a:t> Two types of characteristics must be addressed:</a:t>
            </a:r>
          </a:p>
          <a:p>
            <a:pPr lvl="1" algn="just"/>
            <a:r>
              <a:rPr lang="en-IN" dirty="0"/>
              <a:t>Consistent characteristics that are unlikely to change.</a:t>
            </a:r>
          </a:p>
          <a:p>
            <a:pPr lvl="1" algn="just"/>
            <a:r>
              <a:rPr lang="en-IN" dirty="0"/>
              <a:t>Variable characteristics whose values change over time.</a:t>
            </a:r>
          </a:p>
          <a:p>
            <a:pPr marL="0" indent="0">
              <a:buNone/>
            </a:pPr>
            <a:br>
              <a:rPr lang="en-IN" dirty="0"/>
            </a:br>
            <a:endParaRPr lang="en-US" dirty="0"/>
          </a:p>
        </p:txBody>
      </p:sp>
    </p:spTree>
    <p:extLst>
      <p:ext uri="{BB962C8B-B14F-4D97-AF65-F5344CB8AC3E}">
        <p14:creationId xmlns:p14="http://schemas.microsoft.com/office/powerpoint/2010/main" val="256451951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0BBBD-AC76-D446-B842-458598C54F6F}"/>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660E76B5-2C4A-6F40-B5AE-696684D2F7A1}"/>
              </a:ext>
            </a:extLst>
          </p:cNvPr>
          <p:cNvSpPr>
            <a:spLocks noGrp="1"/>
          </p:cNvSpPr>
          <p:nvPr>
            <p:ph type="dt" sz="half" idx="10"/>
          </p:nvPr>
        </p:nvSpPr>
        <p:spPr/>
        <p:txBody>
          <a:bodyPr/>
          <a:lstStyle/>
          <a:p>
            <a:fld id="{55DE3F18-AFCC-416B-AD1C-4AD234471CC1}" type="datetime1">
              <a:rPr lang="en-US" smtClean="0"/>
              <a:t>1/25/22</a:t>
            </a:fld>
            <a:endParaRPr lang="en-IN"/>
          </a:p>
        </p:txBody>
      </p:sp>
      <p:sp>
        <p:nvSpPr>
          <p:cNvPr id="5" name="Slide Number Placeholder 4">
            <a:extLst>
              <a:ext uri="{FF2B5EF4-FFF2-40B4-BE49-F238E27FC236}">
                <a16:creationId xmlns:a16="http://schemas.microsoft.com/office/drawing/2014/main" id="{E12495C7-EF84-CD48-AF3A-045564F36BF4}"/>
              </a:ext>
            </a:extLst>
          </p:cNvPr>
          <p:cNvSpPr>
            <a:spLocks noGrp="1"/>
          </p:cNvSpPr>
          <p:nvPr>
            <p:ph type="sldNum" sz="quarter" idx="12"/>
          </p:nvPr>
        </p:nvSpPr>
        <p:spPr/>
        <p:txBody>
          <a:bodyPr/>
          <a:lstStyle/>
          <a:p>
            <a:fld id="{0E2B90DE-CA9C-452B-80F9-35262CC2B070}" type="slidenum">
              <a:rPr lang="en-IN" smtClean="0"/>
              <a:pPr/>
              <a:t>39</a:t>
            </a:fld>
            <a:endParaRPr lang="en-IN"/>
          </a:p>
        </p:txBody>
      </p:sp>
      <p:sp>
        <p:nvSpPr>
          <p:cNvPr id="6" name="Content Placeholder 5">
            <a:extLst>
              <a:ext uri="{FF2B5EF4-FFF2-40B4-BE49-F238E27FC236}">
                <a16:creationId xmlns:a16="http://schemas.microsoft.com/office/drawing/2014/main" id="{4C3B26BE-C249-D74D-A632-CEA891F570DA}"/>
              </a:ext>
            </a:extLst>
          </p:cNvPr>
          <p:cNvSpPr>
            <a:spLocks noGrp="1"/>
          </p:cNvSpPr>
          <p:nvPr>
            <p:ph sz="quarter" idx="1"/>
          </p:nvPr>
        </p:nvSpPr>
        <p:spPr/>
        <p:txBody>
          <a:bodyPr>
            <a:normAutofit fontScale="77500" lnSpcReduction="20000"/>
          </a:bodyPr>
          <a:lstStyle/>
          <a:p>
            <a:pPr marL="0" indent="0">
              <a:buNone/>
            </a:pPr>
            <a:r>
              <a:rPr lang="en-IN" b="1" dirty="0"/>
              <a:t>Step 6: Incorporating Machine Learning Algorithms</a:t>
            </a:r>
          </a:p>
          <a:p>
            <a:pPr algn="just"/>
            <a:r>
              <a:rPr lang="en-IN" dirty="0"/>
              <a:t>This is one of the most crucial processes in Data Science Modelling as the Machine Learning Algorithm aids in creating a usable Data Model. There are a lot of algorithms to pick from, the Model is selected based on the problem. There are three types of Machine Learning methods that are incorporated:</a:t>
            </a:r>
          </a:p>
          <a:p>
            <a:pPr marL="0" indent="0" algn="just">
              <a:buNone/>
            </a:pPr>
            <a:br>
              <a:rPr lang="en-IN" dirty="0"/>
            </a:br>
            <a:r>
              <a:rPr lang="en-IN" b="1" dirty="0"/>
              <a:t>1) Supervised Learning</a:t>
            </a:r>
          </a:p>
          <a:p>
            <a:pPr algn="just"/>
            <a:r>
              <a:rPr lang="en-IN" dirty="0"/>
              <a:t>It is based on the results of a previous operation that is related to the existing business operation. Based on previous patterns, Supervised Learning aids in the prediction of an outcome. Some of the Supervised Learning Algorithms are:</a:t>
            </a:r>
          </a:p>
          <a:p>
            <a:pPr lvl="1"/>
            <a:r>
              <a:rPr lang="en-IN" dirty="0"/>
              <a:t>Linear Regression</a:t>
            </a:r>
          </a:p>
          <a:p>
            <a:pPr lvl="1"/>
            <a:r>
              <a:rPr lang="en-IN" dirty="0"/>
              <a:t>Random Forest</a:t>
            </a:r>
          </a:p>
          <a:p>
            <a:pPr lvl="1"/>
            <a:r>
              <a:rPr lang="en-IN" dirty="0"/>
              <a:t>Support Vector Machines</a:t>
            </a:r>
          </a:p>
          <a:p>
            <a:pPr marL="0" indent="0">
              <a:buNone/>
            </a:pPr>
            <a:br>
              <a:rPr lang="en-IN" dirty="0"/>
            </a:br>
            <a:endParaRPr lang="en-US" dirty="0"/>
          </a:p>
        </p:txBody>
      </p:sp>
    </p:spTree>
    <p:extLst>
      <p:ext uri="{BB962C8B-B14F-4D97-AF65-F5344CB8AC3E}">
        <p14:creationId xmlns:p14="http://schemas.microsoft.com/office/powerpoint/2010/main" val="39161048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DCB6-8D32-DE4B-AD4A-918B16A7FB72}"/>
              </a:ext>
            </a:extLst>
          </p:cNvPr>
          <p:cNvSpPr>
            <a:spLocks noGrp="1"/>
          </p:cNvSpPr>
          <p:nvPr>
            <p:ph type="title"/>
          </p:nvPr>
        </p:nvSpPr>
        <p:spPr/>
        <p:txBody>
          <a:bodyPr/>
          <a:lstStyle/>
          <a:p>
            <a:r>
              <a:rPr lang="en-IN" dirty="0"/>
              <a:t>Exploratory Data Analysis (EDA)</a:t>
            </a:r>
            <a:endParaRPr lang="en-US" dirty="0"/>
          </a:p>
        </p:txBody>
      </p:sp>
      <p:sp>
        <p:nvSpPr>
          <p:cNvPr id="3" name="Date Placeholder 2">
            <a:extLst>
              <a:ext uri="{FF2B5EF4-FFF2-40B4-BE49-F238E27FC236}">
                <a16:creationId xmlns:a16="http://schemas.microsoft.com/office/drawing/2014/main" id="{B64BE4AC-AB1B-2E46-BADE-533B7990C998}"/>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84AF56C5-2064-FA4E-B80F-3D5467484B71}"/>
              </a:ext>
            </a:extLst>
          </p:cNvPr>
          <p:cNvSpPr>
            <a:spLocks noGrp="1"/>
          </p:cNvSpPr>
          <p:nvPr>
            <p:ph type="sldNum" sz="quarter" idx="12"/>
          </p:nvPr>
        </p:nvSpPr>
        <p:spPr/>
        <p:txBody>
          <a:bodyPr/>
          <a:lstStyle/>
          <a:p>
            <a:fld id="{0E2B90DE-CA9C-452B-80F9-35262CC2B070}" type="slidenum">
              <a:rPr lang="en-IN" smtClean="0"/>
              <a:pPr/>
              <a:t>4</a:t>
            </a:fld>
            <a:endParaRPr lang="en-IN"/>
          </a:p>
        </p:txBody>
      </p:sp>
      <p:sp>
        <p:nvSpPr>
          <p:cNvPr id="6" name="Content Placeholder 5">
            <a:extLst>
              <a:ext uri="{FF2B5EF4-FFF2-40B4-BE49-F238E27FC236}">
                <a16:creationId xmlns:a16="http://schemas.microsoft.com/office/drawing/2014/main" id="{55FB98E3-B0EF-1F43-8C63-D7FE90815C5B}"/>
              </a:ext>
            </a:extLst>
          </p:cNvPr>
          <p:cNvSpPr>
            <a:spLocks noGrp="1"/>
          </p:cNvSpPr>
          <p:nvPr>
            <p:ph sz="quarter" idx="1"/>
          </p:nvPr>
        </p:nvSpPr>
        <p:spPr/>
        <p:txBody>
          <a:bodyPr/>
          <a:lstStyle/>
          <a:p>
            <a:r>
              <a:rPr lang="en-IN" dirty="0"/>
              <a:t>Exploratory Data Analysis (EDA) is an approach to analyzing datasets to summarize their main characteristics, often with visual methods. EDA is used for seeing what the data can tell us before the </a:t>
            </a:r>
            <a:r>
              <a:rPr lang="en-IN" dirty="0" err="1"/>
              <a:t>modeling</a:t>
            </a:r>
            <a:r>
              <a:rPr lang="en-IN" dirty="0"/>
              <a:t> task. </a:t>
            </a:r>
          </a:p>
          <a:p>
            <a:r>
              <a:rPr lang="en-IN" dirty="0"/>
              <a:t>EDA assists Data science professionals in various ways:-</a:t>
            </a:r>
          </a:p>
          <a:p>
            <a:pPr marL="0" indent="0">
              <a:buNone/>
            </a:pPr>
            <a:r>
              <a:rPr lang="en-IN" dirty="0"/>
              <a:t>	1 Getting a better understanding of data</a:t>
            </a:r>
            <a:br>
              <a:rPr lang="en-IN" dirty="0"/>
            </a:br>
            <a:r>
              <a:rPr lang="en-IN" dirty="0"/>
              <a:t>	2 Identifying various data patterns</a:t>
            </a:r>
            <a:br>
              <a:rPr lang="en-IN" dirty="0"/>
            </a:br>
            <a:r>
              <a:rPr lang="en-IN" dirty="0"/>
              <a:t>	3 Getting a better understanding of the problem 		statement</a:t>
            </a:r>
          </a:p>
          <a:p>
            <a:endParaRPr lang="en-US" dirty="0"/>
          </a:p>
        </p:txBody>
      </p:sp>
    </p:spTree>
    <p:extLst>
      <p:ext uri="{BB962C8B-B14F-4D97-AF65-F5344CB8AC3E}">
        <p14:creationId xmlns:p14="http://schemas.microsoft.com/office/powerpoint/2010/main" val="59249768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0D7C-DD68-164B-BBFE-82E8DFDB8425}"/>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EE413259-B44A-E843-9795-C22E3B0F331E}"/>
              </a:ext>
            </a:extLst>
          </p:cNvPr>
          <p:cNvSpPr>
            <a:spLocks noGrp="1"/>
          </p:cNvSpPr>
          <p:nvPr>
            <p:ph type="dt" sz="half" idx="10"/>
          </p:nvPr>
        </p:nvSpPr>
        <p:spPr/>
        <p:txBody>
          <a:bodyPr/>
          <a:lstStyle/>
          <a:p>
            <a:fld id="{55DE3F18-AFCC-416B-AD1C-4AD234471CC1}" type="datetime1">
              <a:rPr lang="en-US" smtClean="0"/>
              <a:t>1/25/22</a:t>
            </a:fld>
            <a:endParaRPr lang="en-IN"/>
          </a:p>
        </p:txBody>
      </p:sp>
      <p:sp>
        <p:nvSpPr>
          <p:cNvPr id="5" name="Slide Number Placeholder 4">
            <a:extLst>
              <a:ext uri="{FF2B5EF4-FFF2-40B4-BE49-F238E27FC236}">
                <a16:creationId xmlns:a16="http://schemas.microsoft.com/office/drawing/2014/main" id="{CBA287EB-876E-414E-AA4E-7BD43B7A15DA}"/>
              </a:ext>
            </a:extLst>
          </p:cNvPr>
          <p:cNvSpPr>
            <a:spLocks noGrp="1"/>
          </p:cNvSpPr>
          <p:nvPr>
            <p:ph type="sldNum" sz="quarter" idx="12"/>
          </p:nvPr>
        </p:nvSpPr>
        <p:spPr/>
        <p:txBody>
          <a:bodyPr/>
          <a:lstStyle/>
          <a:p>
            <a:fld id="{0E2B90DE-CA9C-452B-80F9-35262CC2B070}" type="slidenum">
              <a:rPr lang="en-IN" smtClean="0"/>
              <a:pPr/>
              <a:t>40</a:t>
            </a:fld>
            <a:endParaRPr lang="en-IN"/>
          </a:p>
        </p:txBody>
      </p:sp>
      <p:sp>
        <p:nvSpPr>
          <p:cNvPr id="6" name="Content Placeholder 5">
            <a:extLst>
              <a:ext uri="{FF2B5EF4-FFF2-40B4-BE49-F238E27FC236}">
                <a16:creationId xmlns:a16="http://schemas.microsoft.com/office/drawing/2014/main" id="{5311FC6D-F524-D74C-BC9B-C0CEF356671F}"/>
              </a:ext>
            </a:extLst>
          </p:cNvPr>
          <p:cNvSpPr>
            <a:spLocks noGrp="1"/>
          </p:cNvSpPr>
          <p:nvPr>
            <p:ph sz="quarter" idx="1"/>
          </p:nvPr>
        </p:nvSpPr>
        <p:spPr/>
        <p:txBody>
          <a:bodyPr>
            <a:normAutofit fontScale="92500"/>
          </a:bodyPr>
          <a:lstStyle/>
          <a:p>
            <a:pPr marL="0" indent="0">
              <a:buNone/>
            </a:pPr>
            <a:r>
              <a:rPr lang="en-IN" b="1" dirty="0"/>
              <a:t>2) Unsupervised Learning</a:t>
            </a:r>
          </a:p>
          <a:p>
            <a:r>
              <a:rPr lang="en-IN" dirty="0"/>
              <a:t>This form of learning has no pre-existing consequence or pattern. Instead, it concentrates on examining the interactions and connections between the presently available Data points. Some of the Unsupervised Learning Algorithms are:</a:t>
            </a:r>
          </a:p>
          <a:p>
            <a:pPr lvl="1"/>
            <a:r>
              <a:rPr lang="en-IN" dirty="0"/>
              <a:t>KNN (k-Nearest </a:t>
            </a:r>
            <a:r>
              <a:rPr lang="en-IN" dirty="0" err="1"/>
              <a:t>Neighbors</a:t>
            </a:r>
            <a:r>
              <a:rPr lang="en-IN" dirty="0"/>
              <a:t>)</a:t>
            </a:r>
          </a:p>
          <a:p>
            <a:pPr lvl="1"/>
            <a:r>
              <a:rPr lang="en-IN" dirty="0"/>
              <a:t>K-means Clustering</a:t>
            </a:r>
          </a:p>
          <a:p>
            <a:pPr lvl="1"/>
            <a:r>
              <a:rPr lang="en-IN" dirty="0"/>
              <a:t>Hierarchical Clustering</a:t>
            </a:r>
          </a:p>
          <a:p>
            <a:pPr lvl="1"/>
            <a:r>
              <a:rPr lang="en-IN" dirty="0"/>
              <a:t>Anomaly Detection</a:t>
            </a:r>
          </a:p>
          <a:p>
            <a:pPr marL="0" indent="0">
              <a:buNone/>
            </a:pPr>
            <a:br>
              <a:rPr lang="en-IN" dirty="0"/>
            </a:br>
            <a:endParaRPr lang="en-US" dirty="0"/>
          </a:p>
        </p:txBody>
      </p:sp>
    </p:spTree>
    <p:extLst>
      <p:ext uri="{BB962C8B-B14F-4D97-AF65-F5344CB8AC3E}">
        <p14:creationId xmlns:p14="http://schemas.microsoft.com/office/powerpoint/2010/main" val="184897172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2784C-FC54-1F43-BD4D-54EC540FFC04}"/>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644638A6-439A-7242-8BE7-F99EFAF2718D}"/>
              </a:ext>
            </a:extLst>
          </p:cNvPr>
          <p:cNvSpPr>
            <a:spLocks noGrp="1"/>
          </p:cNvSpPr>
          <p:nvPr>
            <p:ph type="dt" sz="half" idx="10"/>
          </p:nvPr>
        </p:nvSpPr>
        <p:spPr/>
        <p:txBody>
          <a:bodyPr/>
          <a:lstStyle/>
          <a:p>
            <a:fld id="{55DE3F18-AFCC-416B-AD1C-4AD234471CC1}" type="datetime1">
              <a:rPr lang="en-US" smtClean="0"/>
              <a:t>1/25/22</a:t>
            </a:fld>
            <a:endParaRPr lang="en-IN"/>
          </a:p>
        </p:txBody>
      </p:sp>
      <p:sp>
        <p:nvSpPr>
          <p:cNvPr id="5" name="Slide Number Placeholder 4">
            <a:extLst>
              <a:ext uri="{FF2B5EF4-FFF2-40B4-BE49-F238E27FC236}">
                <a16:creationId xmlns:a16="http://schemas.microsoft.com/office/drawing/2014/main" id="{44689AA3-2EE9-984B-8642-93D99274AA41}"/>
              </a:ext>
            </a:extLst>
          </p:cNvPr>
          <p:cNvSpPr>
            <a:spLocks noGrp="1"/>
          </p:cNvSpPr>
          <p:nvPr>
            <p:ph type="sldNum" sz="quarter" idx="12"/>
          </p:nvPr>
        </p:nvSpPr>
        <p:spPr/>
        <p:txBody>
          <a:bodyPr/>
          <a:lstStyle/>
          <a:p>
            <a:fld id="{0E2B90DE-CA9C-452B-80F9-35262CC2B070}" type="slidenum">
              <a:rPr lang="en-IN" smtClean="0"/>
              <a:pPr/>
              <a:t>41</a:t>
            </a:fld>
            <a:endParaRPr lang="en-IN"/>
          </a:p>
        </p:txBody>
      </p:sp>
      <p:sp>
        <p:nvSpPr>
          <p:cNvPr id="6" name="Content Placeholder 5">
            <a:extLst>
              <a:ext uri="{FF2B5EF4-FFF2-40B4-BE49-F238E27FC236}">
                <a16:creationId xmlns:a16="http://schemas.microsoft.com/office/drawing/2014/main" id="{B8E8FD6E-ED9B-AD4B-8A82-B9E2CF19D3B2}"/>
              </a:ext>
            </a:extLst>
          </p:cNvPr>
          <p:cNvSpPr>
            <a:spLocks noGrp="1"/>
          </p:cNvSpPr>
          <p:nvPr>
            <p:ph sz="quarter" idx="1"/>
          </p:nvPr>
        </p:nvSpPr>
        <p:spPr/>
        <p:txBody>
          <a:bodyPr/>
          <a:lstStyle/>
          <a:p>
            <a:pPr marL="0" indent="0">
              <a:buNone/>
            </a:pPr>
            <a:r>
              <a:rPr lang="en-IN" b="1" dirty="0"/>
              <a:t>3) Reinforcement Learning</a:t>
            </a:r>
          </a:p>
          <a:p>
            <a:r>
              <a:rPr lang="en-IN" dirty="0"/>
              <a:t>It is a fascinating Machine Learning technique that uses a dynamic Dataset that interacts with the real world. In simple terms, it is a mechanism by which a system learns from its mistakes and improves over time. Some of the Reinforcement Learning Algorithms are:</a:t>
            </a:r>
          </a:p>
          <a:p>
            <a:pPr lvl="1"/>
            <a:r>
              <a:rPr lang="en-IN" dirty="0"/>
              <a:t>Q-Learning</a:t>
            </a:r>
          </a:p>
          <a:p>
            <a:pPr lvl="1"/>
            <a:r>
              <a:rPr lang="en-IN" dirty="0"/>
              <a:t>State-Action-Reward-State-Action (SARSA)</a:t>
            </a:r>
          </a:p>
          <a:p>
            <a:pPr lvl="1"/>
            <a:r>
              <a:rPr lang="en-IN" dirty="0"/>
              <a:t>Deep Q Network</a:t>
            </a:r>
          </a:p>
          <a:p>
            <a:pPr marL="0" indent="0">
              <a:buNone/>
            </a:pPr>
            <a:endParaRPr lang="en-US" dirty="0"/>
          </a:p>
        </p:txBody>
      </p:sp>
    </p:spTree>
    <p:extLst>
      <p:ext uri="{BB962C8B-B14F-4D97-AF65-F5344CB8AC3E}">
        <p14:creationId xmlns:p14="http://schemas.microsoft.com/office/powerpoint/2010/main" val="15163510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841B-4A65-084B-9847-9A0467D7461B}"/>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25970195-C7AB-F340-A547-A37D1CC85F61}"/>
              </a:ext>
            </a:extLst>
          </p:cNvPr>
          <p:cNvSpPr>
            <a:spLocks noGrp="1"/>
          </p:cNvSpPr>
          <p:nvPr>
            <p:ph type="dt" sz="half" idx="10"/>
          </p:nvPr>
        </p:nvSpPr>
        <p:spPr/>
        <p:txBody>
          <a:bodyPr/>
          <a:lstStyle/>
          <a:p>
            <a:fld id="{55DE3F18-AFCC-416B-AD1C-4AD234471CC1}" type="datetime1">
              <a:rPr lang="en-US" smtClean="0"/>
              <a:t>1/25/22</a:t>
            </a:fld>
            <a:endParaRPr lang="en-IN"/>
          </a:p>
        </p:txBody>
      </p:sp>
      <p:sp>
        <p:nvSpPr>
          <p:cNvPr id="5" name="Slide Number Placeholder 4">
            <a:extLst>
              <a:ext uri="{FF2B5EF4-FFF2-40B4-BE49-F238E27FC236}">
                <a16:creationId xmlns:a16="http://schemas.microsoft.com/office/drawing/2014/main" id="{C169BC2E-FA40-D147-A6F2-3B7ADFEDA296}"/>
              </a:ext>
            </a:extLst>
          </p:cNvPr>
          <p:cNvSpPr>
            <a:spLocks noGrp="1"/>
          </p:cNvSpPr>
          <p:nvPr>
            <p:ph type="sldNum" sz="quarter" idx="12"/>
          </p:nvPr>
        </p:nvSpPr>
        <p:spPr/>
        <p:txBody>
          <a:bodyPr/>
          <a:lstStyle/>
          <a:p>
            <a:fld id="{0E2B90DE-CA9C-452B-80F9-35262CC2B070}" type="slidenum">
              <a:rPr lang="en-IN" smtClean="0"/>
              <a:pPr/>
              <a:t>42</a:t>
            </a:fld>
            <a:endParaRPr lang="en-IN"/>
          </a:p>
        </p:txBody>
      </p:sp>
      <p:sp>
        <p:nvSpPr>
          <p:cNvPr id="6" name="Content Placeholder 5">
            <a:extLst>
              <a:ext uri="{FF2B5EF4-FFF2-40B4-BE49-F238E27FC236}">
                <a16:creationId xmlns:a16="http://schemas.microsoft.com/office/drawing/2014/main" id="{66331D3C-4C1B-3442-8F12-750825EE92D9}"/>
              </a:ext>
            </a:extLst>
          </p:cNvPr>
          <p:cNvSpPr>
            <a:spLocks noGrp="1"/>
          </p:cNvSpPr>
          <p:nvPr>
            <p:ph sz="quarter" idx="1"/>
          </p:nvPr>
        </p:nvSpPr>
        <p:spPr/>
        <p:txBody>
          <a:bodyPr>
            <a:normAutofit fontScale="77500" lnSpcReduction="20000"/>
          </a:bodyPr>
          <a:lstStyle/>
          <a:p>
            <a:pPr marL="0" indent="0">
              <a:buNone/>
            </a:pPr>
            <a:r>
              <a:rPr lang="en-IN" b="1" dirty="0"/>
              <a:t>Step 7: Testing the Models </a:t>
            </a:r>
          </a:p>
          <a:p>
            <a:pPr marL="0" indent="0">
              <a:buNone/>
            </a:pPr>
            <a:endParaRPr lang="en-IN" b="1" dirty="0"/>
          </a:p>
          <a:p>
            <a:pPr algn="just"/>
            <a:r>
              <a:rPr lang="en-IN" dirty="0"/>
              <a:t>This is the next phase, and it’s crucial to check that our Data Science Modelling efforts meet the expectations. The Data Model is applied to the Test Data to check if it’s accurate and houses all desirable features. You can further test your Data Model to identify any adjustments that might be required to enhance the performance and achieve the desired results. If the required precision is not achieved, you can go back to Step 5 (Machine Learning Algorithms), choose an alternate Data Model, and then test the model again.</a:t>
            </a:r>
          </a:p>
          <a:p>
            <a:pPr marL="0" indent="0">
              <a:buNone/>
            </a:pPr>
            <a:endParaRPr lang="en-IN" dirty="0"/>
          </a:p>
          <a:p>
            <a:pPr marL="0" indent="0">
              <a:buNone/>
            </a:pPr>
            <a:r>
              <a:rPr lang="en-IN" b="1" dirty="0"/>
              <a:t>Step 8: Deploying the Model </a:t>
            </a:r>
          </a:p>
          <a:p>
            <a:r>
              <a:rPr lang="en-IN" dirty="0"/>
              <a:t>The Model which provides the best result based on test findings is completed and deployed in the production environment whenever the desired result is achieved through proper testing as per the business needs. </a:t>
            </a:r>
            <a:br>
              <a:rPr lang="en-IN" dirty="0"/>
            </a:br>
            <a:endParaRPr lang="en-US" dirty="0"/>
          </a:p>
        </p:txBody>
      </p:sp>
    </p:spTree>
    <p:extLst>
      <p:ext uri="{BB962C8B-B14F-4D97-AF65-F5344CB8AC3E}">
        <p14:creationId xmlns:p14="http://schemas.microsoft.com/office/powerpoint/2010/main" val="33527375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413A8-8185-DF40-8553-78EC198BAB94}"/>
              </a:ext>
            </a:extLst>
          </p:cNvPr>
          <p:cNvSpPr>
            <a:spLocks noGrp="1"/>
          </p:cNvSpPr>
          <p:nvPr>
            <p:ph type="title"/>
          </p:nvPr>
        </p:nvSpPr>
        <p:spPr/>
        <p:txBody>
          <a:bodyPr>
            <a:normAutofit/>
          </a:bodyPr>
          <a:lstStyle/>
          <a:p>
            <a:r>
              <a:rPr lang="en-US" sz="2400" b="1" dirty="0"/>
              <a:t>Example</a:t>
            </a:r>
          </a:p>
        </p:txBody>
      </p:sp>
      <p:sp>
        <p:nvSpPr>
          <p:cNvPr id="3" name="Date Placeholder 2">
            <a:extLst>
              <a:ext uri="{FF2B5EF4-FFF2-40B4-BE49-F238E27FC236}">
                <a16:creationId xmlns:a16="http://schemas.microsoft.com/office/drawing/2014/main" id="{9C35F4EA-7392-8543-B4F5-48D93663BEBE}"/>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E1DD0DDC-4EA7-D042-A24E-53117FF9C563}"/>
              </a:ext>
            </a:extLst>
          </p:cNvPr>
          <p:cNvSpPr>
            <a:spLocks noGrp="1"/>
          </p:cNvSpPr>
          <p:nvPr>
            <p:ph type="sldNum" sz="quarter" idx="12"/>
          </p:nvPr>
        </p:nvSpPr>
        <p:spPr/>
        <p:txBody>
          <a:bodyPr/>
          <a:lstStyle/>
          <a:p>
            <a:fld id="{0E2B90DE-CA9C-452B-80F9-35262CC2B070}" type="slidenum">
              <a:rPr lang="en-IN" smtClean="0"/>
              <a:pPr/>
              <a:t>43</a:t>
            </a:fld>
            <a:endParaRPr lang="en-IN"/>
          </a:p>
        </p:txBody>
      </p:sp>
      <p:sp>
        <p:nvSpPr>
          <p:cNvPr id="6" name="Content Placeholder 5">
            <a:extLst>
              <a:ext uri="{FF2B5EF4-FFF2-40B4-BE49-F238E27FC236}">
                <a16:creationId xmlns:a16="http://schemas.microsoft.com/office/drawing/2014/main" id="{3DF0DD44-92D6-544E-BBFD-037AE92C65CD}"/>
              </a:ext>
            </a:extLst>
          </p:cNvPr>
          <p:cNvSpPr>
            <a:spLocks noGrp="1"/>
          </p:cNvSpPr>
          <p:nvPr>
            <p:ph sz="quarter" idx="1"/>
          </p:nvPr>
        </p:nvSpPr>
        <p:spPr>
          <a:xfrm>
            <a:off x="690682" y="1423988"/>
            <a:ext cx="7772400" cy="4572000"/>
          </a:xfrm>
        </p:spPr>
        <p:txBody>
          <a:bodyPr>
            <a:normAutofit fontScale="55000" lnSpcReduction="20000"/>
          </a:bodyPr>
          <a:lstStyle/>
          <a:p>
            <a:pPr marL="0" indent="0">
              <a:buNone/>
            </a:pPr>
            <a:r>
              <a:rPr lang="en-IN" sz="3300" b="1" dirty="0"/>
              <a:t>Import the dataset &amp; Libraries</a:t>
            </a:r>
          </a:p>
          <a:p>
            <a:pPr algn="just"/>
            <a:r>
              <a:rPr lang="en-IN" sz="3300" dirty="0"/>
              <a:t>First step is usually importing the libraries that will be needed in the program. A library is essentially a collection of modules that can be called and used.</a:t>
            </a:r>
          </a:p>
          <a:p>
            <a:pPr algn="just" fontAlgn="base"/>
            <a:r>
              <a:rPr lang="en-IN" sz="3300" dirty="0">
                <a:hlinkClick r:id="rId2">
                  <a:extLst>
                    <a:ext uri="{A12FA001-AC4F-418D-AE19-62706E023703}">
                      <ahyp:hlinkClr xmlns:ahyp="http://schemas.microsoft.com/office/drawing/2018/hyperlinkcolor" val="tx"/>
                    </a:ext>
                  </a:extLst>
                </a:hlinkClick>
              </a:rPr>
              <a:t>Pandas</a:t>
            </a:r>
            <a:r>
              <a:rPr lang="en-IN" sz="3300" dirty="0"/>
              <a:t> offer tools for cleaning and process your data. It is the most popular Python library that is used for data analysis. In pandas, a data table is called a </a:t>
            </a:r>
            <a:r>
              <a:rPr lang="en-IN" sz="3300" dirty="0" err="1"/>
              <a:t>dataframe</a:t>
            </a:r>
            <a:r>
              <a:rPr lang="en-IN" dirty="0"/>
              <a:t>.</a:t>
            </a:r>
          </a:p>
          <a:p>
            <a:pPr algn="just"/>
            <a:endParaRPr lang="en-IN" sz="3300" dirty="0"/>
          </a:p>
          <a:p>
            <a:pPr marL="0" indent="0" algn="just">
              <a:buNone/>
            </a:pPr>
            <a:endParaRPr lang="en-IN" sz="3300" dirty="0"/>
          </a:p>
          <a:p>
            <a:pPr marL="0" indent="0" algn="just">
              <a:buNone/>
            </a:pPr>
            <a:endParaRPr lang="en-IN" sz="3300" dirty="0"/>
          </a:p>
          <a:p>
            <a:pPr marL="0" indent="0" algn="just">
              <a:buNone/>
            </a:pPr>
            <a:endParaRPr lang="en-IN" sz="3300" dirty="0"/>
          </a:p>
          <a:p>
            <a:pPr marL="0" indent="0" algn="just">
              <a:buNone/>
            </a:pPr>
            <a:endParaRPr lang="en-IN" sz="3300" dirty="0"/>
          </a:p>
          <a:p>
            <a:pPr marL="0" indent="0" algn="just">
              <a:buNone/>
            </a:pPr>
            <a:endParaRPr lang="en-IN" sz="3300" dirty="0"/>
          </a:p>
          <a:p>
            <a:pPr marL="0" indent="0" algn="just">
              <a:buNone/>
            </a:pPr>
            <a:endParaRPr lang="en-IN" dirty="0"/>
          </a:p>
          <a:p>
            <a:pPr marL="0" indent="0">
              <a:buNone/>
            </a:pPr>
            <a:endParaRPr lang="en-IN" dirty="0"/>
          </a:p>
          <a:p>
            <a:pPr marL="0" indent="0">
              <a:buNone/>
            </a:pPr>
            <a:br>
              <a:rPr lang="en-IN" dirty="0"/>
            </a:br>
            <a:endParaRPr lang="en-IN" dirty="0"/>
          </a:p>
          <a:p>
            <a:pPr marL="0" indent="0">
              <a:buNone/>
            </a:pPr>
            <a:endParaRPr lang="en-US" dirty="0"/>
          </a:p>
        </p:txBody>
      </p:sp>
      <p:pic>
        <p:nvPicPr>
          <p:cNvPr id="44034" name="Picture 2">
            <a:extLst>
              <a:ext uri="{FF2B5EF4-FFF2-40B4-BE49-F238E27FC236}">
                <a16:creationId xmlns:a16="http://schemas.microsoft.com/office/drawing/2014/main" id="{2AFF3713-1820-FF4C-97C9-B61855316A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49218" y="2905728"/>
            <a:ext cx="7404100" cy="546100"/>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a:extLst>
              <a:ext uri="{FF2B5EF4-FFF2-40B4-BE49-F238E27FC236}">
                <a16:creationId xmlns:a16="http://schemas.microsoft.com/office/drawing/2014/main" id="{DCDE9C0C-BEE5-0042-BCFC-5BED7B087B2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72706" y="3709988"/>
            <a:ext cx="5198588" cy="2762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47307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69144-7413-2940-84A4-A8B6AA2CD5D0}"/>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BDBB3282-4A97-FA4C-B62C-3D0ECDE9218A}"/>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A4713EE5-8ACD-D944-B4C9-AEA582D2E9AB}"/>
              </a:ext>
            </a:extLst>
          </p:cNvPr>
          <p:cNvSpPr>
            <a:spLocks noGrp="1"/>
          </p:cNvSpPr>
          <p:nvPr>
            <p:ph type="sldNum" sz="quarter" idx="12"/>
          </p:nvPr>
        </p:nvSpPr>
        <p:spPr/>
        <p:txBody>
          <a:bodyPr/>
          <a:lstStyle/>
          <a:p>
            <a:fld id="{0E2B90DE-CA9C-452B-80F9-35262CC2B070}" type="slidenum">
              <a:rPr lang="en-IN" smtClean="0"/>
              <a:pPr/>
              <a:t>44</a:t>
            </a:fld>
            <a:endParaRPr lang="en-IN"/>
          </a:p>
        </p:txBody>
      </p:sp>
      <p:sp>
        <p:nvSpPr>
          <p:cNvPr id="6" name="Content Placeholder 5">
            <a:extLst>
              <a:ext uri="{FF2B5EF4-FFF2-40B4-BE49-F238E27FC236}">
                <a16:creationId xmlns:a16="http://schemas.microsoft.com/office/drawing/2014/main" id="{0675B018-9940-714A-82C9-4DCF3E387570}"/>
              </a:ext>
            </a:extLst>
          </p:cNvPr>
          <p:cNvSpPr>
            <a:spLocks noGrp="1"/>
          </p:cNvSpPr>
          <p:nvPr>
            <p:ph sz="quarter" idx="1"/>
          </p:nvPr>
        </p:nvSpPr>
        <p:spPr/>
        <p:txBody>
          <a:bodyPr>
            <a:normAutofit fontScale="85000" lnSpcReduction="20000"/>
          </a:bodyPr>
          <a:lstStyle/>
          <a:p>
            <a:pPr marL="0" indent="0" algn="just">
              <a:buNone/>
            </a:pPr>
            <a:r>
              <a:rPr lang="en-IN" sz="2800" b="1" dirty="0"/>
              <a:t>Dealing with Missing Values</a:t>
            </a:r>
          </a:p>
          <a:p>
            <a:pPr algn="just"/>
            <a:r>
              <a:rPr lang="en-IN" sz="2800" dirty="0"/>
              <a:t>Sometimes we may find some data are missing in the dataset. if we found then we will remove those rows or we can calculate either </a:t>
            </a:r>
            <a:r>
              <a:rPr lang="en-IN" sz="2800" b="1" dirty="0"/>
              <a:t>mean, mode or median </a:t>
            </a:r>
            <a:r>
              <a:rPr lang="en-IN" sz="2800" dirty="0"/>
              <a:t>of the feature and replace it with missing values. This is an approximation which can add variance to the dataset.</a:t>
            </a:r>
          </a:p>
          <a:p>
            <a:pPr marL="0" indent="0">
              <a:buNone/>
            </a:pPr>
            <a:r>
              <a:rPr lang="en-IN" sz="2800" dirty="0"/>
              <a:t>	#</a:t>
            </a:r>
            <a:r>
              <a:rPr lang="en-IN" sz="2800" b="1" dirty="0"/>
              <a:t>Check for null values-</a:t>
            </a:r>
            <a:r>
              <a:rPr lang="en-IN" sz="2800" b="1" i="1" dirty="0"/>
              <a:t> </a:t>
            </a:r>
            <a:r>
              <a:rPr lang="en-IN" sz="2800" dirty="0" err="1"/>
              <a:t>dataset.isna</a:t>
            </a:r>
            <a:r>
              <a:rPr lang="en-IN" sz="2800" dirty="0"/>
              <a:t>() or </a:t>
            </a:r>
            <a:r>
              <a:rPr lang="en-IN" sz="2800" dirty="0" err="1"/>
              <a:t>dataset.isnull</a:t>
            </a:r>
            <a:r>
              <a:rPr lang="en-IN" sz="2800" dirty="0"/>
              <a:t>() to see the null values in dataset.</a:t>
            </a:r>
          </a:p>
          <a:p>
            <a:pPr marL="0" indent="0">
              <a:buNone/>
            </a:pPr>
            <a:r>
              <a:rPr lang="en-IN" sz="2800" dirty="0"/>
              <a:t>	#</a:t>
            </a:r>
            <a:r>
              <a:rPr lang="en-IN" sz="2800" b="1" dirty="0"/>
              <a:t>Drop Null values- </a:t>
            </a:r>
            <a:r>
              <a:rPr lang="en-IN" sz="2800" dirty="0"/>
              <a:t>Pandas provide a </a:t>
            </a:r>
            <a:r>
              <a:rPr lang="en-IN" sz="2800" b="1" dirty="0" err="1"/>
              <a:t>dropna</a:t>
            </a:r>
            <a:r>
              <a:rPr lang="en-IN" sz="2800" b="1" dirty="0"/>
              <a:t>()</a:t>
            </a:r>
            <a:r>
              <a:rPr lang="en-IN" sz="2800" dirty="0"/>
              <a:t> function that can be used to drop either row or columns with missing data.</a:t>
            </a:r>
          </a:p>
          <a:p>
            <a:pPr marL="0" indent="0">
              <a:buNone/>
            </a:pPr>
            <a:r>
              <a:rPr lang="en-IN" sz="2800" b="1" dirty="0"/>
              <a:t>	#Replacing Null values with Strategy: </a:t>
            </a:r>
            <a:r>
              <a:rPr lang="en-IN" sz="2800" dirty="0"/>
              <a:t>For replacing null values we use the strategy that can be applied on a feature which has numeric data. We can calculate the </a:t>
            </a:r>
            <a:r>
              <a:rPr lang="en-IN" sz="2800" i="1" dirty="0"/>
              <a:t>Mean, Median or Mode</a:t>
            </a:r>
            <a:r>
              <a:rPr lang="en-IN" sz="2800" dirty="0"/>
              <a:t> of the feature and replace it with the missing values.</a:t>
            </a:r>
          </a:p>
          <a:p>
            <a:pPr marL="0" indent="0">
              <a:buNone/>
            </a:pPr>
            <a:endParaRPr lang="en-US" dirty="0"/>
          </a:p>
        </p:txBody>
      </p:sp>
    </p:spTree>
    <p:extLst>
      <p:ext uri="{BB962C8B-B14F-4D97-AF65-F5344CB8AC3E}">
        <p14:creationId xmlns:p14="http://schemas.microsoft.com/office/powerpoint/2010/main" val="323835240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7A4A8B6-1AD9-844F-86BE-E4BB7EE8ECCB}"/>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165016B9-0B95-5D44-A288-A96D2A5B9936}"/>
              </a:ext>
            </a:extLst>
          </p:cNvPr>
          <p:cNvSpPr>
            <a:spLocks noGrp="1"/>
          </p:cNvSpPr>
          <p:nvPr>
            <p:ph type="sldNum" sz="quarter" idx="12"/>
          </p:nvPr>
        </p:nvSpPr>
        <p:spPr/>
        <p:txBody>
          <a:bodyPr/>
          <a:lstStyle/>
          <a:p>
            <a:fld id="{0E2B90DE-CA9C-452B-80F9-35262CC2B070}" type="slidenum">
              <a:rPr lang="en-IN" smtClean="0"/>
              <a:pPr/>
              <a:t>45</a:t>
            </a:fld>
            <a:endParaRPr lang="en-IN"/>
          </a:p>
        </p:txBody>
      </p:sp>
      <p:pic>
        <p:nvPicPr>
          <p:cNvPr id="45058" name="Picture 2">
            <a:extLst>
              <a:ext uri="{FF2B5EF4-FFF2-40B4-BE49-F238E27FC236}">
                <a16:creationId xmlns:a16="http://schemas.microsoft.com/office/drawing/2014/main" id="{201DEC2D-BC48-FE49-B579-70BD946E13A3}"/>
              </a:ext>
            </a:extLst>
          </p:cNvPr>
          <p:cNvPicPr>
            <a:picLocks noGrp="1" noChangeAspect="1" noChangeArrowheads="1"/>
          </p:cNvPicPr>
          <p:nvPr>
            <p:ph sz="quarter" idx="1"/>
          </p:nvPr>
        </p:nvPicPr>
        <p:blipFill>
          <a:blip r:embed="rId2" cstate="email">
            <a:extLst>
              <a:ext uri="{28A0092B-C50C-407E-A947-70E740481C1C}">
                <a14:useLocalDpi xmlns:a14="http://schemas.microsoft.com/office/drawing/2010/main"/>
              </a:ext>
            </a:extLst>
          </a:blip>
          <a:srcRect/>
          <a:stretch>
            <a:fillRect/>
          </a:stretch>
        </p:blipFill>
        <p:spPr bwMode="auto">
          <a:xfrm>
            <a:off x="863600" y="1196752"/>
            <a:ext cx="37084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a:extLst>
              <a:ext uri="{FF2B5EF4-FFF2-40B4-BE49-F238E27FC236}">
                <a16:creationId xmlns:a16="http://schemas.microsoft.com/office/drawing/2014/main" id="{66667D12-14DF-EA41-9826-C451C4E5A31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54306" y="2492896"/>
            <a:ext cx="5003708" cy="2448272"/>
          </a:xfrm>
          <a:prstGeom prst="rect">
            <a:avLst/>
          </a:prstGeom>
          <a:noFill/>
          <a:extLst>
            <a:ext uri="{909E8E84-426E-40DD-AFC4-6F175D3DCCD1}">
              <a14:hiddenFill xmlns:a14="http://schemas.microsoft.com/office/drawing/2010/main">
                <a:solidFill>
                  <a:srgbClr val="FFFFFF"/>
                </a:solidFill>
              </a14:hiddenFill>
            </a:ext>
          </a:extLst>
        </p:spPr>
      </p:pic>
      <p:pic>
        <p:nvPicPr>
          <p:cNvPr id="45062" name="Picture 6">
            <a:extLst>
              <a:ext uri="{FF2B5EF4-FFF2-40B4-BE49-F238E27FC236}">
                <a16:creationId xmlns:a16="http://schemas.microsoft.com/office/drawing/2014/main" id="{E775B9C9-FBD4-484F-A031-1F67EE688CE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55576" y="5093004"/>
            <a:ext cx="6270414" cy="134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47903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8E521-701B-584D-81BE-A43055AF906E}"/>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2407EE30-3DBB-D44A-9CEE-ED5D42DAE790}"/>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29EB4E0B-DCC7-AC48-A624-7E0AA542F1D6}"/>
              </a:ext>
            </a:extLst>
          </p:cNvPr>
          <p:cNvSpPr>
            <a:spLocks noGrp="1"/>
          </p:cNvSpPr>
          <p:nvPr>
            <p:ph type="sldNum" sz="quarter" idx="12"/>
          </p:nvPr>
        </p:nvSpPr>
        <p:spPr/>
        <p:txBody>
          <a:bodyPr/>
          <a:lstStyle/>
          <a:p>
            <a:fld id="{0E2B90DE-CA9C-452B-80F9-35262CC2B070}" type="slidenum">
              <a:rPr lang="en-IN" smtClean="0"/>
              <a:pPr/>
              <a:t>46</a:t>
            </a:fld>
            <a:endParaRPr lang="en-IN"/>
          </a:p>
        </p:txBody>
      </p:sp>
      <p:pic>
        <p:nvPicPr>
          <p:cNvPr id="46082" name="Picture 2">
            <a:extLst>
              <a:ext uri="{FF2B5EF4-FFF2-40B4-BE49-F238E27FC236}">
                <a16:creationId xmlns:a16="http://schemas.microsoft.com/office/drawing/2014/main" id="{54696478-DD1D-E64F-BB9E-0ABDB0E2EFC8}"/>
              </a:ext>
            </a:extLst>
          </p:cNvPr>
          <p:cNvPicPr>
            <a:picLocks noGrp="1" noChangeAspect="1" noChangeArrowheads="1"/>
          </p:cNvPicPr>
          <p:nvPr>
            <p:ph sz="quarter" idx="1"/>
          </p:nvPr>
        </p:nvPicPr>
        <p:blipFill>
          <a:blip r:embed="rId2" cstate="email">
            <a:extLst>
              <a:ext uri="{28A0092B-C50C-407E-A947-70E740481C1C}">
                <a14:useLocalDpi xmlns:a14="http://schemas.microsoft.com/office/drawing/2010/main"/>
              </a:ext>
            </a:extLst>
          </a:blip>
          <a:srcRect/>
          <a:stretch>
            <a:fillRect/>
          </a:stretch>
        </p:blipFill>
        <p:spPr bwMode="auto">
          <a:xfrm>
            <a:off x="1211012" y="1656606"/>
            <a:ext cx="5322525" cy="25026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E800DF3-DAFB-3849-B9D1-46877413F31E}"/>
              </a:ext>
            </a:extLst>
          </p:cNvPr>
          <p:cNvSpPr/>
          <p:nvPr/>
        </p:nvSpPr>
        <p:spPr>
          <a:xfrm>
            <a:off x="1586274" y="4581128"/>
            <a:ext cx="4572000" cy="923330"/>
          </a:xfrm>
          <a:prstGeom prst="rect">
            <a:avLst/>
          </a:prstGeom>
        </p:spPr>
        <p:txBody>
          <a:bodyPr>
            <a:spAutoFit/>
          </a:bodyPr>
          <a:lstStyle/>
          <a:p>
            <a:r>
              <a:rPr lang="en-IN" dirty="0">
                <a:solidFill>
                  <a:srgbClr val="292929"/>
                </a:solidFill>
                <a:latin typeface="charter" panose="02040503050506020203" pitchFamily="18" charset="0"/>
              </a:rPr>
              <a:t>there is 4th and 6th index have null values. Now as above we can see both rows with missing data has been removed.</a:t>
            </a:r>
            <a:endParaRPr lang="en-US" dirty="0"/>
          </a:p>
        </p:txBody>
      </p:sp>
      <p:sp>
        <p:nvSpPr>
          <p:cNvPr id="9" name="Rectangle 8">
            <a:extLst>
              <a:ext uri="{FF2B5EF4-FFF2-40B4-BE49-F238E27FC236}">
                <a16:creationId xmlns:a16="http://schemas.microsoft.com/office/drawing/2014/main" id="{647DC594-2450-B847-ADB5-B1DB588EE13F}"/>
              </a:ext>
            </a:extLst>
          </p:cNvPr>
          <p:cNvSpPr/>
          <p:nvPr/>
        </p:nvSpPr>
        <p:spPr>
          <a:xfrm>
            <a:off x="899500" y="1352456"/>
            <a:ext cx="1966949" cy="369332"/>
          </a:xfrm>
          <a:prstGeom prst="rect">
            <a:avLst/>
          </a:prstGeom>
        </p:spPr>
        <p:txBody>
          <a:bodyPr wrap="none">
            <a:spAutoFit/>
          </a:bodyPr>
          <a:lstStyle/>
          <a:p>
            <a:r>
              <a:rPr lang="en-IN" b="1" dirty="0"/>
              <a:t>Drop Null values- </a:t>
            </a:r>
            <a:endParaRPr lang="en-US" dirty="0"/>
          </a:p>
        </p:txBody>
      </p:sp>
    </p:spTree>
    <p:extLst>
      <p:ext uri="{BB962C8B-B14F-4D97-AF65-F5344CB8AC3E}">
        <p14:creationId xmlns:p14="http://schemas.microsoft.com/office/powerpoint/2010/main" val="177795016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337A2-E86E-8F49-B638-9EE7D49AEC4F}"/>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9BD69998-0A61-DC4E-936F-30861B0685D1}"/>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4867651F-49D7-0242-996F-2FA98C313F2B}"/>
              </a:ext>
            </a:extLst>
          </p:cNvPr>
          <p:cNvSpPr>
            <a:spLocks noGrp="1"/>
          </p:cNvSpPr>
          <p:nvPr>
            <p:ph type="sldNum" sz="quarter" idx="12"/>
          </p:nvPr>
        </p:nvSpPr>
        <p:spPr/>
        <p:txBody>
          <a:bodyPr/>
          <a:lstStyle/>
          <a:p>
            <a:fld id="{0E2B90DE-CA9C-452B-80F9-35262CC2B070}" type="slidenum">
              <a:rPr lang="en-IN" smtClean="0"/>
              <a:pPr/>
              <a:t>47</a:t>
            </a:fld>
            <a:endParaRPr lang="en-IN"/>
          </a:p>
        </p:txBody>
      </p:sp>
      <p:pic>
        <p:nvPicPr>
          <p:cNvPr id="47106" name="Picture 2">
            <a:extLst>
              <a:ext uri="{FF2B5EF4-FFF2-40B4-BE49-F238E27FC236}">
                <a16:creationId xmlns:a16="http://schemas.microsoft.com/office/drawing/2014/main" id="{FA0E7ABD-909F-8D48-B45F-4E26BA10B326}"/>
              </a:ext>
            </a:extLst>
          </p:cNvPr>
          <p:cNvPicPr>
            <a:picLocks noGrp="1" noChangeAspect="1" noChangeArrowheads="1"/>
          </p:cNvPicPr>
          <p:nvPr>
            <p:ph sz="quarter" idx="1"/>
          </p:nvPr>
        </p:nvPicPr>
        <p:blipFill>
          <a:blip r:embed="rId2">
            <a:extLst>
              <a:ext uri="{28A0092B-C50C-407E-A947-70E740481C1C}">
                <a14:useLocalDpi xmlns:a14="http://schemas.microsoft.com/office/drawing/2010/main"/>
              </a:ext>
            </a:extLst>
          </a:blip>
          <a:srcRect/>
          <a:stretch>
            <a:fillRect/>
          </a:stretch>
        </p:blipFill>
        <p:spPr bwMode="auto">
          <a:xfrm>
            <a:off x="719645" y="1988840"/>
            <a:ext cx="5922455" cy="253236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66EB97B-4FF2-E94E-9795-7C440A75922E}"/>
              </a:ext>
            </a:extLst>
          </p:cNvPr>
          <p:cNvSpPr/>
          <p:nvPr/>
        </p:nvSpPr>
        <p:spPr>
          <a:xfrm>
            <a:off x="1043608" y="1614271"/>
            <a:ext cx="2353273" cy="369332"/>
          </a:xfrm>
          <a:prstGeom prst="rect">
            <a:avLst/>
          </a:prstGeom>
        </p:spPr>
        <p:txBody>
          <a:bodyPr wrap="none">
            <a:spAutoFit/>
          </a:bodyPr>
          <a:lstStyle/>
          <a:p>
            <a:r>
              <a:rPr lang="en-IN" b="1" dirty="0"/>
              <a:t>Replacing Null values </a:t>
            </a:r>
            <a:endParaRPr lang="en-US" dirty="0"/>
          </a:p>
        </p:txBody>
      </p:sp>
    </p:spTree>
    <p:extLst>
      <p:ext uri="{BB962C8B-B14F-4D97-AF65-F5344CB8AC3E}">
        <p14:creationId xmlns:p14="http://schemas.microsoft.com/office/powerpoint/2010/main" val="54925178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C4AE1-FDC1-3F46-A9AC-7A230B5D9F4C}"/>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415CC61B-F71C-7C4A-BD42-315CD03A9D74}"/>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3058E4A0-6D5D-E542-8AB9-AAB740DB1B54}"/>
              </a:ext>
            </a:extLst>
          </p:cNvPr>
          <p:cNvSpPr>
            <a:spLocks noGrp="1"/>
          </p:cNvSpPr>
          <p:nvPr>
            <p:ph type="sldNum" sz="quarter" idx="12"/>
          </p:nvPr>
        </p:nvSpPr>
        <p:spPr/>
        <p:txBody>
          <a:bodyPr/>
          <a:lstStyle/>
          <a:p>
            <a:fld id="{0E2B90DE-CA9C-452B-80F9-35262CC2B070}" type="slidenum">
              <a:rPr lang="en-IN" smtClean="0"/>
              <a:pPr/>
              <a:t>48</a:t>
            </a:fld>
            <a:endParaRPr lang="en-IN"/>
          </a:p>
        </p:txBody>
      </p:sp>
      <p:pic>
        <p:nvPicPr>
          <p:cNvPr id="8" name="Picture 4">
            <a:extLst>
              <a:ext uri="{FF2B5EF4-FFF2-40B4-BE49-F238E27FC236}">
                <a16:creationId xmlns:a16="http://schemas.microsoft.com/office/drawing/2014/main" id="{D65FEC02-8F99-714E-BC4C-2F84C4B2F752}"/>
              </a:ext>
            </a:extLst>
          </p:cNvPr>
          <p:cNvPicPr>
            <a:picLocks noGrp="1" noChangeAspect="1" noChangeArrowheads="1"/>
          </p:cNvPicPr>
          <p:nvPr>
            <p:ph sz="quarter" idx="1"/>
          </p:nvPr>
        </p:nvPicPr>
        <p:blipFill>
          <a:blip r:embed="rId2">
            <a:extLst>
              <a:ext uri="{28A0092B-C50C-407E-A947-70E740481C1C}">
                <a14:useLocalDpi xmlns:a14="http://schemas.microsoft.com/office/drawing/2010/main"/>
              </a:ext>
            </a:extLst>
          </a:blip>
          <a:srcRect/>
          <a:stretch>
            <a:fillRect/>
          </a:stretch>
        </p:blipFill>
        <p:spPr bwMode="auto">
          <a:xfrm>
            <a:off x="1415346" y="2322897"/>
            <a:ext cx="5991858" cy="26805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340F365-EA16-7A42-8366-73702180ACE3}"/>
              </a:ext>
            </a:extLst>
          </p:cNvPr>
          <p:cNvSpPr/>
          <p:nvPr/>
        </p:nvSpPr>
        <p:spPr>
          <a:xfrm>
            <a:off x="1145629" y="1534821"/>
            <a:ext cx="6537784" cy="646331"/>
          </a:xfrm>
          <a:prstGeom prst="rect">
            <a:avLst/>
          </a:prstGeom>
        </p:spPr>
        <p:txBody>
          <a:bodyPr wrap="square">
            <a:spAutoFit/>
          </a:bodyPr>
          <a:lstStyle/>
          <a:p>
            <a:r>
              <a:rPr lang="en-IN" dirty="0">
                <a:solidFill>
                  <a:srgbClr val="292929"/>
                </a:solidFill>
                <a:latin typeface="charter" panose="02040503050506020203" pitchFamily="18" charset="0"/>
              </a:rPr>
              <a:t>Replaces every variable null values with their respective mean, and ‘</a:t>
            </a:r>
            <a:r>
              <a:rPr lang="en-IN" i="1" dirty="0" err="1">
                <a:solidFill>
                  <a:srgbClr val="292929"/>
                </a:solidFill>
                <a:latin typeface="Charter" panose="02040503050506020203" pitchFamily="18" charset="0"/>
              </a:rPr>
              <a:t>inplace</a:t>
            </a:r>
            <a:r>
              <a:rPr lang="en-IN" i="1" dirty="0">
                <a:solidFill>
                  <a:srgbClr val="292929"/>
                </a:solidFill>
                <a:latin typeface="Charter" panose="02040503050506020203" pitchFamily="18" charset="0"/>
              </a:rPr>
              <a:t> =True</a:t>
            </a:r>
            <a:r>
              <a:rPr lang="en-IN" dirty="0">
                <a:solidFill>
                  <a:srgbClr val="292929"/>
                </a:solidFill>
                <a:latin typeface="charter" panose="02040503050506020203" pitchFamily="18" charset="0"/>
              </a:rPr>
              <a:t>’ indicates to affect the changes to dataset.</a:t>
            </a:r>
            <a:endParaRPr lang="en-US" dirty="0"/>
          </a:p>
        </p:txBody>
      </p:sp>
    </p:spTree>
    <p:extLst>
      <p:ext uri="{BB962C8B-B14F-4D97-AF65-F5344CB8AC3E}">
        <p14:creationId xmlns:p14="http://schemas.microsoft.com/office/powerpoint/2010/main" val="33755974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579DE-C04D-9A45-A9EF-4CB765135FDB}"/>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8BE60792-D80E-D044-817B-6FA181D47F72}"/>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8EAADEAE-D669-D745-B1A1-19DEACBD9FF1}"/>
              </a:ext>
            </a:extLst>
          </p:cNvPr>
          <p:cNvSpPr>
            <a:spLocks noGrp="1"/>
          </p:cNvSpPr>
          <p:nvPr>
            <p:ph type="sldNum" sz="quarter" idx="12"/>
          </p:nvPr>
        </p:nvSpPr>
        <p:spPr/>
        <p:txBody>
          <a:bodyPr/>
          <a:lstStyle/>
          <a:p>
            <a:fld id="{0E2B90DE-CA9C-452B-80F9-35262CC2B070}" type="slidenum">
              <a:rPr lang="en-IN" smtClean="0"/>
              <a:pPr/>
              <a:t>49</a:t>
            </a:fld>
            <a:endParaRPr lang="en-IN"/>
          </a:p>
        </p:txBody>
      </p:sp>
      <p:sp>
        <p:nvSpPr>
          <p:cNvPr id="6" name="Content Placeholder 5">
            <a:extLst>
              <a:ext uri="{FF2B5EF4-FFF2-40B4-BE49-F238E27FC236}">
                <a16:creationId xmlns:a16="http://schemas.microsoft.com/office/drawing/2014/main" id="{736C5A26-2957-E14D-BA3B-292813B41FF8}"/>
              </a:ext>
            </a:extLst>
          </p:cNvPr>
          <p:cNvSpPr>
            <a:spLocks noGrp="1"/>
          </p:cNvSpPr>
          <p:nvPr>
            <p:ph sz="quarter" idx="1"/>
          </p:nvPr>
        </p:nvSpPr>
        <p:spPr/>
        <p:txBody>
          <a:bodyPr/>
          <a:lstStyle/>
          <a:p>
            <a:pPr marL="0" indent="0">
              <a:buNone/>
            </a:pPr>
            <a:endParaRPr lang="en-IN" dirty="0"/>
          </a:p>
          <a:p>
            <a:r>
              <a:rPr lang="en-IN" dirty="0"/>
              <a:t>De-Duplicate means remove all duplicate values. There is no need for duplicate values in data analysis. These values only affect the accuracy and efficiency of the analysis result. To find duplicate values in the dataset we will use a simple </a:t>
            </a:r>
            <a:r>
              <a:rPr lang="en-IN" dirty="0" err="1"/>
              <a:t>dataframe</a:t>
            </a:r>
            <a:r>
              <a:rPr lang="en-IN" dirty="0"/>
              <a:t> function i.e. duplicated(). Let’s see the example:</a:t>
            </a:r>
          </a:p>
          <a:p>
            <a:pPr marL="0" indent="0">
              <a:buNone/>
            </a:pPr>
            <a:r>
              <a:rPr lang="en-IN" dirty="0"/>
              <a:t>	</a:t>
            </a:r>
            <a:r>
              <a:rPr lang="en-IN" dirty="0" err="1"/>
              <a:t>dataset.duplicated</a:t>
            </a:r>
            <a:r>
              <a:rPr lang="en-IN" dirty="0"/>
              <a:t>()</a:t>
            </a:r>
          </a:p>
          <a:p>
            <a:pPr marL="0" indent="0">
              <a:buNone/>
            </a:pPr>
            <a:endParaRPr lang="en-US" dirty="0"/>
          </a:p>
        </p:txBody>
      </p:sp>
    </p:spTree>
    <p:extLst>
      <p:ext uri="{BB962C8B-B14F-4D97-AF65-F5344CB8AC3E}">
        <p14:creationId xmlns:p14="http://schemas.microsoft.com/office/powerpoint/2010/main" val="9922165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81CE4-3DE9-9540-BE05-84F51A0580ED}"/>
              </a:ext>
            </a:extLst>
          </p:cNvPr>
          <p:cNvSpPr>
            <a:spLocks noGrp="1"/>
          </p:cNvSpPr>
          <p:nvPr>
            <p:ph type="title"/>
          </p:nvPr>
        </p:nvSpPr>
        <p:spPr/>
        <p:txBody>
          <a:bodyPr/>
          <a:lstStyle/>
          <a:p>
            <a:endParaRPr lang="en-US" dirty="0"/>
          </a:p>
        </p:txBody>
      </p:sp>
      <p:sp>
        <p:nvSpPr>
          <p:cNvPr id="3" name="Date Placeholder 2">
            <a:extLst>
              <a:ext uri="{FF2B5EF4-FFF2-40B4-BE49-F238E27FC236}">
                <a16:creationId xmlns:a16="http://schemas.microsoft.com/office/drawing/2014/main" id="{CCCAE8AD-19CC-FA46-BDA3-3F48DB973011}"/>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8E1A4C1D-AF13-B143-8574-5A6ED7F09E38}"/>
              </a:ext>
            </a:extLst>
          </p:cNvPr>
          <p:cNvSpPr>
            <a:spLocks noGrp="1"/>
          </p:cNvSpPr>
          <p:nvPr>
            <p:ph type="sldNum" sz="quarter" idx="12"/>
          </p:nvPr>
        </p:nvSpPr>
        <p:spPr/>
        <p:txBody>
          <a:bodyPr/>
          <a:lstStyle/>
          <a:p>
            <a:fld id="{0E2B90DE-CA9C-452B-80F9-35262CC2B070}" type="slidenum">
              <a:rPr lang="en-IN" smtClean="0"/>
              <a:pPr/>
              <a:t>5</a:t>
            </a:fld>
            <a:endParaRPr lang="en-IN"/>
          </a:p>
        </p:txBody>
      </p:sp>
      <p:sp>
        <p:nvSpPr>
          <p:cNvPr id="6" name="Content Placeholder 5">
            <a:extLst>
              <a:ext uri="{FF2B5EF4-FFF2-40B4-BE49-F238E27FC236}">
                <a16:creationId xmlns:a16="http://schemas.microsoft.com/office/drawing/2014/main" id="{36D306AA-5F2F-BC48-8A87-F8871A36AC04}"/>
              </a:ext>
            </a:extLst>
          </p:cNvPr>
          <p:cNvSpPr>
            <a:spLocks noGrp="1"/>
          </p:cNvSpPr>
          <p:nvPr>
            <p:ph sz="quarter" idx="1"/>
          </p:nvPr>
        </p:nvSpPr>
        <p:spPr/>
        <p:txBody>
          <a:bodyPr>
            <a:normAutofit fontScale="77500" lnSpcReduction="20000"/>
          </a:bodyPr>
          <a:lstStyle/>
          <a:p>
            <a:pPr marL="0" indent="0" fontAlgn="base">
              <a:buNone/>
            </a:pPr>
            <a:r>
              <a:rPr lang="en-IN" dirty="0"/>
              <a:t>The EDA is important to,</a:t>
            </a:r>
          </a:p>
          <a:p>
            <a:pPr fontAlgn="base"/>
            <a:r>
              <a:rPr lang="en-IN" dirty="0"/>
              <a:t>Detect outliers and anomalies</a:t>
            </a:r>
          </a:p>
          <a:p>
            <a:pPr fontAlgn="base"/>
            <a:r>
              <a:rPr lang="en-IN" dirty="0"/>
              <a:t>Determine the quality of data</a:t>
            </a:r>
          </a:p>
          <a:p>
            <a:pPr fontAlgn="base"/>
            <a:r>
              <a:rPr lang="en-IN" dirty="0"/>
              <a:t>Determine what statistical models can fit the data</a:t>
            </a:r>
          </a:p>
          <a:p>
            <a:pPr fontAlgn="base"/>
            <a:r>
              <a:rPr lang="en-IN" dirty="0"/>
              <a:t>Find out if the assumptions about the data, that you or your team started out with is correct or way off.</a:t>
            </a:r>
          </a:p>
          <a:p>
            <a:pPr fontAlgn="base"/>
            <a:r>
              <a:rPr lang="en-IN" dirty="0"/>
              <a:t>Extract variables or dimensions on which the data can be pivoted.</a:t>
            </a:r>
          </a:p>
          <a:p>
            <a:pPr fontAlgn="base"/>
            <a:r>
              <a:rPr lang="en-IN" dirty="0"/>
              <a:t>Determine whether to apply univariate or multivariate analytical techniques.</a:t>
            </a:r>
          </a:p>
          <a:p>
            <a:r>
              <a:rPr lang="en-IN" dirty="0"/>
              <a:t>EDA is typically used for these four goals:</a:t>
            </a:r>
          </a:p>
          <a:p>
            <a:r>
              <a:rPr lang="en-IN" dirty="0"/>
              <a:t>Exploring a single variable and looking at trends over time.</a:t>
            </a:r>
          </a:p>
          <a:p>
            <a:r>
              <a:rPr lang="en-IN" dirty="0"/>
              <a:t>Checking data for errors.</a:t>
            </a:r>
          </a:p>
          <a:p>
            <a:r>
              <a:rPr lang="en-IN" dirty="0"/>
              <a:t>Checking assumptions.</a:t>
            </a:r>
          </a:p>
          <a:p>
            <a:r>
              <a:rPr lang="en-IN" dirty="0"/>
              <a:t>Looking at relationships between variables</a:t>
            </a:r>
          </a:p>
          <a:p>
            <a:pPr marL="0" indent="0">
              <a:buNone/>
            </a:pPr>
            <a:endParaRPr lang="en-US" dirty="0"/>
          </a:p>
        </p:txBody>
      </p:sp>
    </p:spTree>
    <p:extLst>
      <p:ext uri="{BB962C8B-B14F-4D97-AF65-F5344CB8AC3E}">
        <p14:creationId xmlns:p14="http://schemas.microsoft.com/office/powerpoint/2010/main" val="285084896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FFBDF-A16E-C04D-98C1-1F714677AA17}"/>
              </a:ext>
            </a:extLst>
          </p:cNvPr>
          <p:cNvSpPr>
            <a:spLocks noGrp="1"/>
          </p:cNvSpPr>
          <p:nvPr>
            <p:ph type="title"/>
          </p:nvPr>
        </p:nvSpPr>
        <p:spPr>
          <a:xfrm>
            <a:off x="990600" y="1276350"/>
            <a:ext cx="7772400" cy="796950"/>
          </a:xfrm>
        </p:spPr>
        <p:txBody>
          <a:bodyPr>
            <a:normAutofit fontScale="90000"/>
          </a:bodyPr>
          <a:lstStyle/>
          <a:p>
            <a:pPr algn="ctr"/>
            <a:br>
              <a:rPr lang="en-IN" b="1" dirty="0"/>
            </a:br>
            <a:br>
              <a:rPr lang="en-IN" b="1" dirty="0"/>
            </a:br>
            <a:br>
              <a:rPr lang="en-IN" b="1" dirty="0"/>
            </a:br>
            <a:r>
              <a:rPr lang="en-IN" b="1" dirty="0"/>
              <a:t>Data Visualization</a:t>
            </a:r>
            <a:br>
              <a:rPr lang="en-IN" b="1" dirty="0"/>
            </a:br>
            <a:endParaRPr lang="en-US" dirty="0"/>
          </a:p>
        </p:txBody>
      </p:sp>
      <p:sp>
        <p:nvSpPr>
          <p:cNvPr id="3" name="Content Placeholder 2">
            <a:extLst>
              <a:ext uri="{FF2B5EF4-FFF2-40B4-BE49-F238E27FC236}">
                <a16:creationId xmlns:a16="http://schemas.microsoft.com/office/drawing/2014/main" id="{3D2EDCA0-008F-A147-AE0E-AADA638EE875}"/>
              </a:ext>
            </a:extLst>
          </p:cNvPr>
          <p:cNvSpPr>
            <a:spLocks noGrp="1"/>
          </p:cNvSpPr>
          <p:nvPr>
            <p:ph idx="1"/>
          </p:nvPr>
        </p:nvSpPr>
        <p:spPr/>
        <p:txBody>
          <a:bodyPr>
            <a:normAutofit fontScale="92500" lnSpcReduction="10000"/>
          </a:bodyPr>
          <a:lstStyle/>
          <a:p>
            <a:pPr algn="just"/>
            <a:r>
              <a:rPr lang="en-IN" dirty="0"/>
              <a:t>Data visualization is the process of translating large data sets and metrics into charts, graphs and other visuals. </a:t>
            </a:r>
          </a:p>
          <a:p>
            <a:pPr algn="just"/>
            <a:r>
              <a:rPr lang="en-IN" dirty="0"/>
              <a:t>The resulting visual representation of data makes it easier to identify and share real-time trends, outliers, and new insights about the information represented in the data.  </a:t>
            </a:r>
          </a:p>
          <a:p>
            <a:pPr algn="just"/>
            <a:r>
              <a:rPr lang="en-IN" dirty="0"/>
              <a:t>Data visualization is one of the steps of the </a:t>
            </a:r>
            <a:r>
              <a:rPr lang="en-IN" dirty="0">
                <a:hlinkClick r:id="rId2">
                  <a:extLst>
                    <a:ext uri="{A12FA001-AC4F-418D-AE19-62706E023703}">
                      <ahyp:hlinkClr xmlns:ahyp="http://schemas.microsoft.com/office/drawing/2018/hyperlinkcolor" val="tx"/>
                    </a:ext>
                  </a:extLst>
                </a:hlinkClick>
              </a:rPr>
              <a:t>data science</a:t>
            </a:r>
            <a:r>
              <a:rPr lang="en-IN" dirty="0"/>
              <a:t> process, which states that after data has been collected, processed and </a:t>
            </a:r>
            <a:r>
              <a:rPr lang="en-IN" dirty="0" err="1"/>
              <a:t>modeled</a:t>
            </a:r>
            <a:r>
              <a:rPr lang="en-IN" dirty="0"/>
              <a:t>, it must be visualized for conclusions to be made. </a:t>
            </a:r>
          </a:p>
          <a:p>
            <a:pPr algn="just"/>
            <a:r>
              <a:rPr lang="en-IN" dirty="0"/>
              <a:t>Data visualization is also an element of the broader data presentation architecture (DPA) discipline, which aims to identify, locate, manipulate, format and deliver data in the most efficient way possible.</a:t>
            </a:r>
          </a:p>
          <a:p>
            <a:pPr algn="just"/>
            <a:endParaRPr lang="en-US" dirty="0"/>
          </a:p>
        </p:txBody>
      </p:sp>
      <p:sp>
        <p:nvSpPr>
          <p:cNvPr id="4" name="Date Placeholder 3">
            <a:extLst>
              <a:ext uri="{FF2B5EF4-FFF2-40B4-BE49-F238E27FC236}">
                <a16:creationId xmlns:a16="http://schemas.microsoft.com/office/drawing/2014/main" id="{7623F685-A355-6C4D-A56B-3BB94B41FD5B}"/>
              </a:ext>
            </a:extLst>
          </p:cNvPr>
          <p:cNvSpPr>
            <a:spLocks noGrp="1"/>
          </p:cNvSpPr>
          <p:nvPr>
            <p:ph type="dt" sz="half" idx="10"/>
          </p:nvPr>
        </p:nvSpPr>
        <p:spPr/>
        <p:txBody>
          <a:bodyPr/>
          <a:lstStyle/>
          <a:p>
            <a:fld id="{AC97E8E0-09F2-694F-B884-6FFF3F3B503F}" type="datetime1">
              <a:rPr lang="en-US" smtClean="0"/>
              <a:t>1/20/22</a:t>
            </a:fld>
            <a:endParaRPr lang="en-US"/>
          </a:p>
        </p:txBody>
      </p:sp>
      <p:sp>
        <p:nvSpPr>
          <p:cNvPr id="5" name="Footer Placeholder 4">
            <a:extLst>
              <a:ext uri="{FF2B5EF4-FFF2-40B4-BE49-F238E27FC236}">
                <a16:creationId xmlns:a16="http://schemas.microsoft.com/office/drawing/2014/main" id="{5A6CDD48-E87A-8043-A766-87509481E2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4B02A5-A75E-3D4F-84AB-03DEF34C5C50}"/>
              </a:ext>
            </a:extLst>
          </p:cNvPr>
          <p:cNvSpPr>
            <a:spLocks noGrp="1"/>
          </p:cNvSpPr>
          <p:nvPr>
            <p:ph type="sldNum" sz="quarter" idx="12"/>
          </p:nvPr>
        </p:nvSpPr>
        <p:spPr/>
        <p:txBody>
          <a:bodyPr/>
          <a:lstStyle/>
          <a:p>
            <a:fld id="{A8201E05-7680-2B48-BDB1-49A881F5585E}" type="slidenum">
              <a:rPr lang="en-US" smtClean="0"/>
              <a:t>50</a:t>
            </a:fld>
            <a:endParaRPr lang="en-US"/>
          </a:p>
        </p:txBody>
      </p:sp>
    </p:spTree>
    <p:extLst>
      <p:ext uri="{BB962C8B-B14F-4D97-AF65-F5344CB8AC3E}">
        <p14:creationId xmlns:p14="http://schemas.microsoft.com/office/powerpoint/2010/main" val="4129160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864C-1442-C741-9633-BDA4796DEFD2}"/>
              </a:ext>
            </a:extLst>
          </p:cNvPr>
          <p:cNvSpPr>
            <a:spLocks noGrp="1"/>
          </p:cNvSpPr>
          <p:nvPr>
            <p:ph type="title"/>
          </p:nvPr>
        </p:nvSpPr>
        <p:spPr/>
        <p:txBody>
          <a:bodyPr/>
          <a:lstStyle/>
          <a:p>
            <a:pPr algn="ctr"/>
            <a:r>
              <a:rPr lang="en-US" dirty="0"/>
              <a:t>Data Visualization Tools</a:t>
            </a:r>
          </a:p>
        </p:txBody>
      </p:sp>
      <p:sp>
        <p:nvSpPr>
          <p:cNvPr id="4" name="Date Placeholder 3">
            <a:extLst>
              <a:ext uri="{FF2B5EF4-FFF2-40B4-BE49-F238E27FC236}">
                <a16:creationId xmlns:a16="http://schemas.microsoft.com/office/drawing/2014/main" id="{89BE5897-6425-924C-9A47-80B93863709C}"/>
              </a:ext>
            </a:extLst>
          </p:cNvPr>
          <p:cNvSpPr>
            <a:spLocks noGrp="1"/>
          </p:cNvSpPr>
          <p:nvPr>
            <p:ph type="dt" sz="half" idx="10"/>
          </p:nvPr>
        </p:nvSpPr>
        <p:spPr/>
        <p:txBody>
          <a:bodyPr/>
          <a:lstStyle/>
          <a:p>
            <a:fld id="{559F06D0-8A8B-B74C-B82A-3A1885EA646F}" type="datetime1">
              <a:rPr lang="en-US" smtClean="0"/>
              <a:t>1/20/22</a:t>
            </a:fld>
            <a:endParaRPr lang="en-US"/>
          </a:p>
        </p:txBody>
      </p:sp>
      <p:sp>
        <p:nvSpPr>
          <p:cNvPr id="5" name="Footer Placeholder 4">
            <a:extLst>
              <a:ext uri="{FF2B5EF4-FFF2-40B4-BE49-F238E27FC236}">
                <a16:creationId xmlns:a16="http://schemas.microsoft.com/office/drawing/2014/main" id="{11FD0A91-2729-7943-A6EF-0C17C389EB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ABB41-251F-644F-86AB-2B3D01C71815}"/>
              </a:ext>
            </a:extLst>
          </p:cNvPr>
          <p:cNvSpPr>
            <a:spLocks noGrp="1"/>
          </p:cNvSpPr>
          <p:nvPr>
            <p:ph type="sldNum" sz="quarter" idx="12"/>
          </p:nvPr>
        </p:nvSpPr>
        <p:spPr/>
        <p:txBody>
          <a:bodyPr/>
          <a:lstStyle/>
          <a:p>
            <a:fld id="{A8201E05-7680-2B48-BDB1-49A881F5585E}" type="slidenum">
              <a:rPr lang="en-US" smtClean="0"/>
              <a:t>51</a:t>
            </a:fld>
            <a:endParaRPr lang="en-US"/>
          </a:p>
        </p:txBody>
      </p:sp>
      <p:sp>
        <p:nvSpPr>
          <p:cNvPr id="7" name="Content Placeholder 6">
            <a:extLst>
              <a:ext uri="{FF2B5EF4-FFF2-40B4-BE49-F238E27FC236}">
                <a16:creationId xmlns:a16="http://schemas.microsoft.com/office/drawing/2014/main" id="{47E66B21-87D0-3343-A00E-BA5BCE2ACC04}"/>
              </a:ext>
            </a:extLst>
          </p:cNvPr>
          <p:cNvSpPr>
            <a:spLocks noGrp="1"/>
          </p:cNvSpPr>
          <p:nvPr>
            <p:ph idx="1"/>
          </p:nvPr>
        </p:nvSpPr>
        <p:spPr/>
        <p:txBody>
          <a:bodyPr>
            <a:normAutofit fontScale="62500" lnSpcReduction="20000"/>
          </a:bodyPr>
          <a:lstStyle/>
          <a:p>
            <a:pPr marL="0" indent="0">
              <a:buNone/>
            </a:pPr>
            <a:r>
              <a:rPr lang="en-IN" sz="3800" b="1" dirty="0">
                <a:solidFill>
                  <a:srgbClr val="FF0000"/>
                </a:solidFill>
              </a:rPr>
              <a:t>1. Tableau</a:t>
            </a:r>
            <a:endParaRPr lang="en-IN" sz="3800" dirty="0">
              <a:solidFill>
                <a:srgbClr val="FF0000"/>
              </a:solidFill>
            </a:endParaRPr>
          </a:p>
          <a:p>
            <a:r>
              <a:rPr lang="en-IN" dirty="0"/>
              <a:t>It is a business intelligence service that aids people in visualizing as well as understanding their data it’s also one of those very widely used services in the field of business intelligence. It allows you to design an interactive reports dashboard and worksheets to obtain business visions it has outstanding visualization capabilities and has a great performance.</a:t>
            </a:r>
          </a:p>
          <a:p>
            <a:pPr marL="0" indent="0">
              <a:buNone/>
            </a:pPr>
            <a:r>
              <a:rPr lang="en-IN" b="1" dirty="0"/>
              <a:t>Pros:</a:t>
            </a:r>
            <a:endParaRPr lang="en-IN" dirty="0"/>
          </a:p>
          <a:p>
            <a:r>
              <a:rPr lang="en-IN" dirty="0"/>
              <a:t>Outstanding visual library</a:t>
            </a:r>
          </a:p>
          <a:p>
            <a:r>
              <a:rPr lang="en-IN" dirty="0"/>
              <a:t>User friendly</a:t>
            </a:r>
          </a:p>
          <a:p>
            <a:r>
              <a:rPr lang="en-IN" dirty="0"/>
              <a:t>Great performance</a:t>
            </a:r>
          </a:p>
          <a:p>
            <a:r>
              <a:rPr lang="en-IN" dirty="0"/>
              <a:t>Connectivity to data</a:t>
            </a:r>
          </a:p>
          <a:p>
            <a:r>
              <a:rPr lang="en-IN" dirty="0"/>
              <a:t>Powerful computation</a:t>
            </a:r>
          </a:p>
          <a:p>
            <a:r>
              <a:rPr lang="en-IN" dirty="0"/>
              <a:t>Quick insights</a:t>
            </a:r>
          </a:p>
          <a:p>
            <a:pPr marL="0" indent="0">
              <a:buNone/>
            </a:pPr>
            <a:r>
              <a:rPr lang="en-IN" b="1" dirty="0"/>
              <a:t>Cons:</a:t>
            </a:r>
            <a:endParaRPr lang="en-IN" dirty="0"/>
          </a:p>
          <a:p>
            <a:r>
              <a:rPr lang="en-IN" dirty="0"/>
              <a:t>Inflexible pricing</a:t>
            </a:r>
          </a:p>
          <a:p>
            <a:r>
              <a:rPr lang="en-IN" dirty="0"/>
              <a:t>No option for auto-refresh</a:t>
            </a:r>
          </a:p>
          <a:p>
            <a:r>
              <a:rPr lang="en-IN" dirty="0"/>
              <a:t>Restrictive imports</a:t>
            </a:r>
          </a:p>
          <a:p>
            <a:r>
              <a:rPr lang="en-IN" dirty="0"/>
              <a:t>Manual updates for static features</a:t>
            </a:r>
          </a:p>
          <a:p>
            <a:pPr marL="0" indent="0">
              <a:buNone/>
            </a:pPr>
            <a:endParaRPr lang="en-US" dirty="0"/>
          </a:p>
        </p:txBody>
      </p:sp>
    </p:spTree>
    <p:extLst>
      <p:ext uri="{BB962C8B-B14F-4D97-AF65-F5344CB8AC3E}">
        <p14:creationId xmlns:p14="http://schemas.microsoft.com/office/powerpoint/2010/main" val="1516202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007ED-EF26-534D-A381-96632307AB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EC3DC9-1C58-3946-B780-CE1D3D100D01}"/>
              </a:ext>
            </a:extLst>
          </p:cNvPr>
          <p:cNvSpPr>
            <a:spLocks noGrp="1"/>
          </p:cNvSpPr>
          <p:nvPr>
            <p:ph idx="1"/>
          </p:nvPr>
        </p:nvSpPr>
        <p:spPr/>
        <p:txBody>
          <a:bodyPr>
            <a:normAutofit fontScale="70000" lnSpcReduction="20000"/>
          </a:bodyPr>
          <a:lstStyle/>
          <a:p>
            <a:pPr marL="0" indent="0" algn="just">
              <a:buNone/>
            </a:pPr>
            <a:r>
              <a:rPr lang="en-IN" sz="3400" b="1" dirty="0">
                <a:solidFill>
                  <a:srgbClr val="FF0000"/>
                </a:solidFill>
              </a:rPr>
              <a:t>2. Power BI</a:t>
            </a:r>
          </a:p>
          <a:p>
            <a:pPr algn="just"/>
            <a:r>
              <a:rPr lang="en-IN" dirty="0"/>
              <a:t>Power BI, Microsoft's easy-to-use data visualization tool, is available for both on-premise installation and deployment on the cloud infrastructure. Power BI is one of the most complete data visualization tools that supports a myriad of backend databases, including Teradata, Salesforce, PostgreSQL, Oracle, Google Analytics, </a:t>
            </a:r>
            <a:r>
              <a:rPr lang="en-IN" dirty="0" err="1"/>
              <a:t>Github</a:t>
            </a:r>
            <a:r>
              <a:rPr lang="en-IN" dirty="0"/>
              <a:t>, Adobe Analytics, Azure, SQL Server, and Excel. The enterprise-level tool creates stunning visualizations and delivers real-time insights for fast decision-making.</a:t>
            </a:r>
          </a:p>
          <a:p>
            <a:pPr marL="0" indent="0" algn="just">
              <a:buNone/>
            </a:pPr>
            <a:r>
              <a:rPr lang="en-IN" b="1" dirty="0"/>
              <a:t>The Pros of Power BI:</a:t>
            </a:r>
          </a:p>
          <a:p>
            <a:r>
              <a:rPr lang="en-IN" dirty="0"/>
              <a:t>No requirement for specialized tech support</a:t>
            </a:r>
          </a:p>
          <a:p>
            <a:r>
              <a:rPr lang="en-IN" dirty="0"/>
              <a:t>Easily integrates with existing applications  </a:t>
            </a:r>
          </a:p>
          <a:p>
            <a:r>
              <a:rPr lang="en-IN" dirty="0"/>
              <a:t>Personalized, rich dashboard</a:t>
            </a:r>
          </a:p>
          <a:p>
            <a:r>
              <a:rPr lang="en-IN" dirty="0"/>
              <a:t>High-grade security </a:t>
            </a:r>
          </a:p>
          <a:p>
            <a:r>
              <a:rPr lang="en-IN" dirty="0"/>
              <a:t>No speed or memory constraints</a:t>
            </a:r>
          </a:p>
          <a:p>
            <a:r>
              <a:rPr lang="en-IN" dirty="0"/>
              <a:t>Compatible with Microsoft products</a:t>
            </a:r>
          </a:p>
          <a:p>
            <a:pPr marL="0" indent="0">
              <a:buNone/>
            </a:pPr>
            <a:r>
              <a:rPr lang="en-IN" b="1" dirty="0"/>
              <a:t>The Cons of Power BI:</a:t>
            </a:r>
          </a:p>
          <a:p>
            <a:r>
              <a:rPr lang="en-IN" dirty="0"/>
              <a:t>Cannot work with varied, multiple datasets</a:t>
            </a:r>
          </a:p>
          <a:p>
            <a:pPr marL="0" indent="0">
              <a:buNone/>
            </a:pPr>
            <a:endParaRPr lang="en-IN" sz="2800" b="1" dirty="0">
              <a:solidFill>
                <a:srgbClr val="FF0000"/>
              </a:solidFill>
            </a:endParaRPr>
          </a:p>
          <a:p>
            <a:pPr marL="0" indent="0">
              <a:buNone/>
            </a:pPr>
            <a:endParaRPr lang="en-US" dirty="0"/>
          </a:p>
        </p:txBody>
      </p:sp>
      <p:sp>
        <p:nvSpPr>
          <p:cNvPr id="4" name="Date Placeholder 3">
            <a:extLst>
              <a:ext uri="{FF2B5EF4-FFF2-40B4-BE49-F238E27FC236}">
                <a16:creationId xmlns:a16="http://schemas.microsoft.com/office/drawing/2014/main" id="{F7555644-ABAE-A74F-AD45-73E326CCBEFB}"/>
              </a:ext>
            </a:extLst>
          </p:cNvPr>
          <p:cNvSpPr>
            <a:spLocks noGrp="1"/>
          </p:cNvSpPr>
          <p:nvPr>
            <p:ph type="dt" sz="half" idx="10"/>
          </p:nvPr>
        </p:nvSpPr>
        <p:spPr/>
        <p:txBody>
          <a:bodyPr/>
          <a:lstStyle/>
          <a:p>
            <a:fld id="{80D5FF00-6C67-DD42-8496-653D43A16AA3}" type="datetime1">
              <a:rPr lang="en-US" smtClean="0"/>
              <a:t>1/20/22</a:t>
            </a:fld>
            <a:endParaRPr lang="en-US"/>
          </a:p>
        </p:txBody>
      </p:sp>
      <p:sp>
        <p:nvSpPr>
          <p:cNvPr id="5" name="Footer Placeholder 4">
            <a:extLst>
              <a:ext uri="{FF2B5EF4-FFF2-40B4-BE49-F238E27FC236}">
                <a16:creationId xmlns:a16="http://schemas.microsoft.com/office/drawing/2014/main" id="{16584F1A-076A-A840-9E6C-3A4D08F99C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CB1659-2E12-6443-84B4-5A0C0637479B}"/>
              </a:ext>
            </a:extLst>
          </p:cNvPr>
          <p:cNvSpPr>
            <a:spLocks noGrp="1"/>
          </p:cNvSpPr>
          <p:nvPr>
            <p:ph type="sldNum" sz="quarter" idx="12"/>
          </p:nvPr>
        </p:nvSpPr>
        <p:spPr/>
        <p:txBody>
          <a:bodyPr/>
          <a:lstStyle/>
          <a:p>
            <a:fld id="{A8201E05-7680-2B48-BDB1-49A881F5585E}" type="slidenum">
              <a:rPr lang="en-US" smtClean="0"/>
              <a:t>52</a:t>
            </a:fld>
            <a:endParaRPr lang="en-US"/>
          </a:p>
        </p:txBody>
      </p:sp>
    </p:spTree>
    <p:extLst>
      <p:ext uri="{BB962C8B-B14F-4D97-AF65-F5344CB8AC3E}">
        <p14:creationId xmlns:p14="http://schemas.microsoft.com/office/powerpoint/2010/main" val="29454177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E5A10-EA20-4747-AD18-1FAF2AFC83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1A06F5-1ED8-264A-9D1B-340D4DA3F531}"/>
              </a:ext>
            </a:extLst>
          </p:cNvPr>
          <p:cNvSpPr>
            <a:spLocks noGrp="1"/>
          </p:cNvSpPr>
          <p:nvPr>
            <p:ph idx="1"/>
          </p:nvPr>
        </p:nvSpPr>
        <p:spPr/>
        <p:txBody>
          <a:bodyPr>
            <a:normAutofit fontScale="70000" lnSpcReduction="20000"/>
          </a:bodyPr>
          <a:lstStyle/>
          <a:p>
            <a:pPr marL="0" indent="0">
              <a:buNone/>
            </a:pPr>
            <a:r>
              <a:rPr lang="en-IN" sz="2900" b="1" dirty="0">
                <a:solidFill>
                  <a:srgbClr val="FF0000"/>
                </a:solidFill>
              </a:rPr>
              <a:t>3. Dundas BI</a:t>
            </a:r>
            <a:endParaRPr lang="en-IN" sz="2900" dirty="0">
              <a:solidFill>
                <a:srgbClr val="FF0000"/>
              </a:solidFill>
            </a:endParaRPr>
          </a:p>
          <a:p>
            <a:pPr algn="just"/>
            <a:r>
              <a:rPr lang="en-IN" dirty="0"/>
              <a:t>Dundas BI offers highly-customizable data visualizations with interactive scorecards, maps, gauges, and charts, optimizing the creation of ad-hoc, multi-page reports. By providing users full control over visual elements, Dundas BI simplifies the complex operation of cleansing, inspecting, transforming, and </a:t>
            </a:r>
            <a:r>
              <a:rPr lang="en-IN" dirty="0" err="1"/>
              <a:t>modeling</a:t>
            </a:r>
            <a:r>
              <a:rPr lang="en-IN" dirty="0"/>
              <a:t> big datasets. </a:t>
            </a:r>
          </a:p>
          <a:p>
            <a:pPr marL="0" indent="0">
              <a:buNone/>
            </a:pPr>
            <a:r>
              <a:rPr lang="en-IN" b="1" dirty="0"/>
              <a:t>The Pros of Dundas BI:</a:t>
            </a:r>
          </a:p>
          <a:p>
            <a:r>
              <a:rPr lang="en-IN" dirty="0"/>
              <a:t>Exceptional flexibility</a:t>
            </a:r>
          </a:p>
          <a:p>
            <a:r>
              <a:rPr lang="en-IN" dirty="0"/>
              <a:t>A large variety of data sources and charts </a:t>
            </a:r>
          </a:p>
          <a:p>
            <a:r>
              <a:rPr lang="en-IN" dirty="0"/>
              <a:t>Wide range of in-built features for extracting, displaying, and modifying data</a:t>
            </a:r>
          </a:p>
          <a:p>
            <a:pPr marL="0" indent="0">
              <a:buNone/>
            </a:pPr>
            <a:r>
              <a:rPr lang="en-IN" b="1" dirty="0"/>
              <a:t>The Cons of Dundas BI:</a:t>
            </a:r>
          </a:p>
          <a:p>
            <a:r>
              <a:rPr lang="en-IN" dirty="0"/>
              <a:t>No option for predictive analytics</a:t>
            </a:r>
          </a:p>
          <a:p>
            <a:r>
              <a:rPr lang="en-IN" dirty="0"/>
              <a:t>3D charts not supported</a:t>
            </a:r>
          </a:p>
          <a:p>
            <a:pPr marL="0" indent="0">
              <a:buNone/>
            </a:pPr>
            <a:br>
              <a:rPr lang="en-IN" dirty="0"/>
            </a:br>
            <a:br>
              <a:rPr lang="en-IN" dirty="0"/>
            </a:br>
            <a:endParaRPr lang="en-US" dirty="0"/>
          </a:p>
        </p:txBody>
      </p:sp>
      <p:sp>
        <p:nvSpPr>
          <p:cNvPr id="4" name="Date Placeholder 3">
            <a:extLst>
              <a:ext uri="{FF2B5EF4-FFF2-40B4-BE49-F238E27FC236}">
                <a16:creationId xmlns:a16="http://schemas.microsoft.com/office/drawing/2014/main" id="{D85FD611-9794-AC45-A222-45A52B19EE0E}"/>
              </a:ext>
            </a:extLst>
          </p:cNvPr>
          <p:cNvSpPr>
            <a:spLocks noGrp="1"/>
          </p:cNvSpPr>
          <p:nvPr>
            <p:ph type="dt" sz="half" idx="10"/>
          </p:nvPr>
        </p:nvSpPr>
        <p:spPr/>
        <p:txBody>
          <a:bodyPr/>
          <a:lstStyle/>
          <a:p>
            <a:fld id="{A870A996-7286-3C43-A341-AF110E6C9FF0}" type="datetime1">
              <a:rPr lang="en-US" smtClean="0"/>
              <a:t>1/20/22</a:t>
            </a:fld>
            <a:endParaRPr lang="en-US"/>
          </a:p>
        </p:txBody>
      </p:sp>
      <p:sp>
        <p:nvSpPr>
          <p:cNvPr id="5" name="Footer Placeholder 4">
            <a:extLst>
              <a:ext uri="{FF2B5EF4-FFF2-40B4-BE49-F238E27FC236}">
                <a16:creationId xmlns:a16="http://schemas.microsoft.com/office/drawing/2014/main" id="{CCD4DE79-F8CD-B445-B3D6-F8878D3502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A0427-4D55-AF4D-BD4F-597DEE11CF93}"/>
              </a:ext>
            </a:extLst>
          </p:cNvPr>
          <p:cNvSpPr>
            <a:spLocks noGrp="1"/>
          </p:cNvSpPr>
          <p:nvPr>
            <p:ph type="sldNum" sz="quarter" idx="12"/>
          </p:nvPr>
        </p:nvSpPr>
        <p:spPr/>
        <p:txBody>
          <a:bodyPr/>
          <a:lstStyle/>
          <a:p>
            <a:fld id="{A8201E05-7680-2B48-BDB1-49A881F5585E}" type="slidenum">
              <a:rPr lang="en-US" smtClean="0"/>
              <a:t>53</a:t>
            </a:fld>
            <a:endParaRPr lang="en-US"/>
          </a:p>
        </p:txBody>
      </p:sp>
    </p:spTree>
    <p:extLst>
      <p:ext uri="{BB962C8B-B14F-4D97-AF65-F5344CB8AC3E}">
        <p14:creationId xmlns:p14="http://schemas.microsoft.com/office/powerpoint/2010/main" val="756577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137-E4ED-2A45-8E52-DBBDB18D9F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6D21C9-1841-144F-8334-3CDCC74A1D8B}"/>
              </a:ext>
            </a:extLst>
          </p:cNvPr>
          <p:cNvSpPr>
            <a:spLocks noGrp="1"/>
          </p:cNvSpPr>
          <p:nvPr>
            <p:ph idx="1"/>
          </p:nvPr>
        </p:nvSpPr>
        <p:spPr/>
        <p:txBody>
          <a:bodyPr>
            <a:normAutofit fontScale="77500" lnSpcReduction="20000"/>
          </a:bodyPr>
          <a:lstStyle/>
          <a:p>
            <a:pPr marL="0" indent="0">
              <a:buNone/>
            </a:pPr>
            <a:r>
              <a:rPr lang="en-IN" sz="3600" b="1" dirty="0">
                <a:solidFill>
                  <a:srgbClr val="FF0000"/>
                </a:solidFill>
              </a:rPr>
              <a:t>4. </a:t>
            </a:r>
            <a:r>
              <a:rPr lang="en-IN" sz="3600" b="1" dirty="0" err="1">
                <a:solidFill>
                  <a:srgbClr val="FF0000"/>
                </a:solidFill>
              </a:rPr>
              <a:t>JupyteR</a:t>
            </a:r>
            <a:endParaRPr lang="en-IN" sz="3600" b="1" dirty="0">
              <a:solidFill>
                <a:srgbClr val="FF0000"/>
              </a:solidFill>
            </a:endParaRPr>
          </a:p>
          <a:p>
            <a:pPr algn="just"/>
            <a:r>
              <a:rPr lang="en-IN" dirty="0"/>
              <a:t>A web-based application, </a:t>
            </a:r>
            <a:r>
              <a:rPr lang="en-IN" dirty="0" err="1"/>
              <a:t>JupyteR</a:t>
            </a:r>
            <a:r>
              <a:rPr lang="en-IN" dirty="0"/>
              <a:t>, is one of the top-rated data visualization tools that enable users to create and share documents containing visualizations, equations, narrative text, and live code. </a:t>
            </a:r>
            <a:r>
              <a:rPr lang="en-IN" dirty="0" err="1"/>
              <a:t>JupyteR</a:t>
            </a:r>
            <a:r>
              <a:rPr lang="en-IN" dirty="0"/>
              <a:t> is ideal for data cleansing and transformation, statistical </a:t>
            </a:r>
            <a:r>
              <a:rPr lang="en-IN" dirty="0" err="1"/>
              <a:t>modeling</a:t>
            </a:r>
            <a:r>
              <a:rPr lang="en-IN" dirty="0"/>
              <a:t>, numerical simulation, interactive computing, and </a:t>
            </a:r>
            <a:r>
              <a:rPr lang="en-IN" dirty="0">
                <a:hlinkClick r:id="rId2" tooltip="machine learning"/>
              </a:rPr>
              <a:t>machine learning</a:t>
            </a:r>
            <a:r>
              <a:rPr lang="en-IN" dirty="0"/>
              <a:t>. </a:t>
            </a:r>
          </a:p>
          <a:p>
            <a:pPr marL="0" indent="0">
              <a:buNone/>
            </a:pPr>
            <a:r>
              <a:rPr lang="en-IN" b="1" dirty="0"/>
              <a:t>The Pros of </a:t>
            </a:r>
            <a:r>
              <a:rPr lang="en-IN" b="1" dirty="0" err="1"/>
              <a:t>JupyteR</a:t>
            </a:r>
            <a:r>
              <a:rPr lang="en-IN" b="1" dirty="0"/>
              <a:t>:</a:t>
            </a:r>
          </a:p>
          <a:p>
            <a:r>
              <a:rPr lang="en-IN" dirty="0"/>
              <a:t>Rapid prototyping</a:t>
            </a:r>
          </a:p>
          <a:p>
            <a:r>
              <a:rPr lang="en-IN" dirty="0"/>
              <a:t>Visually appealing results</a:t>
            </a:r>
          </a:p>
          <a:p>
            <a:r>
              <a:rPr lang="en-IN" dirty="0"/>
              <a:t>Facilitates easy sharing of data insights</a:t>
            </a:r>
          </a:p>
          <a:p>
            <a:pPr marL="0" indent="0">
              <a:buNone/>
            </a:pPr>
            <a:r>
              <a:rPr lang="en-IN" b="1" dirty="0"/>
              <a:t>The Cons of </a:t>
            </a:r>
            <a:r>
              <a:rPr lang="en-IN" b="1" dirty="0" err="1"/>
              <a:t>JupyteR</a:t>
            </a:r>
            <a:r>
              <a:rPr lang="en-IN" b="1" dirty="0"/>
              <a:t>:</a:t>
            </a:r>
          </a:p>
          <a:p>
            <a:r>
              <a:rPr lang="en-IN" dirty="0"/>
              <a:t>Tough to collaborate</a:t>
            </a:r>
          </a:p>
          <a:p>
            <a:r>
              <a:rPr lang="en-IN" dirty="0"/>
              <a:t>At times code reviewing becomes complicated</a:t>
            </a:r>
          </a:p>
          <a:p>
            <a:pPr marL="0" indent="0">
              <a:buNone/>
            </a:pPr>
            <a:br>
              <a:rPr lang="en-IN" dirty="0"/>
            </a:br>
            <a:endParaRPr lang="en-US" dirty="0"/>
          </a:p>
        </p:txBody>
      </p:sp>
      <p:sp>
        <p:nvSpPr>
          <p:cNvPr id="4" name="Date Placeholder 3">
            <a:extLst>
              <a:ext uri="{FF2B5EF4-FFF2-40B4-BE49-F238E27FC236}">
                <a16:creationId xmlns:a16="http://schemas.microsoft.com/office/drawing/2014/main" id="{CAF50267-6E8F-4B4E-9286-ED24347D9E01}"/>
              </a:ext>
            </a:extLst>
          </p:cNvPr>
          <p:cNvSpPr>
            <a:spLocks noGrp="1"/>
          </p:cNvSpPr>
          <p:nvPr>
            <p:ph type="dt" sz="half" idx="10"/>
          </p:nvPr>
        </p:nvSpPr>
        <p:spPr/>
        <p:txBody>
          <a:bodyPr/>
          <a:lstStyle/>
          <a:p>
            <a:fld id="{9A50542C-FCFC-AF46-9896-D9FAE56EEFB6}" type="datetime1">
              <a:rPr lang="en-US" smtClean="0"/>
              <a:t>1/20/22</a:t>
            </a:fld>
            <a:endParaRPr lang="en-US"/>
          </a:p>
        </p:txBody>
      </p:sp>
      <p:sp>
        <p:nvSpPr>
          <p:cNvPr id="5" name="Footer Placeholder 4">
            <a:extLst>
              <a:ext uri="{FF2B5EF4-FFF2-40B4-BE49-F238E27FC236}">
                <a16:creationId xmlns:a16="http://schemas.microsoft.com/office/drawing/2014/main" id="{C589D6F1-21B2-594B-A8F1-EB71D96BF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BE85C3-62F7-944D-949A-A2354B4C25DD}"/>
              </a:ext>
            </a:extLst>
          </p:cNvPr>
          <p:cNvSpPr>
            <a:spLocks noGrp="1"/>
          </p:cNvSpPr>
          <p:nvPr>
            <p:ph type="sldNum" sz="quarter" idx="12"/>
          </p:nvPr>
        </p:nvSpPr>
        <p:spPr/>
        <p:txBody>
          <a:bodyPr/>
          <a:lstStyle/>
          <a:p>
            <a:fld id="{A8201E05-7680-2B48-BDB1-49A881F5585E}" type="slidenum">
              <a:rPr lang="en-US" smtClean="0"/>
              <a:t>54</a:t>
            </a:fld>
            <a:endParaRPr lang="en-US"/>
          </a:p>
        </p:txBody>
      </p:sp>
    </p:spTree>
    <p:extLst>
      <p:ext uri="{BB962C8B-B14F-4D97-AF65-F5344CB8AC3E}">
        <p14:creationId xmlns:p14="http://schemas.microsoft.com/office/powerpoint/2010/main" val="11688407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1DBF8-0C5D-0B47-B3C3-B61270423B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8738AF-0223-0345-9E10-AE4D25A6217A}"/>
              </a:ext>
            </a:extLst>
          </p:cNvPr>
          <p:cNvSpPr>
            <a:spLocks noGrp="1"/>
          </p:cNvSpPr>
          <p:nvPr>
            <p:ph idx="1"/>
          </p:nvPr>
        </p:nvSpPr>
        <p:spPr/>
        <p:txBody>
          <a:bodyPr>
            <a:normAutofit fontScale="77500" lnSpcReduction="20000"/>
          </a:bodyPr>
          <a:lstStyle/>
          <a:p>
            <a:pPr marL="0" indent="0">
              <a:buNone/>
            </a:pPr>
            <a:r>
              <a:rPr lang="en-IN" sz="3100" b="1" dirty="0">
                <a:solidFill>
                  <a:srgbClr val="FF0000"/>
                </a:solidFill>
              </a:rPr>
              <a:t>5. </a:t>
            </a:r>
            <a:r>
              <a:rPr lang="en-IN" sz="3100" b="1" dirty="0" err="1">
                <a:solidFill>
                  <a:srgbClr val="FF0000"/>
                </a:solidFill>
              </a:rPr>
              <a:t>Zoho</a:t>
            </a:r>
            <a:r>
              <a:rPr lang="en-IN" sz="3100" b="1" dirty="0">
                <a:solidFill>
                  <a:srgbClr val="FF0000"/>
                </a:solidFill>
              </a:rPr>
              <a:t> Reports</a:t>
            </a:r>
          </a:p>
          <a:p>
            <a:pPr algn="just"/>
            <a:r>
              <a:rPr lang="en-IN" dirty="0" err="1"/>
              <a:t>Zoho</a:t>
            </a:r>
            <a:r>
              <a:rPr lang="en-IN" dirty="0"/>
              <a:t> Reports, also known as </a:t>
            </a:r>
            <a:r>
              <a:rPr lang="en-IN" dirty="0" err="1"/>
              <a:t>Zoho</a:t>
            </a:r>
            <a:r>
              <a:rPr lang="en-IN" dirty="0"/>
              <a:t> Analytics, is a comprehensive data visualization tool that integrates Business Intelligence and online reporting services, which allow quick creation and sharing of extensive reports in minutes. The high-grade visualization tool also supports the import of Big Data from major databases and applications. </a:t>
            </a:r>
          </a:p>
          <a:p>
            <a:pPr marL="0" indent="0" algn="just">
              <a:buNone/>
            </a:pPr>
            <a:r>
              <a:rPr lang="en-IN" b="1" dirty="0"/>
              <a:t>The Pros of </a:t>
            </a:r>
            <a:r>
              <a:rPr lang="en-IN" b="1" dirty="0" err="1"/>
              <a:t>Zoho</a:t>
            </a:r>
            <a:r>
              <a:rPr lang="en-IN" b="1" dirty="0"/>
              <a:t> Reports:</a:t>
            </a:r>
          </a:p>
          <a:p>
            <a:pPr algn="just"/>
            <a:r>
              <a:rPr lang="en-IN" dirty="0"/>
              <a:t>Effortless report creation and modification</a:t>
            </a:r>
          </a:p>
          <a:p>
            <a:pPr algn="just"/>
            <a:r>
              <a:rPr lang="en-IN" dirty="0"/>
              <a:t>Includes useful functionalities such as email scheduling and report sharing</a:t>
            </a:r>
          </a:p>
          <a:p>
            <a:pPr algn="just"/>
            <a:r>
              <a:rPr lang="en-IN" dirty="0"/>
              <a:t>Plenty of room for data</a:t>
            </a:r>
          </a:p>
          <a:p>
            <a:pPr algn="just"/>
            <a:r>
              <a:rPr lang="en-IN" dirty="0"/>
              <a:t>Prompt customer support.</a:t>
            </a:r>
          </a:p>
          <a:p>
            <a:pPr marL="0" indent="0" algn="just">
              <a:buNone/>
            </a:pPr>
            <a:r>
              <a:rPr lang="en-IN" b="1" dirty="0"/>
              <a:t>The Cons of </a:t>
            </a:r>
            <a:r>
              <a:rPr lang="en-IN" b="1" dirty="0" err="1"/>
              <a:t>Zoho</a:t>
            </a:r>
            <a:r>
              <a:rPr lang="en-IN" b="1" dirty="0"/>
              <a:t> Reports:</a:t>
            </a:r>
          </a:p>
          <a:p>
            <a:pPr algn="just"/>
            <a:r>
              <a:rPr lang="en-IN" dirty="0"/>
              <a:t>User training needs to be improved</a:t>
            </a:r>
          </a:p>
          <a:p>
            <a:pPr algn="just"/>
            <a:r>
              <a:rPr lang="en-IN" dirty="0"/>
              <a:t>The dashboard becomes confusing when there are large volumes of data</a:t>
            </a:r>
          </a:p>
          <a:p>
            <a:pPr marL="0" indent="0">
              <a:buNone/>
            </a:pPr>
            <a:endParaRPr lang="en-US" dirty="0"/>
          </a:p>
        </p:txBody>
      </p:sp>
      <p:sp>
        <p:nvSpPr>
          <p:cNvPr id="4" name="Date Placeholder 3">
            <a:extLst>
              <a:ext uri="{FF2B5EF4-FFF2-40B4-BE49-F238E27FC236}">
                <a16:creationId xmlns:a16="http://schemas.microsoft.com/office/drawing/2014/main" id="{9AC3CA07-3D86-9A4D-AF85-06A0F84AC3FA}"/>
              </a:ext>
            </a:extLst>
          </p:cNvPr>
          <p:cNvSpPr>
            <a:spLocks noGrp="1"/>
          </p:cNvSpPr>
          <p:nvPr>
            <p:ph type="dt" sz="half" idx="10"/>
          </p:nvPr>
        </p:nvSpPr>
        <p:spPr/>
        <p:txBody>
          <a:bodyPr/>
          <a:lstStyle/>
          <a:p>
            <a:fld id="{3210978D-9022-5044-A994-86A4ABDD7400}" type="datetime1">
              <a:rPr lang="en-US" smtClean="0"/>
              <a:t>1/20/22</a:t>
            </a:fld>
            <a:endParaRPr lang="en-US"/>
          </a:p>
        </p:txBody>
      </p:sp>
      <p:sp>
        <p:nvSpPr>
          <p:cNvPr id="5" name="Footer Placeholder 4">
            <a:extLst>
              <a:ext uri="{FF2B5EF4-FFF2-40B4-BE49-F238E27FC236}">
                <a16:creationId xmlns:a16="http://schemas.microsoft.com/office/drawing/2014/main" id="{1788D329-C0A7-0D48-8312-7373B2DFBF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06AC99-6D78-A344-A9C8-D5EDFA20EE69}"/>
              </a:ext>
            </a:extLst>
          </p:cNvPr>
          <p:cNvSpPr>
            <a:spLocks noGrp="1"/>
          </p:cNvSpPr>
          <p:nvPr>
            <p:ph type="sldNum" sz="quarter" idx="12"/>
          </p:nvPr>
        </p:nvSpPr>
        <p:spPr/>
        <p:txBody>
          <a:bodyPr/>
          <a:lstStyle/>
          <a:p>
            <a:fld id="{A8201E05-7680-2B48-BDB1-49A881F5585E}" type="slidenum">
              <a:rPr lang="en-US" smtClean="0"/>
              <a:t>55</a:t>
            </a:fld>
            <a:endParaRPr lang="en-US"/>
          </a:p>
        </p:txBody>
      </p:sp>
    </p:spTree>
    <p:extLst>
      <p:ext uri="{BB962C8B-B14F-4D97-AF65-F5344CB8AC3E}">
        <p14:creationId xmlns:p14="http://schemas.microsoft.com/office/powerpoint/2010/main" val="1746101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ED153-B0C1-9A40-9700-CECF280AF1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9E1264-BAFD-2349-9B44-64CAC1211127}"/>
              </a:ext>
            </a:extLst>
          </p:cNvPr>
          <p:cNvSpPr>
            <a:spLocks noGrp="1"/>
          </p:cNvSpPr>
          <p:nvPr>
            <p:ph idx="1"/>
          </p:nvPr>
        </p:nvSpPr>
        <p:spPr/>
        <p:txBody>
          <a:bodyPr>
            <a:normAutofit fontScale="70000" lnSpcReduction="20000"/>
          </a:bodyPr>
          <a:lstStyle/>
          <a:p>
            <a:pPr marL="0" indent="0">
              <a:buNone/>
            </a:pPr>
            <a:r>
              <a:rPr lang="en-IN" sz="2900" b="1" dirty="0">
                <a:solidFill>
                  <a:srgbClr val="FF0000"/>
                </a:solidFill>
              </a:rPr>
              <a:t>6. </a:t>
            </a:r>
            <a:r>
              <a:rPr lang="en-IN" sz="2900" b="1" dirty="0" err="1">
                <a:solidFill>
                  <a:srgbClr val="FF0000"/>
                </a:solidFill>
              </a:rPr>
              <a:t>GoogleCharts</a:t>
            </a:r>
            <a:endParaRPr lang="en-IN" sz="2900" dirty="0">
              <a:solidFill>
                <a:srgbClr val="FF0000"/>
              </a:solidFill>
            </a:endParaRPr>
          </a:p>
          <a:p>
            <a:r>
              <a:rPr lang="en-IN" dirty="0"/>
              <a:t>One of the major players in the data visualization market space, Google Charts, coded with SVG and </a:t>
            </a:r>
            <a:r>
              <a:rPr lang="en-IN" dirty="0">
                <a:hlinkClick r:id="rId2" tooltip="HTML5"/>
              </a:rPr>
              <a:t>HTML5</a:t>
            </a:r>
            <a:r>
              <a:rPr lang="en-IN" dirty="0"/>
              <a:t>, is famed for its capability to produce graphical and pictorial data visualizations. Google Charts offers zoom functionality, and it provides users with unmatched cross-platform compatibility with iOS, Android, and even the earlier versions of the Internet Explorer browser.</a:t>
            </a:r>
          </a:p>
          <a:p>
            <a:pPr marL="0" indent="0">
              <a:buNone/>
            </a:pPr>
            <a:r>
              <a:rPr lang="en-IN" b="1" dirty="0"/>
              <a:t>The Pros of Google Charts:</a:t>
            </a:r>
          </a:p>
          <a:p>
            <a:r>
              <a:rPr lang="en-IN" dirty="0"/>
              <a:t>User-friendly platform</a:t>
            </a:r>
          </a:p>
          <a:p>
            <a:r>
              <a:rPr lang="en-IN" dirty="0"/>
              <a:t>Easy to integrate data</a:t>
            </a:r>
          </a:p>
          <a:p>
            <a:r>
              <a:rPr lang="en-IN" dirty="0"/>
              <a:t>Visually attractive data graphs</a:t>
            </a:r>
          </a:p>
          <a:p>
            <a:r>
              <a:rPr lang="en-IN" dirty="0"/>
              <a:t>Compatibility with Google products.</a:t>
            </a:r>
          </a:p>
          <a:p>
            <a:pPr marL="0" indent="0">
              <a:buNone/>
            </a:pPr>
            <a:r>
              <a:rPr lang="en-IN" b="1" dirty="0"/>
              <a:t>The Cons of Google Charts:</a:t>
            </a:r>
          </a:p>
          <a:p>
            <a:r>
              <a:rPr lang="en-IN" dirty="0"/>
              <a:t>The export feature needs fine-tuning </a:t>
            </a:r>
          </a:p>
          <a:p>
            <a:r>
              <a:rPr lang="en-IN" dirty="0"/>
              <a:t>Inadequate demos on tools</a:t>
            </a:r>
          </a:p>
          <a:p>
            <a:r>
              <a:rPr lang="en-IN" dirty="0"/>
              <a:t>Lacks customization abilities</a:t>
            </a:r>
          </a:p>
          <a:p>
            <a:r>
              <a:rPr lang="en-IN" dirty="0"/>
              <a:t>Network connectivity required for visualization</a:t>
            </a:r>
          </a:p>
          <a:p>
            <a:pPr marL="0" indent="0">
              <a:buNone/>
            </a:pPr>
            <a:endParaRPr lang="en-US" dirty="0"/>
          </a:p>
        </p:txBody>
      </p:sp>
      <p:sp>
        <p:nvSpPr>
          <p:cNvPr id="4" name="Date Placeholder 3">
            <a:extLst>
              <a:ext uri="{FF2B5EF4-FFF2-40B4-BE49-F238E27FC236}">
                <a16:creationId xmlns:a16="http://schemas.microsoft.com/office/drawing/2014/main" id="{B48B835A-7C61-4F40-8C64-C488B27A7377}"/>
              </a:ext>
            </a:extLst>
          </p:cNvPr>
          <p:cNvSpPr>
            <a:spLocks noGrp="1"/>
          </p:cNvSpPr>
          <p:nvPr>
            <p:ph type="dt" sz="half" idx="10"/>
          </p:nvPr>
        </p:nvSpPr>
        <p:spPr/>
        <p:txBody>
          <a:bodyPr/>
          <a:lstStyle/>
          <a:p>
            <a:fld id="{0B19942E-4EE8-D84C-B218-F1225E86B2BC}" type="datetime1">
              <a:rPr lang="en-US" smtClean="0"/>
              <a:t>1/20/22</a:t>
            </a:fld>
            <a:endParaRPr lang="en-US"/>
          </a:p>
        </p:txBody>
      </p:sp>
      <p:sp>
        <p:nvSpPr>
          <p:cNvPr id="5" name="Footer Placeholder 4">
            <a:extLst>
              <a:ext uri="{FF2B5EF4-FFF2-40B4-BE49-F238E27FC236}">
                <a16:creationId xmlns:a16="http://schemas.microsoft.com/office/drawing/2014/main" id="{FA492CB5-44D1-204C-9A2D-C79951E674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261E49-9002-AB41-8FB3-938E767BF840}"/>
              </a:ext>
            </a:extLst>
          </p:cNvPr>
          <p:cNvSpPr>
            <a:spLocks noGrp="1"/>
          </p:cNvSpPr>
          <p:nvPr>
            <p:ph type="sldNum" sz="quarter" idx="12"/>
          </p:nvPr>
        </p:nvSpPr>
        <p:spPr/>
        <p:txBody>
          <a:bodyPr/>
          <a:lstStyle/>
          <a:p>
            <a:fld id="{A8201E05-7680-2B48-BDB1-49A881F5585E}" type="slidenum">
              <a:rPr lang="en-US" smtClean="0"/>
              <a:t>56</a:t>
            </a:fld>
            <a:endParaRPr lang="en-US"/>
          </a:p>
        </p:txBody>
      </p:sp>
    </p:spTree>
    <p:extLst>
      <p:ext uri="{BB962C8B-B14F-4D97-AF65-F5344CB8AC3E}">
        <p14:creationId xmlns:p14="http://schemas.microsoft.com/office/powerpoint/2010/main" val="21117908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D3EF-83F6-5D4F-846D-24C6E77390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ADFB33-F1D4-634B-A373-FF3C84D3018A}"/>
              </a:ext>
            </a:extLst>
          </p:cNvPr>
          <p:cNvSpPr>
            <a:spLocks noGrp="1"/>
          </p:cNvSpPr>
          <p:nvPr>
            <p:ph idx="1"/>
          </p:nvPr>
        </p:nvSpPr>
        <p:spPr/>
        <p:txBody>
          <a:bodyPr>
            <a:normAutofit fontScale="70000" lnSpcReduction="20000"/>
          </a:bodyPr>
          <a:lstStyle/>
          <a:p>
            <a:pPr marL="0" indent="0">
              <a:buNone/>
            </a:pPr>
            <a:r>
              <a:rPr lang="en-IN" sz="3400" b="1" dirty="0">
                <a:solidFill>
                  <a:srgbClr val="FF0000"/>
                </a:solidFill>
              </a:rPr>
              <a:t>7. Sisense</a:t>
            </a:r>
          </a:p>
          <a:p>
            <a:pPr marL="0" indent="0" algn="just">
              <a:buNone/>
            </a:pPr>
            <a:r>
              <a:rPr lang="en-IN" dirty="0"/>
              <a:t>Regarded as one of the most agile data visualization tools, Sisense gives users access to instant data analytics anywhere, at any time. The best-in-class visualization tool can identify key data patterns and summarize statistics to help decision-makers make data-driven decisions.</a:t>
            </a:r>
          </a:p>
          <a:p>
            <a:pPr marL="0" indent="0">
              <a:buNone/>
            </a:pPr>
            <a:r>
              <a:rPr lang="en-IN" b="1" dirty="0"/>
              <a:t>The Pros of Sisense:</a:t>
            </a:r>
          </a:p>
          <a:p>
            <a:r>
              <a:rPr lang="en-IN" dirty="0"/>
              <a:t>Ideal for mission-critical projects involving massive datasets</a:t>
            </a:r>
          </a:p>
          <a:p>
            <a:r>
              <a:rPr lang="en-IN" dirty="0"/>
              <a:t>Reliable interface</a:t>
            </a:r>
          </a:p>
          <a:p>
            <a:r>
              <a:rPr lang="en-IN" dirty="0"/>
              <a:t>High-class customer support</a:t>
            </a:r>
          </a:p>
          <a:p>
            <a:r>
              <a:rPr lang="en-IN" dirty="0"/>
              <a:t>Quick upgrades</a:t>
            </a:r>
          </a:p>
          <a:p>
            <a:r>
              <a:rPr lang="en-IN" dirty="0"/>
              <a:t>Flexibility of seamless customization</a:t>
            </a:r>
          </a:p>
          <a:p>
            <a:pPr marL="0" indent="0">
              <a:buNone/>
            </a:pPr>
            <a:r>
              <a:rPr lang="en-IN" b="1" dirty="0"/>
              <a:t>The Cons of Sisense:</a:t>
            </a:r>
          </a:p>
          <a:p>
            <a:r>
              <a:rPr lang="en-IN" dirty="0"/>
              <a:t>Developing and maintaining analytic cubes can be challenging</a:t>
            </a:r>
          </a:p>
          <a:p>
            <a:r>
              <a:rPr lang="en-IN" dirty="0"/>
              <a:t>Does not support time formats</a:t>
            </a:r>
          </a:p>
          <a:p>
            <a:r>
              <a:rPr lang="en-IN" dirty="0"/>
              <a:t>Limited visualization versions</a:t>
            </a:r>
          </a:p>
          <a:p>
            <a:pPr marL="0" indent="0">
              <a:buNone/>
            </a:pPr>
            <a:endParaRPr lang="en-IN" dirty="0"/>
          </a:p>
          <a:p>
            <a:pPr marL="0" indent="0">
              <a:buNone/>
            </a:pPr>
            <a:endParaRPr lang="en-US" dirty="0"/>
          </a:p>
        </p:txBody>
      </p:sp>
      <p:sp>
        <p:nvSpPr>
          <p:cNvPr id="4" name="Date Placeholder 3">
            <a:extLst>
              <a:ext uri="{FF2B5EF4-FFF2-40B4-BE49-F238E27FC236}">
                <a16:creationId xmlns:a16="http://schemas.microsoft.com/office/drawing/2014/main" id="{C60C3987-5560-484F-AE0F-5F15A0F81033}"/>
              </a:ext>
            </a:extLst>
          </p:cNvPr>
          <p:cNvSpPr>
            <a:spLocks noGrp="1"/>
          </p:cNvSpPr>
          <p:nvPr>
            <p:ph type="dt" sz="half" idx="10"/>
          </p:nvPr>
        </p:nvSpPr>
        <p:spPr/>
        <p:txBody>
          <a:bodyPr/>
          <a:lstStyle/>
          <a:p>
            <a:fld id="{EFCF984B-32BB-9B43-9061-BB179D614B14}" type="datetime1">
              <a:rPr lang="en-US" smtClean="0"/>
              <a:t>1/20/22</a:t>
            </a:fld>
            <a:endParaRPr lang="en-US"/>
          </a:p>
        </p:txBody>
      </p:sp>
      <p:sp>
        <p:nvSpPr>
          <p:cNvPr id="5" name="Footer Placeholder 4">
            <a:extLst>
              <a:ext uri="{FF2B5EF4-FFF2-40B4-BE49-F238E27FC236}">
                <a16:creationId xmlns:a16="http://schemas.microsoft.com/office/drawing/2014/main" id="{42B9533B-C7D2-A044-8BBD-47F474C72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4513B9-DB92-B646-95A4-045894BC5A10}"/>
              </a:ext>
            </a:extLst>
          </p:cNvPr>
          <p:cNvSpPr>
            <a:spLocks noGrp="1"/>
          </p:cNvSpPr>
          <p:nvPr>
            <p:ph type="sldNum" sz="quarter" idx="12"/>
          </p:nvPr>
        </p:nvSpPr>
        <p:spPr/>
        <p:txBody>
          <a:bodyPr/>
          <a:lstStyle/>
          <a:p>
            <a:fld id="{A8201E05-7680-2B48-BDB1-49A881F5585E}" type="slidenum">
              <a:rPr lang="en-US" smtClean="0"/>
              <a:t>57</a:t>
            </a:fld>
            <a:endParaRPr lang="en-US"/>
          </a:p>
        </p:txBody>
      </p:sp>
    </p:spTree>
    <p:extLst>
      <p:ext uri="{BB962C8B-B14F-4D97-AF65-F5344CB8AC3E}">
        <p14:creationId xmlns:p14="http://schemas.microsoft.com/office/powerpoint/2010/main" val="39278099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ED36E-5840-AB47-BDE4-A806A6BB90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5C6267-0643-A74F-91ED-E78463DF5C6F}"/>
              </a:ext>
            </a:extLst>
          </p:cNvPr>
          <p:cNvSpPr>
            <a:spLocks noGrp="1"/>
          </p:cNvSpPr>
          <p:nvPr>
            <p:ph idx="1"/>
          </p:nvPr>
        </p:nvSpPr>
        <p:spPr/>
        <p:txBody>
          <a:bodyPr>
            <a:normAutofit fontScale="77500" lnSpcReduction="20000"/>
          </a:bodyPr>
          <a:lstStyle/>
          <a:p>
            <a:pPr marL="0" indent="0">
              <a:buNone/>
            </a:pPr>
            <a:r>
              <a:rPr lang="en-IN" sz="3100" b="1" dirty="0">
                <a:solidFill>
                  <a:srgbClr val="FF0000"/>
                </a:solidFill>
              </a:rPr>
              <a:t>8. </a:t>
            </a:r>
            <a:r>
              <a:rPr lang="en-IN" sz="3100" b="1" dirty="0" err="1">
                <a:solidFill>
                  <a:srgbClr val="FF0000"/>
                </a:solidFill>
              </a:rPr>
              <a:t>Plotly</a:t>
            </a:r>
            <a:endParaRPr lang="en-IN" sz="3100" b="1" dirty="0">
              <a:solidFill>
                <a:srgbClr val="FF0000"/>
              </a:solidFill>
            </a:endParaRPr>
          </a:p>
          <a:p>
            <a:pPr algn="just"/>
            <a:r>
              <a:rPr lang="en-IN" dirty="0"/>
              <a:t>An open-source data visualization tool, </a:t>
            </a:r>
            <a:r>
              <a:rPr lang="en-IN" dirty="0" err="1"/>
              <a:t>Plotly</a:t>
            </a:r>
            <a:r>
              <a:rPr lang="en-IN" dirty="0"/>
              <a:t> offers full integration with analytics-centric programming languages like </a:t>
            </a:r>
            <a:r>
              <a:rPr lang="en-IN" dirty="0" err="1"/>
              <a:t>Matlab</a:t>
            </a:r>
            <a:r>
              <a:rPr lang="en-IN" dirty="0"/>
              <a:t>, Python, and R, which enables complex visualizations. Widely used for collaborative work, disseminating, modifying, creating, and sharing interactive, graphical data, </a:t>
            </a:r>
            <a:r>
              <a:rPr lang="en-IN" dirty="0" err="1"/>
              <a:t>Plotly</a:t>
            </a:r>
            <a:r>
              <a:rPr lang="en-IN" dirty="0"/>
              <a:t> supports both on-premise installation and cloud deployment. </a:t>
            </a:r>
          </a:p>
          <a:p>
            <a:pPr marL="0" indent="0">
              <a:buNone/>
            </a:pPr>
            <a:r>
              <a:rPr lang="en-IN" b="1" dirty="0"/>
              <a:t>The Pros of </a:t>
            </a:r>
            <a:r>
              <a:rPr lang="en-IN" b="1" dirty="0" err="1"/>
              <a:t>Plotly</a:t>
            </a:r>
            <a:r>
              <a:rPr lang="en-IN" b="1" dirty="0"/>
              <a:t>:</a:t>
            </a:r>
          </a:p>
          <a:p>
            <a:r>
              <a:rPr lang="en-IN" dirty="0"/>
              <a:t>Allows online editing of charts </a:t>
            </a:r>
          </a:p>
          <a:p>
            <a:r>
              <a:rPr lang="en-IN" dirty="0"/>
              <a:t>High-quality image export</a:t>
            </a:r>
          </a:p>
          <a:p>
            <a:r>
              <a:rPr lang="en-IN" dirty="0"/>
              <a:t>Highly interactive interface</a:t>
            </a:r>
          </a:p>
          <a:p>
            <a:r>
              <a:rPr lang="en-IN" dirty="0"/>
              <a:t>Server hosting facilitates easy sharing </a:t>
            </a:r>
          </a:p>
          <a:p>
            <a:pPr marL="0" indent="0">
              <a:buNone/>
            </a:pPr>
            <a:r>
              <a:rPr lang="en-IN" b="1" dirty="0"/>
              <a:t>The Cons of </a:t>
            </a:r>
            <a:r>
              <a:rPr lang="en-IN" b="1" dirty="0" err="1"/>
              <a:t>Plotly</a:t>
            </a:r>
            <a:r>
              <a:rPr lang="en-IN" b="1" dirty="0"/>
              <a:t>:</a:t>
            </a:r>
          </a:p>
          <a:p>
            <a:r>
              <a:rPr lang="en-IN" dirty="0"/>
              <a:t>Speed is a concern at times</a:t>
            </a:r>
          </a:p>
          <a:p>
            <a:r>
              <a:rPr lang="en-IN" dirty="0"/>
              <a:t>Free version has multiple limitations</a:t>
            </a:r>
          </a:p>
          <a:p>
            <a:r>
              <a:rPr lang="en-IN" dirty="0"/>
              <a:t>Various screen-flashings create confusion and distraction </a:t>
            </a:r>
          </a:p>
          <a:p>
            <a:pPr marL="0" indent="0">
              <a:buNone/>
            </a:pPr>
            <a:endParaRPr lang="en-US" dirty="0"/>
          </a:p>
        </p:txBody>
      </p:sp>
      <p:sp>
        <p:nvSpPr>
          <p:cNvPr id="4" name="Date Placeholder 3">
            <a:extLst>
              <a:ext uri="{FF2B5EF4-FFF2-40B4-BE49-F238E27FC236}">
                <a16:creationId xmlns:a16="http://schemas.microsoft.com/office/drawing/2014/main" id="{B2304341-D7D6-FF46-922C-EBAEE62C966A}"/>
              </a:ext>
            </a:extLst>
          </p:cNvPr>
          <p:cNvSpPr>
            <a:spLocks noGrp="1"/>
          </p:cNvSpPr>
          <p:nvPr>
            <p:ph type="dt" sz="half" idx="10"/>
          </p:nvPr>
        </p:nvSpPr>
        <p:spPr/>
        <p:txBody>
          <a:bodyPr/>
          <a:lstStyle/>
          <a:p>
            <a:fld id="{C65DA3D5-5238-1B42-972D-A68F3392CAA8}" type="datetime1">
              <a:rPr lang="en-US" smtClean="0"/>
              <a:t>1/20/22</a:t>
            </a:fld>
            <a:endParaRPr lang="en-US"/>
          </a:p>
        </p:txBody>
      </p:sp>
      <p:sp>
        <p:nvSpPr>
          <p:cNvPr id="5" name="Footer Placeholder 4">
            <a:extLst>
              <a:ext uri="{FF2B5EF4-FFF2-40B4-BE49-F238E27FC236}">
                <a16:creationId xmlns:a16="http://schemas.microsoft.com/office/drawing/2014/main" id="{737E6882-BB45-3540-AF97-5851A08C8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9CA90-4B26-9D4B-BF56-B9E6338BA9F6}"/>
              </a:ext>
            </a:extLst>
          </p:cNvPr>
          <p:cNvSpPr>
            <a:spLocks noGrp="1"/>
          </p:cNvSpPr>
          <p:nvPr>
            <p:ph type="sldNum" sz="quarter" idx="12"/>
          </p:nvPr>
        </p:nvSpPr>
        <p:spPr/>
        <p:txBody>
          <a:bodyPr/>
          <a:lstStyle/>
          <a:p>
            <a:fld id="{A8201E05-7680-2B48-BDB1-49A881F5585E}" type="slidenum">
              <a:rPr lang="en-US" smtClean="0"/>
              <a:t>58</a:t>
            </a:fld>
            <a:endParaRPr lang="en-US"/>
          </a:p>
        </p:txBody>
      </p:sp>
    </p:spTree>
    <p:extLst>
      <p:ext uri="{BB962C8B-B14F-4D97-AF65-F5344CB8AC3E}">
        <p14:creationId xmlns:p14="http://schemas.microsoft.com/office/powerpoint/2010/main" val="9645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A1555-3434-8744-B81A-FDF586769B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EA00CC-AC41-E34F-8293-D7809796974C}"/>
              </a:ext>
            </a:extLst>
          </p:cNvPr>
          <p:cNvSpPr>
            <a:spLocks noGrp="1"/>
          </p:cNvSpPr>
          <p:nvPr>
            <p:ph idx="1"/>
          </p:nvPr>
        </p:nvSpPr>
        <p:spPr/>
        <p:txBody>
          <a:bodyPr>
            <a:normAutofit fontScale="77500" lnSpcReduction="20000"/>
          </a:bodyPr>
          <a:lstStyle/>
          <a:p>
            <a:pPr marL="0" indent="0">
              <a:buNone/>
            </a:pPr>
            <a:r>
              <a:rPr lang="en-IN" b="1" dirty="0">
                <a:solidFill>
                  <a:srgbClr val="FF0000"/>
                </a:solidFill>
              </a:rPr>
              <a:t>9. Data Wrapper</a:t>
            </a:r>
          </a:p>
          <a:p>
            <a:pPr algn="just"/>
            <a:r>
              <a:rPr lang="en-IN" dirty="0"/>
              <a:t>Data Wrapper is one of the very few data visualization tools on the market that is available for free. It is popular among media enterprises because of its inherent ability to quickly create charts and present graphical statistics on Big Data. Featuring a simple and intuitive interface, Data Wrapper allows users to create maps and charts that they can easily embed into reports.</a:t>
            </a:r>
          </a:p>
          <a:p>
            <a:pPr marL="0" indent="0">
              <a:buNone/>
            </a:pPr>
            <a:r>
              <a:rPr lang="en-IN" b="1" dirty="0"/>
              <a:t>The Pros of Data Wrapper:</a:t>
            </a:r>
          </a:p>
          <a:p>
            <a:r>
              <a:rPr lang="en-IN" dirty="0"/>
              <a:t>Does not require installation for chart creation</a:t>
            </a:r>
          </a:p>
          <a:p>
            <a:r>
              <a:rPr lang="en-IN" dirty="0"/>
              <a:t>Ideal for beginners</a:t>
            </a:r>
          </a:p>
          <a:p>
            <a:r>
              <a:rPr lang="en-IN" dirty="0"/>
              <a:t>Free to use</a:t>
            </a:r>
          </a:p>
          <a:p>
            <a:pPr marL="0" indent="0">
              <a:buNone/>
            </a:pPr>
            <a:r>
              <a:rPr lang="en-IN" b="1" dirty="0"/>
              <a:t>The Cons of Data Wrapper:</a:t>
            </a:r>
          </a:p>
          <a:p>
            <a:r>
              <a:rPr lang="en-IN" dirty="0"/>
              <a:t>Building complex charts like Sankey is a problem</a:t>
            </a:r>
          </a:p>
          <a:p>
            <a:r>
              <a:rPr lang="en-IN" dirty="0"/>
              <a:t>Security is an issue as it is an open-source tool</a:t>
            </a:r>
          </a:p>
          <a:p>
            <a:br>
              <a:rPr lang="en-IN" dirty="0"/>
            </a:br>
            <a:endParaRPr lang="en-US" dirty="0"/>
          </a:p>
        </p:txBody>
      </p:sp>
      <p:sp>
        <p:nvSpPr>
          <p:cNvPr id="4" name="Date Placeholder 3">
            <a:extLst>
              <a:ext uri="{FF2B5EF4-FFF2-40B4-BE49-F238E27FC236}">
                <a16:creationId xmlns:a16="http://schemas.microsoft.com/office/drawing/2014/main" id="{3E97FA33-E329-6C4E-B651-8D5C37C175D6}"/>
              </a:ext>
            </a:extLst>
          </p:cNvPr>
          <p:cNvSpPr>
            <a:spLocks noGrp="1"/>
          </p:cNvSpPr>
          <p:nvPr>
            <p:ph type="dt" sz="half" idx="10"/>
          </p:nvPr>
        </p:nvSpPr>
        <p:spPr/>
        <p:txBody>
          <a:bodyPr/>
          <a:lstStyle/>
          <a:p>
            <a:fld id="{B3EA8367-E8D3-2D42-B52B-A55AF0855E25}" type="datetime1">
              <a:rPr lang="en-US" smtClean="0"/>
              <a:t>1/20/22</a:t>
            </a:fld>
            <a:endParaRPr lang="en-US"/>
          </a:p>
        </p:txBody>
      </p:sp>
      <p:sp>
        <p:nvSpPr>
          <p:cNvPr id="5" name="Footer Placeholder 4">
            <a:extLst>
              <a:ext uri="{FF2B5EF4-FFF2-40B4-BE49-F238E27FC236}">
                <a16:creationId xmlns:a16="http://schemas.microsoft.com/office/drawing/2014/main" id="{F414CD91-3F12-2C42-B5FD-74D9A9DE27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5B56B-8FDE-DC4A-851D-81F915BB38A2}"/>
              </a:ext>
            </a:extLst>
          </p:cNvPr>
          <p:cNvSpPr>
            <a:spLocks noGrp="1"/>
          </p:cNvSpPr>
          <p:nvPr>
            <p:ph type="sldNum" sz="quarter" idx="12"/>
          </p:nvPr>
        </p:nvSpPr>
        <p:spPr/>
        <p:txBody>
          <a:bodyPr/>
          <a:lstStyle/>
          <a:p>
            <a:fld id="{A8201E05-7680-2B48-BDB1-49A881F5585E}" type="slidenum">
              <a:rPr lang="en-US" smtClean="0"/>
              <a:t>59</a:t>
            </a:fld>
            <a:endParaRPr lang="en-US"/>
          </a:p>
        </p:txBody>
      </p:sp>
    </p:spTree>
    <p:extLst>
      <p:ext uri="{BB962C8B-B14F-4D97-AF65-F5344CB8AC3E}">
        <p14:creationId xmlns:p14="http://schemas.microsoft.com/office/powerpoint/2010/main" val="2045022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A290-08AB-B448-A3C3-E67675D971D8}"/>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81F0A533-C183-2444-B49D-563F330E67E1}"/>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BB6A75D3-D739-F543-BF90-C43DDA07AE48}"/>
              </a:ext>
            </a:extLst>
          </p:cNvPr>
          <p:cNvSpPr>
            <a:spLocks noGrp="1"/>
          </p:cNvSpPr>
          <p:nvPr>
            <p:ph type="sldNum" sz="quarter" idx="12"/>
          </p:nvPr>
        </p:nvSpPr>
        <p:spPr/>
        <p:txBody>
          <a:bodyPr/>
          <a:lstStyle/>
          <a:p>
            <a:fld id="{0E2B90DE-CA9C-452B-80F9-35262CC2B070}" type="slidenum">
              <a:rPr lang="en-IN" smtClean="0"/>
              <a:pPr/>
              <a:t>6</a:t>
            </a:fld>
            <a:endParaRPr lang="en-IN"/>
          </a:p>
        </p:txBody>
      </p:sp>
      <p:sp>
        <p:nvSpPr>
          <p:cNvPr id="6" name="Content Placeholder 5">
            <a:extLst>
              <a:ext uri="{FF2B5EF4-FFF2-40B4-BE49-F238E27FC236}">
                <a16:creationId xmlns:a16="http://schemas.microsoft.com/office/drawing/2014/main" id="{FA30D8E8-7DAF-644A-BC23-115DF47B61C2}"/>
              </a:ext>
            </a:extLst>
          </p:cNvPr>
          <p:cNvSpPr>
            <a:spLocks noGrp="1"/>
          </p:cNvSpPr>
          <p:nvPr>
            <p:ph sz="quarter" idx="1"/>
          </p:nvPr>
        </p:nvSpPr>
        <p:spPr/>
        <p:txBody>
          <a:bodyPr/>
          <a:lstStyle/>
          <a:p>
            <a:pPr marL="0" indent="0" fontAlgn="base">
              <a:buNone/>
            </a:pPr>
            <a:r>
              <a:rPr lang="en-IN" dirty="0"/>
              <a:t>Various exploratory data analysis methods like: </a:t>
            </a:r>
            <a:br>
              <a:rPr lang="en-IN" dirty="0"/>
            </a:br>
            <a:endParaRPr lang="en-IN" dirty="0"/>
          </a:p>
          <a:p>
            <a:pPr fontAlgn="base"/>
            <a:r>
              <a:rPr lang="en-IN" b="1" dirty="0"/>
              <a:t>Descriptive Statistics</a:t>
            </a:r>
            <a:r>
              <a:rPr lang="en-IN" dirty="0"/>
              <a:t>, which is a way of giving a brief overview of the dataset we are dealing with, including some measures and features of the sample</a:t>
            </a:r>
          </a:p>
          <a:p>
            <a:pPr fontAlgn="base"/>
            <a:r>
              <a:rPr lang="en-IN" b="1" dirty="0"/>
              <a:t>Grouping data </a:t>
            </a:r>
            <a:r>
              <a:rPr lang="en-IN" dirty="0"/>
              <a:t>[Basic grouping with </a:t>
            </a:r>
            <a:r>
              <a:rPr lang="en-IN" i="1" dirty="0"/>
              <a:t>group by</a:t>
            </a:r>
            <a:r>
              <a:rPr lang="en-IN" dirty="0"/>
              <a:t>]</a:t>
            </a:r>
          </a:p>
          <a:p>
            <a:pPr fontAlgn="base"/>
            <a:r>
              <a:rPr lang="en-IN" b="1" dirty="0"/>
              <a:t>ANOVA</a:t>
            </a:r>
            <a:r>
              <a:rPr lang="en-IN" dirty="0"/>
              <a:t>, Analysis Of Variance, which is a computational method to divide variations in an observations set into different components.</a:t>
            </a:r>
          </a:p>
          <a:p>
            <a:pPr fontAlgn="base"/>
            <a:r>
              <a:rPr lang="en-IN" b="1" dirty="0"/>
              <a:t>Correlation and correlation </a:t>
            </a:r>
            <a:r>
              <a:rPr lang="en-IN" dirty="0"/>
              <a:t>methods</a:t>
            </a:r>
          </a:p>
          <a:p>
            <a:pPr marL="0" indent="0">
              <a:buNone/>
            </a:pPr>
            <a:endParaRPr lang="en-US" dirty="0"/>
          </a:p>
        </p:txBody>
      </p:sp>
    </p:spTree>
    <p:extLst>
      <p:ext uri="{BB962C8B-B14F-4D97-AF65-F5344CB8AC3E}">
        <p14:creationId xmlns:p14="http://schemas.microsoft.com/office/powerpoint/2010/main" val="399740838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4E39F-1416-3845-BC7B-81735F0D68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3300D6-5657-8B49-9748-DED60DFEAF96}"/>
              </a:ext>
            </a:extLst>
          </p:cNvPr>
          <p:cNvSpPr>
            <a:spLocks noGrp="1"/>
          </p:cNvSpPr>
          <p:nvPr>
            <p:ph idx="1"/>
          </p:nvPr>
        </p:nvSpPr>
        <p:spPr/>
        <p:txBody>
          <a:bodyPr>
            <a:normAutofit fontScale="70000" lnSpcReduction="20000"/>
          </a:bodyPr>
          <a:lstStyle/>
          <a:p>
            <a:pPr marL="0" indent="0">
              <a:buNone/>
            </a:pPr>
            <a:r>
              <a:rPr lang="en-IN" sz="3600" b="1" dirty="0">
                <a:solidFill>
                  <a:srgbClr val="FF0000"/>
                </a:solidFill>
              </a:rPr>
              <a:t>10. QlikView</a:t>
            </a:r>
          </a:p>
          <a:p>
            <a:pPr marL="0" indent="0" algn="just">
              <a:buNone/>
            </a:pPr>
            <a:endParaRPr lang="en-IN" dirty="0"/>
          </a:p>
          <a:p>
            <a:pPr marL="0" indent="0" algn="just">
              <a:buNone/>
            </a:pPr>
            <a:r>
              <a:rPr lang="en-IN" dirty="0"/>
              <a:t>A major player in the data visualization market, </a:t>
            </a:r>
            <a:r>
              <a:rPr lang="en-IN" dirty="0" err="1"/>
              <a:t>Qlikview</a:t>
            </a:r>
            <a:r>
              <a:rPr lang="en-IN" dirty="0"/>
              <a:t> provides solutions to over 40,000 clients in 100 countries. </a:t>
            </a:r>
            <a:r>
              <a:rPr lang="en-IN" dirty="0" err="1"/>
              <a:t>Qlikview's</a:t>
            </a:r>
            <a:r>
              <a:rPr lang="en-IN" dirty="0"/>
              <a:t> data visualization tool, besides enabling accelerated, customized visualizations, also incorporates a range of solid features, including analytics, enterprise reporting, and Business Intelligence capabilities. </a:t>
            </a:r>
          </a:p>
          <a:p>
            <a:pPr marL="0" indent="0">
              <a:buNone/>
            </a:pPr>
            <a:r>
              <a:rPr lang="en-IN" b="1" dirty="0"/>
              <a:t>The Pros of QlikView:</a:t>
            </a:r>
          </a:p>
          <a:p>
            <a:r>
              <a:rPr lang="en-IN" dirty="0"/>
              <a:t>User-friendly interface </a:t>
            </a:r>
          </a:p>
          <a:p>
            <a:r>
              <a:rPr lang="en-IN" dirty="0"/>
              <a:t>Appealing, </a:t>
            </a:r>
            <a:r>
              <a:rPr lang="en-IN" dirty="0" err="1"/>
              <a:t>colorful</a:t>
            </a:r>
            <a:r>
              <a:rPr lang="en-IN" dirty="0"/>
              <a:t> visualizations</a:t>
            </a:r>
          </a:p>
          <a:p>
            <a:r>
              <a:rPr lang="en-IN" dirty="0"/>
              <a:t>Trouble-free maintenance</a:t>
            </a:r>
          </a:p>
          <a:p>
            <a:r>
              <a:rPr lang="en-IN" dirty="0"/>
              <a:t>A cost-effective solution</a:t>
            </a:r>
          </a:p>
          <a:p>
            <a:pPr marL="0" indent="0">
              <a:buNone/>
            </a:pPr>
            <a:r>
              <a:rPr lang="en-IN" b="1" dirty="0"/>
              <a:t>The Cons of QlikView:</a:t>
            </a:r>
          </a:p>
          <a:p>
            <a:r>
              <a:rPr lang="en-IN" dirty="0"/>
              <a:t>RAM limitations</a:t>
            </a:r>
          </a:p>
          <a:p>
            <a:r>
              <a:rPr lang="en-IN" dirty="0"/>
              <a:t>Poor customer support</a:t>
            </a:r>
          </a:p>
          <a:p>
            <a:r>
              <a:rPr lang="en-IN" dirty="0"/>
              <a:t>Does not include the 'drag and drop' feature</a:t>
            </a:r>
          </a:p>
          <a:p>
            <a:pPr marL="0" indent="0">
              <a:buNone/>
            </a:pPr>
            <a:endParaRPr lang="en-US" dirty="0"/>
          </a:p>
        </p:txBody>
      </p:sp>
      <p:sp>
        <p:nvSpPr>
          <p:cNvPr id="4" name="Date Placeholder 3">
            <a:extLst>
              <a:ext uri="{FF2B5EF4-FFF2-40B4-BE49-F238E27FC236}">
                <a16:creationId xmlns:a16="http://schemas.microsoft.com/office/drawing/2014/main" id="{2DBE5AFA-B82E-CF48-9FDE-CC0372628AC5}"/>
              </a:ext>
            </a:extLst>
          </p:cNvPr>
          <p:cNvSpPr>
            <a:spLocks noGrp="1"/>
          </p:cNvSpPr>
          <p:nvPr>
            <p:ph type="dt" sz="half" idx="10"/>
          </p:nvPr>
        </p:nvSpPr>
        <p:spPr/>
        <p:txBody>
          <a:bodyPr/>
          <a:lstStyle/>
          <a:p>
            <a:fld id="{0BD7C65B-2F39-0846-B61C-67294D6BF552}" type="datetime1">
              <a:rPr lang="en-US" smtClean="0"/>
              <a:t>1/20/22</a:t>
            </a:fld>
            <a:endParaRPr lang="en-US"/>
          </a:p>
        </p:txBody>
      </p:sp>
      <p:sp>
        <p:nvSpPr>
          <p:cNvPr id="5" name="Footer Placeholder 4">
            <a:extLst>
              <a:ext uri="{FF2B5EF4-FFF2-40B4-BE49-F238E27FC236}">
                <a16:creationId xmlns:a16="http://schemas.microsoft.com/office/drawing/2014/main" id="{C2E6A4F1-8275-EE43-AF24-B940319FF8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BBC3A0-DB45-804B-A2B5-2F9C8F429BF7}"/>
              </a:ext>
            </a:extLst>
          </p:cNvPr>
          <p:cNvSpPr>
            <a:spLocks noGrp="1"/>
          </p:cNvSpPr>
          <p:nvPr>
            <p:ph type="sldNum" sz="quarter" idx="12"/>
          </p:nvPr>
        </p:nvSpPr>
        <p:spPr/>
        <p:txBody>
          <a:bodyPr/>
          <a:lstStyle/>
          <a:p>
            <a:fld id="{A8201E05-7680-2B48-BDB1-49A881F5585E}" type="slidenum">
              <a:rPr lang="en-US" smtClean="0"/>
              <a:t>60</a:t>
            </a:fld>
            <a:endParaRPr lang="en-US"/>
          </a:p>
        </p:txBody>
      </p:sp>
    </p:spTree>
    <p:extLst>
      <p:ext uri="{BB962C8B-B14F-4D97-AF65-F5344CB8AC3E}">
        <p14:creationId xmlns:p14="http://schemas.microsoft.com/office/powerpoint/2010/main" val="2879519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6C63C-B35B-0440-AEEB-69010AF07506}"/>
              </a:ext>
            </a:extLst>
          </p:cNvPr>
          <p:cNvSpPr>
            <a:spLocks noGrp="1"/>
          </p:cNvSpPr>
          <p:nvPr>
            <p:ph type="title"/>
          </p:nvPr>
        </p:nvSpPr>
        <p:spPr/>
        <p:txBody>
          <a:bodyPr/>
          <a:lstStyle/>
          <a:p>
            <a:r>
              <a:rPr lang="en-US" dirty="0"/>
              <a:t>Data Visualization with python</a:t>
            </a:r>
          </a:p>
        </p:txBody>
      </p:sp>
      <p:sp>
        <p:nvSpPr>
          <p:cNvPr id="3" name="Content Placeholder 2">
            <a:extLst>
              <a:ext uri="{FF2B5EF4-FFF2-40B4-BE49-F238E27FC236}">
                <a16:creationId xmlns:a16="http://schemas.microsoft.com/office/drawing/2014/main" id="{7A8280FD-EBC9-DF42-BDEF-5BC482656CE8}"/>
              </a:ext>
            </a:extLst>
          </p:cNvPr>
          <p:cNvSpPr>
            <a:spLocks noGrp="1"/>
          </p:cNvSpPr>
          <p:nvPr>
            <p:ph idx="1"/>
          </p:nvPr>
        </p:nvSpPr>
        <p:spPr/>
        <p:txBody>
          <a:bodyPr/>
          <a:lstStyle/>
          <a:p>
            <a:pPr marL="0" indent="0">
              <a:buNone/>
            </a:pPr>
            <a:r>
              <a:rPr lang="en-IN" dirty="0"/>
              <a:t>Python offers multiple great graphing libraries that come packed with lots of different features.</a:t>
            </a:r>
          </a:p>
          <a:p>
            <a:pPr marL="0" indent="0">
              <a:buNone/>
            </a:pPr>
            <a:r>
              <a:rPr lang="en-IN" dirty="0"/>
              <a:t>Here are a few popular plotting libraries:</a:t>
            </a:r>
          </a:p>
          <a:p>
            <a:r>
              <a:rPr lang="en-IN" b="1" u="sng" dirty="0">
                <a:hlinkClick r:id="rId2"/>
              </a:rPr>
              <a:t>Matplotlib:</a:t>
            </a:r>
            <a:r>
              <a:rPr lang="en-IN" b="1" dirty="0"/>
              <a:t> </a:t>
            </a:r>
            <a:r>
              <a:rPr lang="en-IN" dirty="0"/>
              <a:t>low level, provides lots of freedom</a:t>
            </a:r>
          </a:p>
          <a:p>
            <a:r>
              <a:rPr lang="en-IN" b="1" u="sng" dirty="0">
                <a:hlinkClick r:id="rId3"/>
              </a:rPr>
              <a:t>Pandas Visualization:</a:t>
            </a:r>
            <a:r>
              <a:rPr lang="en-IN" b="1" dirty="0"/>
              <a:t> </a:t>
            </a:r>
            <a:r>
              <a:rPr lang="en-IN" dirty="0"/>
              <a:t>easy to use interface, built on Matplotlib</a:t>
            </a:r>
          </a:p>
          <a:p>
            <a:r>
              <a:rPr lang="en-IN" b="1" u="sng" dirty="0">
                <a:hlinkClick r:id="rId4"/>
              </a:rPr>
              <a:t>Seaborn:</a:t>
            </a:r>
            <a:r>
              <a:rPr lang="en-IN" b="1" dirty="0"/>
              <a:t> </a:t>
            </a:r>
            <a:r>
              <a:rPr lang="en-IN" dirty="0"/>
              <a:t>high-level interface, great default styles</a:t>
            </a:r>
          </a:p>
          <a:p>
            <a:r>
              <a:rPr lang="en-IN" b="1" u="sng" dirty="0">
                <a:hlinkClick r:id="rId5"/>
              </a:rPr>
              <a:t>ggplot:</a:t>
            </a:r>
            <a:r>
              <a:rPr lang="en-IN" b="1" dirty="0"/>
              <a:t> </a:t>
            </a:r>
            <a:r>
              <a:rPr lang="en-IN" dirty="0"/>
              <a:t>based on R’s ggplot2, uses </a:t>
            </a:r>
            <a:r>
              <a:rPr lang="en-IN" u="sng" dirty="0">
                <a:hlinkClick r:id="rId6"/>
              </a:rPr>
              <a:t>Grammar of Graphics</a:t>
            </a:r>
            <a:endParaRPr lang="en-IN" dirty="0"/>
          </a:p>
          <a:p>
            <a:r>
              <a:rPr lang="en-IN" b="1" u="sng" dirty="0">
                <a:hlinkClick r:id="rId7"/>
              </a:rPr>
              <a:t>Plotly:</a:t>
            </a:r>
            <a:r>
              <a:rPr lang="en-IN" b="1" dirty="0"/>
              <a:t> </a:t>
            </a:r>
            <a:r>
              <a:rPr lang="en-IN" dirty="0"/>
              <a:t>can create interactive plots</a:t>
            </a:r>
          </a:p>
          <a:p>
            <a:pPr marL="0" indent="0">
              <a:buNone/>
            </a:pPr>
            <a:endParaRPr lang="en-US" dirty="0"/>
          </a:p>
        </p:txBody>
      </p:sp>
      <p:sp>
        <p:nvSpPr>
          <p:cNvPr id="4" name="Date Placeholder 3">
            <a:extLst>
              <a:ext uri="{FF2B5EF4-FFF2-40B4-BE49-F238E27FC236}">
                <a16:creationId xmlns:a16="http://schemas.microsoft.com/office/drawing/2014/main" id="{09BAC12D-C2AC-B745-8936-3A568731929C}"/>
              </a:ext>
            </a:extLst>
          </p:cNvPr>
          <p:cNvSpPr>
            <a:spLocks noGrp="1"/>
          </p:cNvSpPr>
          <p:nvPr>
            <p:ph type="dt" sz="half" idx="10"/>
          </p:nvPr>
        </p:nvSpPr>
        <p:spPr/>
        <p:txBody>
          <a:bodyPr/>
          <a:lstStyle/>
          <a:p>
            <a:fld id="{583AB218-D8B3-574F-8D09-600B0950919E}" type="datetime1">
              <a:rPr lang="en-US" smtClean="0"/>
              <a:t>1/20/22</a:t>
            </a:fld>
            <a:endParaRPr lang="en-US"/>
          </a:p>
        </p:txBody>
      </p:sp>
      <p:sp>
        <p:nvSpPr>
          <p:cNvPr id="5" name="Footer Placeholder 4">
            <a:extLst>
              <a:ext uri="{FF2B5EF4-FFF2-40B4-BE49-F238E27FC236}">
                <a16:creationId xmlns:a16="http://schemas.microsoft.com/office/drawing/2014/main" id="{D2563B81-5742-6849-B470-0D3388DC88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EB8E9D-14FF-B34C-8C42-1B43D341621C}"/>
              </a:ext>
            </a:extLst>
          </p:cNvPr>
          <p:cNvSpPr>
            <a:spLocks noGrp="1"/>
          </p:cNvSpPr>
          <p:nvPr>
            <p:ph type="sldNum" sz="quarter" idx="12"/>
          </p:nvPr>
        </p:nvSpPr>
        <p:spPr/>
        <p:txBody>
          <a:bodyPr/>
          <a:lstStyle/>
          <a:p>
            <a:fld id="{A8201E05-7680-2B48-BDB1-49A881F5585E}" type="slidenum">
              <a:rPr lang="en-US" smtClean="0"/>
              <a:t>61</a:t>
            </a:fld>
            <a:endParaRPr lang="en-US"/>
          </a:p>
        </p:txBody>
      </p:sp>
    </p:spTree>
    <p:extLst>
      <p:ext uri="{BB962C8B-B14F-4D97-AF65-F5344CB8AC3E}">
        <p14:creationId xmlns:p14="http://schemas.microsoft.com/office/powerpoint/2010/main" val="42789997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D2EA5-6258-C144-8F1C-A2713EE47D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1B34C5-5270-974D-BFBC-832197EC8315}"/>
              </a:ext>
            </a:extLst>
          </p:cNvPr>
          <p:cNvSpPr>
            <a:spLocks noGrp="1"/>
          </p:cNvSpPr>
          <p:nvPr>
            <p:ph idx="1"/>
          </p:nvPr>
        </p:nvSpPr>
        <p:spPr/>
        <p:txBody>
          <a:bodyPr/>
          <a:lstStyle/>
          <a:p>
            <a:pPr marL="0" indent="0">
              <a:buNone/>
            </a:pPr>
            <a:r>
              <a:rPr lang="en-IN" b="1" dirty="0"/>
              <a:t>Matplotlib</a:t>
            </a:r>
          </a:p>
          <a:p>
            <a:r>
              <a:rPr lang="en-IN" dirty="0"/>
              <a:t>Matplotlib is a visualization library in Python for 2D plots of arrays. Matplotlib is written in Python and makes use of the NumPy library. It can be used in Python and </a:t>
            </a:r>
            <a:r>
              <a:rPr lang="en-IN" dirty="0" err="1"/>
              <a:t>IPython</a:t>
            </a:r>
            <a:r>
              <a:rPr lang="en-IN" dirty="0"/>
              <a:t> shells, </a:t>
            </a:r>
            <a:r>
              <a:rPr lang="en-IN" dirty="0" err="1"/>
              <a:t>Jupyter</a:t>
            </a:r>
            <a:r>
              <a:rPr lang="en-IN" dirty="0"/>
              <a:t> notebook, and web application servers. Matplotlib comes with a wide variety of plots like line, bar, scatter, histogram, etc. which can help us, deep-dive, into understanding trends, patterns, correlations. It was introduced by John Hunter in 2002.</a:t>
            </a:r>
          </a:p>
          <a:p>
            <a:pPr marL="0" indent="0">
              <a:buNone/>
            </a:pPr>
            <a:endParaRPr lang="en-US" dirty="0"/>
          </a:p>
        </p:txBody>
      </p:sp>
      <p:sp>
        <p:nvSpPr>
          <p:cNvPr id="4" name="Date Placeholder 3">
            <a:extLst>
              <a:ext uri="{FF2B5EF4-FFF2-40B4-BE49-F238E27FC236}">
                <a16:creationId xmlns:a16="http://schemas.microsoft.com/office/drawing/2014/main" id="{85514570-EE8B-1E4E-949F-F0E23731A6C3}"/>
              </a:ext>
            </a:extLst>
          </p:cNvPr>
          <p:cNvSpPr>
            <a:spLocks noGrp="1"/>
          </p:cNvSpPr>
          <p:nvPr>
            <p:ph type="dt" sz="half" idx="10"/>
          </p:nvPr>
        </p:nvSpPr>
        <p:spPr/>
        <p:txBody>
          <a:bodyPr/>
          <a:lstStyle/>
          <a:p>
            <a:fld id="{183E2F12-E469-FB4C-B58C-9B6718066524}" type="datetime1">
              <a:rPr lang="en-US" smtClean="0"/>
              <a:t>1/20/22</a:t>
            </a:fld>
            <a:endParaRPr lang="en-US"/>
          </a:p>
        </p:txBody>
      </p:sp>
      <p:sp>
        <p:nvSpPr>
          <p:cNvPr id="5" name="Footer Placeholder 4">
            <a:extLst>
              <a:ext uri="{FF2B5EF4-FFF2-40B4-BE49-F238E27FC236}">
                <a16:creationId xmlns:a16="http://schemas.microsoft.com/office/drawing/2014/main" id="{538A632D-E44C-FA49-A297-4EFE55CE8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C275B4-7344-CD4A-A1EE-FD0F548E724F}"/>
              </a:ext>
            </a:extLst>
          </p:cNvPr>
          <p:cNvSpPr>
            <a:spLocks noGrp="1"/>
          </p:cNvSpPr>
          <p:nvPr>
            <p:ph type="sldNum" sz="quarter" idx="12"/>
          </p:nvPr>
        </p:nvSpPr>
        <p:spPr/>
        <p:txBody>
          <a:bodyPr/>
          <a:lstStyle/>
          <a:p>
            <a:fld id="{A8201E05-7680-2B48-BDB1-49A881F5585E}" type="slidenum">
              <a:rPr lang="en-US" smtClean="0"/>
              <a:t>62</a:t>
            </a:fld>
            <a:endParaRPr lang="en-US"/>
          </a:p>
        </p:txBody>
      </p:sp>
    </p:spTree>
    <p:extLst>
      <p:ext uri="{BB962C8B-B14F-4D97-AF65-F5344CB8AC3E}">
        <p14:creationId xmlns:p14="http://schemas.microsoft.com/office/powerpoint/2010/main" val="2140179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68AB-5DA6-3240-BF35-21C6753E4A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E55491-C051-844C-830E-7B612C376C7E}"/>
              </a:ext>
            </a:extLst>
          </p:cNvPr>
          <p:cNvSpPr>
            <a:spLocks noGrp="1"/>
          </p:cNvSpPr>
          <p:nvPr>
            <p:ph idx="1"/>
          </p:nvPr>
        </p:nvSpPr>
        <p:spPr/>
        <p:txBody>
          <a:bodyPr>
            <a:normAutofit fontScale="92500" lnSpcReduction="10000"/>
          </a:bodyPr>
          <a:lstStyle/>
          <a:p>
            <a:pPr marL="0" indent="0">
              <a:buNone/>
            </a:pPr>
            <a:r>
              <a:rPr lang="en-IN" b="1" dirty="0"/>
              <a:t>Seaborn</a:t>
            </a:r>
          </a:p>
          <a:p>
            <a:pPr fontAlgn="base"/>
            <a:r>
              <a:rPr lang="en-IN" dirty="0"/>
              <a:t>Conceptualized and built originally at the Stanford University, this library sits on top of </a:t>
            </a:r>
            <a:r>
              <a:rPr lang="en-IN" i="1" dirty="0"/>
              <a:t>matplotlib</a:t>
            </a:r>
            <a:r>
              <a:rPr lang="en-IN" dirty="0"/>
              <a:t>. In a sense, it has some </a:t>
            </a:r>
            <a:r>
              <a:rPr lang="en-IN" dirty="0" err="1"/>
              <a:t>flavors</a:t>
            </a:r>
            <a:r>
              <a:rPr lang="en-IN" dirty="0"/>
              <a:t> of </a:t>
            </a:r>
            <a:r>
              <a:rPr lang="en-IN" i="1" dirty="0"/>
              <a:t>matplotlib</a:t>
            </a:r>
            <a:r>
              <a:rPr lang="en-IN" dirty="0"/>
              <a:t> while from the visualization point, its is much better than </a:t>
            </a:r>
            <a:r>
              <a:rPr lang="en-IN" i="1" dirty="0"/>
              <a:t>matplotlib</a:t>
            </a:r>
            <a:r>
              <a:rPr lang="en-IN" dirty="0"/>
              <a:t> and has added features as well. Below are its advantages</a:t>
            </a:r>
          </a:p>
          <a:p>
            <a:pPr lvl="1" fontAlgn="base"/>
            <a:r>
              <a:rPr lang="en-IN" dirty="0"/>
              <a:t>Built-in themes aid better visualization</a:t>
            </a:r>
          </a:p>
          <a:p>
            <a:pPr lvl="1" fontAlgn="base"/>
            <a:r>
              <a:rPr lang="en-IN" dirty="0"/>
              <a:t>Statistical functions aiding better data insights</a:t>
            </a:r>
          </a:p>
          <a:p>
            <a:pPr lvl="1" fontAlgn="base"/>
            <a:r>
              <a:rPr lang="en-IN" dirty="0"/>
              <a:t>Better aesthetics and built-in plots</a:t>
            </a:r>
          </a:p>
          <a:p>
            <a:pPr lvl="1" fontAlgn="base"/>
            <a:r>
              <a:rPr lang="en-IN" dirty="0"/>
              <a:t>Helpful documentation with effective examples</a:t>
            </a:r>
          </a:p>
          <a:p>
            <a:pPr marL="0" indent="0">
              <a:buNone/>
            </a:pPr>
            <a:br>
              <a:rPr lang="en-IN" dirty="0"/>
            </a:br>
            <a:endParaRPr lang="en-US" dirty="0"/>
          </a:p>
        </p:txBody>
      </p:sp>
      <p:sp>
        <p:nvSpPr>
          <p:cNvPr id="4" name="Date Placeholder 3">
            <a:extLst>
              <a:ext uri="{FF2B5EF4-FFF2-40B4-BE49-F238E27FC236}">
                <a16:creationId xmlns:a16="http://schemas.microsoft.com/office/drawing/2014/main" id="{E871710A-8E13-244F-860D-E04B827B4F68}"/>
              </a:ext>
            </a:extLst>
          </p:cNvPr>
          <p:cNvSpPr>
            <a:spLocks noGrp="1"/>
          </p:cNvSpPr>
          <p:nvPr>
            <p:ph type="dt" sz="half" idx="10"/>
          </p:nvPr>
        </p:nvSpPr>
        <p:spPr/>
        <p:txBody>
          <a:bodyPr/>
          <a:lstStyle/>
          <a:p>
            <a:fld id="{DC1C3FDF-85EF-CA4E-8F20-3BDBB0F2A2DE}" type="datetime1">
              <a:rPr lang="en-US" smtClean="0"/>
              <a:t>1/20/22</a:t>
            </a:fld>
            <a:endParaRPr lang="en-US"/>
          </a:p>
        </p:txBody>
      </p:sp>
      <p:sp>
        <p:nvSpPr>
          <p:cNvPr id="5" name="Footer Placeholder 4">
            <a:extLst>
              <a:ext uri="{FF2B5EF4-FFF2-40B4-BE49-F238E27FC236}">
                <a16:creationId xmlns:a16="http://schemas.microsoft.com/office/drawing/2014/main" id="{D5A243BC-ED47-7646-8F8B-6B55C01B0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6074E-FF16-474A-8D77-3DF1098A5847}"/>
              </a:ext>
            </a:extLst>
          </p:cNvPr>
          <p:cNvSpPr>
            <a:spLocks noGrp="1"/>
          </p:cNvSpPr>
          <p:nvPr>
            <p:ph type="sldNum" sz="quarter" idx="12"/>
          </p:nvPr>
        </p:nvSpPr>
        <p:spPr/>
        <p:txBody>
          <a:bodyPr/>
          <a:lstStyle/>
          <a:p>
            <a:fld id="{A8201E05-7680-2B48-BDB1-49A881F5585E}" type="slidenum">
              <a:rPr lang="en-US" smtClean="0"/>
              <a:t>63</a:t>
            </a:fld>
            <a:endParaRPr lang="en-US"/>
          </a:p>
        </p:txBody>
      </p:sp>
    </p:spTree>
    <p:extLst>
      <p:ext uri="{BB962C8B-B14F-4D97-AF65-F5344CB8AC3E}">
        <p14:creationId xmlns:p14="http://schemas.microsoft.com/office/powerpoint/2010/main" val="15537704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9B1A0-3ECA-414C-8874-C5BECD8941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9E3283-E327-D44B-90E1-CC39EAE235AF}"/>
              </a:ext>
            </a:extLst>
          </p:cNvPr>
          <p:cNvSpPr>
            <a:spLocks noGrp="1"/>
          </p:cNvSpPr>
          <p:nvPr>
            <p:ph idx="1"/>
          </p:nvPr>
        </p:nvSpPr>
        <p:spPr/>
        <p:txBody>
          <a:bodyPr/>
          <a:lstStyle/>
          <a:p>
            <a:pPr marL="0" indent="0">
              <a:buNone/>
            </a:pPr>
            <a:r>
              <a:rPr lang="en-IN" b="1" dirty="0"/>
              <a:t>Bokeh</a:t>
            </a:r>
          </a:p>
          <a:p>
            <a:pPr algn="just"/>
            <a:r>
              <a:rPr lang="en-IN" dirty="0"/>
              <a:t>Bokeh is an interactive visualization library for modern web browsers. It is suitable for large or streaming data assets and can be used to develop interactive plots and dashboards. There is a wide array of intuitive graphs in the library which can be leveraged to develop solutions. It works closely with </a:t>
            </a:r>
            <a:r>
              <a:rPr lang="en-IN" dirty="0" err="1"/>
              <a:t>PyData</a:t>
            </a:r>
            <a:r>
              <a:rPr lang="en-IN" dirty="0"/>
              <a:t> tools. The library is well-suited for creating customized visuals according to required use-cases. The visuals can also be made interactive to serve a what-if scenario model. All the codes are open source and available on GitHub.</a:t>
            </a:r>
          </a:p>
          <a:p>
            <a:pPr marL="0" indent="0">
              <a:buNone/>
            </a:pPr>
            <a:endParaRPr lang="en-US" dirty="0"/>
          </a:p>
        </p:txBody>
      </p:sp>
      <p:sp>
        <p:nvSpPr>
          <p:cNvPr id="4" name="Date Placeholder 3">
            <a:extLst>
              <a:ext uri="{FF2B5EF4-FFF2-40B4-BE49-F238E27FC236}">
                <a16:creationId xmlns:a16="http://schemas.microsoft.com/office/drawing/2014/main" id="{E66A9964-FF31-064B-942A-439D948391D5}"/>
              </a:ext>
            </a:extLst>
          </p:cNvPr>
          <p:cNvSpPr>
            <a:spLocks noGrp="1"/>
          </p:cNvSpPr>
          <p:nvPr>
            <p:ph type="dt" sz="half" idx="10"/>
          </p:nvPr>
        </p:nvSpPr>
        <p:spPr/>
        <p:txBody>
          <a:bodyPr/>
          <a:lstStyle/>
          <a:p>
            <a:fld id="{4B29452C-CD40-3D40-BD34-7AECABEF8D00}" type="datetime1">
              <a:rPr lang="en-US" smtClean="0"/>
              <a:t>1/20/22</a:t>
            </a:fld>
            <a:endParaRPr lang="en-US"/>
          </a:p>
        </p:txBody>
      </p:sp>
      <p:sp>
        <p:nvSpPr>
          <p:cNvPr id="5" name="Footer Placeholder 4">
            <a:extLst>
              <a:ext uri="{FF2B5EF4-FFF2-40B4-BE49-F238E27FC236}">
                <a16:creationId xmlns:a16="http://schemas.microsoft.com/office/drawing/2014/main" id="{987B1EBD-24A3-2749-9A5B-FFDED9D3A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900D56-1A46-F74D-A40D-0DE553A1E52A}"/>
              </a:ext>
            </a:extLst>
          </p:cNvPr>
          <p:cNvSpPr>
            <a:spLocks noGrp="1"/>
          </p:cNvSpPr>
          <p:nvPr>
            <p:ph type="sldNum" sz="quarter" idx="12"/>
          </p:nvPr>
        </p:nvSpPr>
        <p:spPr/>
        <p:txBody>
          <a:bodyPr/>
          <a:lstStyle/>
          <a:p>
            <a:fld id="{A8201E05-7680-2B48-BDB1-49A881F5585E}" type="slidenum">
              <a:rPr lang="en-US" smtClean="0"/>
              <a:t>64</a:t>
            </a:fld>
            <a:endParaRPr lang="en-US"/>
          </a:p>
        </p:txBody>
      </p:sp>
    </p:spTree>
    <p:extLst>
      <p:ext uri="{BB962C8B-B14F-4D97-AF65-F5344CB8AC3E}">
        <p14:creationId xmlns:p14="http://schemas.microsoft.com/office/powerpoint/2010/main" val="10839222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071DF-6AF1-EC4C-9C8A-CA11003A57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8C361-6AB7-CA43-9FC6-6A241723E66D}"/>
              </a:ext>
            </a:extLst>
          </p:cNvPr>
          <p:cNvSpPr>
            <a:spLocks noGrp="1"/>
          </p:cNvSpPr>
          <p:nvPr>
            <p:ph idx="1"/>
          </p:nvPr>
        </p:nvSpPr>
        <p:spPr/>
        <p:txBody>
          <a:bodyPr>
            <a:normAutofit lnSpcReduction="10000"/>
          </a:bodyPr>
          <a:lstStyle/>
          <a:p>
            <a:pPr marL="0" indent="0">
              <a:buNone/>
            </a:pPr>
            <a:r>
              <a:rPr lang="en-IN" b="1" dirty="0" err="1"/>
              <a:t>plotly</a:t>
            </a:r>
            <a:endParaRPr lang="en-IN" b="1" dirty="0"/>
          </a:p>
          <a:p>
            <a:pPr algn="just"/>
            <a:r>
              <a:rPr lang="en-IN" dirty="0" err="1"/>
              <a:t>plotly.py</a:t>
            </a:r>
            <a:r>
              <a:rPr lang="en-IN" dirty="0"/>
              <a:t> is an interactive, open-source, high-level, declarative, and browser-based visualization library for Python. It holds an array of useful visualization which includes scientific charts, 3D graphs, statistical charts, financial charts among others. </a:t>
            </a:r>
            <a:r>
              <a:rPr lang="en-IN" dirty="0" err="1"/>
              <a:t>Plotly</a:t>
            </a:r>
            <a:r>
              <a:rPr lang="en-IN" dirty="0"/>
              <a:t> graphs can be viewed in </a:t>
            </a:r>
            <a:r>
              <a:rPr lang="en-IN" dirty="0" err="1"/>
              <a:t>Jupyter</a:t>
            </a:r>
            <a:r>
              <a:rPr lang="en-IN" dirty="0"/>
              <a:t> notebooks, standalone HTML files, or hosted online. </a:t>
            </a:r>
            <a:r>
              <a:rPr lang="en-IN" dirty="0" err="1"/>
              <a:t>Plotly</a:t>
            </a:r>
            <a:r>
              <a:rPr lang="en-IN" dirty="0"/>
              <a:t> library provides options for interaction and editing. The robust API works perfectly in both local and web browser mode.</a:t>
            </a:r>
          </a:p>
          <a:p>
            <a:pPr marL="0" indent="0">
              <a:buNone/>
            </a:pPr>
            <a:br>
              <a:rPr lang="en-IN" dirty="0"/>
            </a:br>
            <a:endParaRPr lang="en-US" dirty="0"/>
          </a:p>
        </p:txBody>
      </p:sp>
      <p:sp>
        <p:nvSpPr>
          <p:cNvPr id="4" name="Date Placeholder 3">
            <a:extLst>
              <a:ext uri="{FF2B5EF4-FFF2-40B4-BE49-F238E27FC236}">
                <a16:creationId xmlns:a16="http://schemas.microsoft.com/office/drawing/2014/main" id="{921E234F-8209-8A49-9D59-036CEB388294}"/>
              </a:ext>
            </a:extLst>
          </p:cNvPr>
          <p:cNvSpPr>
            <a:spLocks noGrp="1"/>
          </p:cNvSpPr>
          <p:nvPr>
            <p:ph type="dt" sz="half" idx="10"/>
          </p:nvPr>
        </p:nvSpPr>
        <p:spPr/>
        <p:txBody>
          <a:bodyPr/>
          <a:lstStyle/>
          <a:p>
            <a:fld id="{87D08001-6FE2-D045-94FE-3288B42C1864}" type="datetime1">
              <a:rPr lang="en-US" smtClean="0"/>
              <a:t>1/20/22</a:t>
            </a:fld>
            <a:endParaRPr lang="en-US"/>
          </a:p>
        </p:txBody>
      </p:sp>
      <p:sp>
        <p:nvSpPr>
          <p:cNvPr id="5" name="Footer Placeholder 4">
            <a:extLst>
              <a:ext uri="{FF2B5EF4-FFF2-40B4-BE49-F238E27FC236}">
                <a16:creationId xmlns:a16="http://schemas.microsoft.com/office/drawing/2014/main" id="{430DB19F-7301-6F4F-9426-C9C66FF7E4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53FBAC-B8C4-4D4A-97B3-7034FF3D1EBA}"/>
              </a:ext>
            </a:extLst>
          </p:cNvPr>
          <p:cNvSpPr>
            <a:spLocks noGrp="1"/>
          </p:cNvSpPr>
          <p:nvPr>
            <p:ph type="sldNum" sz="quarter" idx="12"/>
          </p:nvPr>
        </p:nvSpPr>
        <p:spPr/>
        <p:txBody>
          <a:bodyPr/>
          <a:lstStyle/>
          <a:p>
            <a:fld id="{A8201E05-7680-2B48-BDB1-49A881F5585E}" type="slidenum">
              <a:rPr lang="en-US" smtClean="0"/>
              <a:t>65</a:t>
            </a:fld>
            <a:endParaRPr lang="en-US"/>
          </a:p>
        </p:txBody>
      </p:sp>
    </p:spTree>
    <p:extLst>
      <p:ext uri="{BB962C8B-B14F-4D97-AF65-F5344CB8AC3E}">
        <p14:creationId xmlns:p14="http://schemas.microsoft.com/office/powerpoint/2010/main" val="34280243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E3663-2038-404C-910E-9CA66C7E2D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E77D55-EFE8-1C42-8D47-AB2A1616649C}"/>
              </a:ext>
            </a:extLst>
          </p:cNvPr>
          <p:cNvSpPr>
            <a:spLocks noGrp="1"/>
          </p:cNvSpPr>
          <p:nvPr>
            <p:ph idx="1"/>
          </p:nvPr>
        </p:nvSpPr>
        <p:spPr/>
        <p:txBody>
          <a:bodyPr>
            <a:normAutofit fontScale="92500" lnSpcReduction="10000"/>
          </a:bodyPr>
          <a:lstStyle/>
          <a:p>
            <a:pPr marL="0" indent="0">
              <a:buNone/>
            </a:pPr>
            <a:r>
              <a:rPr lang="en-IN" b="1" dirty="0" err="1"/>
              <a:t>ggplot</a:t>
            </a:r>
            <a:endParaRPr lang="en-IN" b="1" dirty="0"/>
          </a:p>
          <a:p>
            <a:r>
              <a:rPr lang="en-IN" dirty="0" err="1"/>
              <a:t>ggplot</a:t>
            </a:r>
            <a:r>
              <a:rPr lang="en-IN" dirty="0"/>
              <a:t> is a Python implementation of the grammar of graphics. The Grammar of Graphics refers to the mapping of data to aesthetic attributes (colour, shape, size) and geometric objects (points, lines, bars). The basic building blocks according to the grammar of graphics are data, </a:t>
            </a:r>
            <a:r>
              <a:rPr lang="en-IN" dirty="0" err="1"/>
              <a:t>geom</a:t>
            </a:r>
            <a:r>
              <a:rPr lang="en-IN" dirty="0"/>
              <a:t> (geometric objects), stats (statistical transformations), scale, coordinate system, and facet.</a:t>
            </a:r>
          </a:p>
          <a:p>
            <a:r>
              <a:rPr lang="en-IN" dirty="0"/>
              <a:t>Using </a:t>
            </a:r>
            <a:r>
              <a:rPr lang="en-IN" dirty="0" err="1"/>
              <a:t>ggplot</a:t>
            </a:r>
            <a:r>
              <a:rPr lang="en-IN" dirty="0"/>
              <a:t> in Python allows you to develop informative visualizations incrementally, understanding the nuances of the data first, and then tuning the components to improve the visual representations.</a:t>
            </a:r>
            <a:br>
              <a:rPr lang="en-IN" dirty="0"/>
            </a:br>
            <a:endParaRPr lang="en-IN" dirty="0"/>
          </a:p>
          <a:p>
            <a:pPr marL="0" indent="0">
              <a:buNone/>
            </a:pPr>
            <a:endParaRPr lang="en-US" dirty="0"/>
          </a:p>
        </p:txBody>
      </p:sp>
      <p:sp>
        <p:nvSpPr>
          <p:cNvPr id="4" name="Date Placeholder 3">
            <a:extLst>
              <a:ext uri="{FF2B5EF4-FFF2-40B4-BE49-F238E27FC236}">
                <a16:creationId xmlns:a16="http://schemas.microsoft.com/office/drawing/2014/main" id="{EA048E68-A357-114C-A96E-28412E206596}"/>
              </a:ext>
            </a:extLst>
          </p:cNvPr>
          <p:cNvSpPr>
            <a:spLocks noGrp="1"/>
          </p:cNvSpPr>
          <p:nvPr>
            <p:ph type="dt" sz="half" idx="10"/>
          </p:nvPr>
        </p:nvSpPr>
        <p:spPr/>
        <p:txBody>
          <a:bodyPr/>
          <a:lstStyle/>
          <a:p>
            <a:fld id="{B66906A0-B730-F541-89AB-620D5A7B8F45}" type="datetime1">
              <a:rPr lang="en-US" smtClean="0"/>
              <a:t>1/20/22</a:t>
            </a:fld>
            <a:endParaRPr lang="en-US"/>
          </a:p>
        </p:txBody>
      </p:sp>
      <p:sp>
        <p:nvSpPr>
          <p:cNvPr id="5" name="Footer Placeholder 4">
            <a:extLst>
              <a:ext uri="{FF2B5EF4-FFF2-40B4-BE49-F238E27FC236}">
                <a16:creationId xmlns:a16="http://schemas.microsoft.com/office/drawing/2014/main" id="{0DDC8ED0-2A9E-A64C-B2A5-9E06463A62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D284F0-585A-E14F-A4D6-D1439C7415F7}"/>
              </a:ext>
            </a:extLst>
          </p:cNvPr>
          <p:cNvSpPr>
            <a:spLocks noGrp="1"/>
          </p:cNvSpPr>
          <p:nvPr>
            <p:ph type="sldNum" sz="quarter" idx="12"/>
          </p:nvPr>
        </p:nvSpPr>
        <p:spPr/>
        <p:txBody>
          <a:bodyPr/>
          <a:lstStyle/>
          <a:p>
            <a:fld id="{A8201E05-7680-2B48-BDB1-49A881F5585E}" type="slidenum">
              <a:rPr lang="en-US" smtClean="0"/>
              <a:t>66</a:t>
            </a:fld>
            <a:endParaRPr lang="en-US"/>
          </a:p>
        </p:txBody>
      </p:sp>
    </p:spTree>
    <p:extLst>
      <p:ext uri="{BB962C8B-B14F-4D97-AF65-F5344CB8AC3E}">
        <p14:creationId xmlns:p14="http://schemas.microsoft.com/office/powerpoint/2010/main" val="6332819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93E74-553B-734A-8833-EF74C9DCAF1D}"/>
              </a:ext>
            </a:extLst>
          </p:cNvPr>
          <p:cNvSpPr>
            <a:spLocks noGrp="1"/>
          </p:cNvSpPr>
          <p:nvPr>
            <p:ph type="title"/>
          </p:nvPr>
        </p:nvSpPr>
        <p:spPr/>
        <p:txBody>
          <a:bodyPr>
            <a:noAutofit/>
          </a:bodyPr>
          <a:lstStyle/>
          <a:p>
            <a:r>
              <a:rPr lang="en-US" sz="2800" dirty="0"/>
              <a:t>Data Visualization in python using Seaborn</a:t>
            </a:r>
          </a:p>
        </p:txBody>
      </p:sp>
      <p:sp>
        <p:nvSpPr>
          <p:cNvPr id="3" name="Content Placeholder 2">
            <a:extLst>
              <a:ext uri="{FF2B5EF4-FFF2-40B4-BE49-F238E27FC236}">
                <a16:creationId xmlns:a16="http://schemas.microsoft.com/office/drawing/2014/main" id="{97966EFA-E199-A14E-B57C-0CE10A3B5BED}"/>
              </a:ext>
            </a:extLst>
          </p:cNvPr>
          <p:cNvSpPr>
            <a:spLocks noGrp="1"/>
          </p:cNvSpPr>
          <p:nvPr>
            <p:ph idx="1"/>
          </p:nvPr>
        </p:nvSpPr>
        <p:spPr/>
        <p:txBody>
          <a:bodyPr>
            <a:normAutofit/>
          </a:bodyPr>
          <a:lstStyle/>
          <a:p>
            <a:pPr marL="0" indent="0" fontAlgn="base">
              <a:buNone/>
            </a:pPr>
            <a:r>
              <a:rPr lang="en-IN" b="1" dirty="0"/>
              <a:t>Box plot:</a:t>
            </a:r>
          </a:p>
          <a:p>
            <a:pPr marL="0" indent="0" fontAlgn="base">
              <a:buNone/>
            </a:pPr>
            <a:r>
              <a:rPr lang="en-IN" dirty="0"/>
              <a:t>A </a:t>
            </a:r>
            <a:r>
              <a:rPr lang="en-IN" u="sng" dirty="0">
                <a:hlinkClick r:id="rId2"/>
              </a:rPr>
              <a:t>box plot</a:t>
            </a:r>
            <a:r>
              <a:rPr lang="en-IN" dirty="0"/>
              <a:t> (or box-and-whisker plot) s is the visual representation of the depicting groups of numerical data through their quartiles against continuous/categorical data.</a:t>
            </a:r>
          </a:p>
          <a:p>
            <a:pPr fontAlgn="base"/>
            <a:r>
              <a:rPr lang="en-IN" dirty="0"/>
              <a:t>A box plot consists of 5 things.</a:t>
            </a:r>
          </a:p>
          <a:p>
            <a:pPr lvl="1" fontAlgn="base"/>
            <a:r>
              <a:rPr lang="en-IN" dirty="0"/>
              <a:t>Minimum</a:t>
            </a:r>
          </a:p>
          <a:p>
            <a:pPr lvl="1" fontAlgn="base"/>
            <a:r>
              <a:rPr lang="en-IN" dirty="0"/>
              <a:t>First Quartile or 25%</a:t>
            </a:r>
          </a:p>
          <a:p>
            <a:pPr lvl="1" fontAlgn="base"/>
            <a:r>
              <a:rPr lang="en-IN" dirty="0"/>
              <a:t>Median (Second Quartile) or 50%</a:t>
            </a:r>
          </a:p>
          <a:p>
            <a:pPr lvl="1" fontAlgn="base"/>
            <a:r>
              <a:rPr lang="en-IN" dirty="0"/>
              <a:t>Third Quartile or 75%</a:t>
            </a:r>
          </a:p>
          <a:p>
            <a:pPr lvl="1" fontAlgn="base"/>
            <a:r>
              <a:rPr lang="en-IN" dirty="0"/>
              <a:t>Maximum</a:t>
            </a:r>
          </a:p>
          <a:p>
            <a:pPr fontAlgn="base"/>
            <a:endParaRPr lang="en-IN" dirty="0"/>
          </a:p>
          <a:p>
            <a:pPr marL="0" indent="0" algn="just">
              <a:buNone/>
            </a:pPr>
            <a:endParaRPr lang="en-IN" b="1" dirty="0"/>
          </a:p>
        </p:txBody>
      </p:sp>
      <p:sp>
        <p:nvSpPr>
          <p:cNvPr id="4" name="Date Placeholder 3">
            <a:extLst>
              <a:ext uri="{FF2B5EF4-FFF2-40B4-BE49-F238E27FC236}">
                <a16:creationId xmlns:a16="http://schemas.microsoft.com/office/drawing/2014/main" id="{5D69E783-D5FA-B040-A734-8068B3CA8F7D}"/>
              </a:ext>
            </a:extLst>
          </p:cNvPr>
          <p:cNvSpPr>
            <a:spLocks noGrp="1"/>
          </p:cNvSpPr>
          <p:nvPr>
            <p:ph type="dt" sz="half" idx="10"/>
          </p:nvPr>
        </p:nvSpPr>
        <p:spPr/>
        <p:txBody>
          <a:bodyPr/>
          <a:lstStyle/>
          <a:p>
            <a:fld id="{9CCA41B2-6962-3844-87FB-BAFAE615221C}" type="datetime1">
              <a:rPr lang="en-US" smtClean="0"/>
              <a:t>1/20/22</a:t>
            </a:fld>
            <a:endParaRPr lang="en-US"/>
          </a:p>
        </p:txBody>
      </p:sp>
      <p:sp>
        <p:nvSpPr>
          <p:cNvPr id="5" name="Footer Placeholder 4">
            <a:extLst>
              <a:ext uri="{FF2B5EF4-FFF2-40B4-BE49-F238E27FC236}">
                <a16:creationId xmlns:a16="http://schemas.microsoft.com/office/drawing/2014/main" id="{AE0FE81A-0768-E944-807C-1F76898D98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3ECB09-CEF6-F242-BE87-23F48AB6A733}"/>
              </a:ext>
            </a:extLst>
          </p:cNvPr>
          <p:cNvSpPr>
            <a:spLocks noGrp="1"/>
          </p:cNvSpPr>
          <p:nvPr>
            <p:ph type="sldNum" sz="quarter" idx="12"/>
          </p:nvPr>
        </p:nvSpPr>
        <p:spPr/>
        <p:txBody>
          <a:bodyPr/>
          <a:lstStyle/>
          <a:p>
            <a:fld id="{A8201E05-7680-2B48-BDB1-49A881F5585E}" type="slidenum">
              <a:rPr lang="en-US" smtClean="0"/>
              <a:t>67</a:t>
            </a:fld>
            <a:endParaRPr lang="en-US"/>
          </a:p>
        </p:txBody>
      </p:sp>
    </p:spTree>
    <p:extLst>
      <p:ext uri="{BB962C8B-B14F-4D97-AF65-F5344CB8AC3E}">
        <p14:creationId xmlns:p14="http://schemas.microsoft.com/office/powerpoint/2010/main" val="3240248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80787-D0C6-DC42-BCA5-C0367E96470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D1AA99-D664-CC46-B2DB-FA54EEA91BF6}"/>
              </a:ext>
            </a:extLst>
          </p:cNvPr>
          <p:cNvSpPr>
            <a:spLocks noGrp="1"/>
          </p:cNvSpPr>
          <p:nvPr>
            <p:ph idx="1"/>
          </p:nvPr>
        </p:nvSpPr>
        <p:spPr/>
        <p:txBody>
          <a:bodyPr/>
          <a:lstStyle/>
          <a:p>
            <a:pPr marL="0" indent="0">
              <a:buNone/>
            </a:pPr>
            <a:r>
              <a:rPr lang="en-US" dirty="0"/>
              <a:t>Representation of box plot.</a:t>
            </a:r>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63665941-9FE2-F149-8A21-0A9E79719318}"/>
              </a:ext>
            </a:extLst>
          </p:cNvPr>
          <p:cNvSpPr>
            <a:spLocks noGrp="1"/>
          </p:cNvSpPr>
          <p:nvPr>
            <p:ph type="dt" sz="half" idx="10"/>
          </p:nvPr>
        </p:nvSpPr>
        <p:spPr/>
        <p:txBody>
          <a:bodyPr/>
          <a:lstStyle/>
          <a:p>
            <a:fld id="{6FDA9B25-7109-E842-84CB-B7D9D46AD8A5}" type="datetime1">
              <a:rPr lang="en-US" smtClean="0"/>
              <a:t>1/20/22</a:t>
            </a:fld>
            <a:endParaRPr lang="en-US"/>
          </a:p>
        </p:txBody>
      </p:sp>
      <p:sp>
        <p:nvSpPr>
          <p:cNvPr id="5" name="Footer Placeholder 4">
            <a:extLst>
              <a:ext uri="{FF2B5EF4-FFF2-40B4-BE49-F238E27FC236}">
                <a16:creationId xmlns:a16="http://schemas.microsoft.com/office/drawing/2014/main" id="{7A110C44-DA02-7C42-9976-03199898C8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CFB2F-22FB-2F4E-90C4-10664F9029F6}"/>
              </a:ext>
            </a:extLst>
          </p:cNvPr>
          <p:cNvSpPr>
            <a:spLocks noGrp="1"/>
          </p:cNvSpPr>
          <p:nvPr>
            <p:ph type="sldNum" sz="quarter" idx="12"/>
          </p:nvPr>
        </p:nvSpPr>
        <p:spPr/>
        <p:txBody>
          <a:bodyPr/>
          <a:lstStyle/>
          <a:p>
            <a:fld id="{A8201E05-7680-2B48-BDB1-49A881F5585E}" type="slidenum">
              <a:rPr lang="en-US" smtClean="0"/>
              <a:t>68</a:t>
            </a:fld>
            <a:endParaRPr lang="en-US"/>
          </a:p>
        </p:txBody>
      </p:sp>
      <p:pic>
        <p:nvPicPr>
          <p:cNvPr id="70660" name="Picture 4" descr="Lightbox">
            <a:extLst>
              <a:ext uri="{FF2B5EF4-FFF2-40B4-BE49-F238E27FC236}">
                <a16:creationId xmlns:a16="http://schemas.microsoft.com/office/drawing/2014/main" id="{8B3B26BA-6BEE-5B40-99C2-8AF6C8DF739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25550" y="2089150"/>
            <a:ext cx="6184900" cy="23368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2669E7F-3F46-4846-B0F0-23F9C956BED5}"/>
              </a:ext>
            </a:extLst>
          </p:cNvPr>
          <p:cNvSpPr/>
          <p:nvPr/>
        </p:nvSpPr>
        <p:spPr>
          <a:xfrm>
            <a:off x="1590371" y="4420969"/>
            <a:ext cx="4572000" cy="646331"/>
          </a:xfrm>
          <a:prstGeom prst="rect">
            <a:avLst/>
          </a:prstGeom>
        </p:spPr>
        <p:txBody>
          <a:bodyPr>
            <a:spAutoFit/>
          </a:bodyPr>
          <a:lstStyle/>
          <a:p>
            <a:r>
              <a:rPr lang="en-IN" b="1" i="1" dirty="0">
                <a:solidFill>
                  <a:srgbClr val="273239"/>
                </a:solidFill>
                <a:latin typeface="urw-din"/>
              </a:rPr>
              <a:t>Box plot representing multi-variate categorical variables</a:t>
            </a:r>
            <a:endParaRPr lang="en-US" b="1" dirty="0"/>
          </a:p>
        </p:txBody>
      </p:sp>
    </p:spTree>
    <p:extLst>
      <p:ext uri="{BB962C8B-B14F-4D97-AF65-F5344CB8AC3E}">
        <p14:creationId xmlns:p14="http://schemas.microsoft.com/office/powerpoint/2010/main" val="2755079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24E88-98EB-EE43-8761-A45DB48D29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B82995-F0DC-0643-9054-29D7B701F3DA}"/>
              </a:ext>
            </a:extLst>
          </p:cNvPr>
          <p:cNvSpPr>
            <a:spLocks noGrp="1"/>
          </p:cNvSpPr>
          <p:nvPr>
            <p:ph idx="1"/>
          </p:nvPr>
        </p:nvSpPr>
        <p:spPr/>
        <p:txBody>
          <a:bodyPr/>
          <a:lstStyle/>
          <a:p>
            <a:pPr marL="0" indent="0" fontAlgn="base">
              <a:buNone/>
            </a:pPr>
            <a:r>
              <a:rPr lang="en-IN" b="1" i="1" dirty="0"/>
              <a:t>Syntax:</a:t>
            </a:r>
            <a:r>
              <a:rPr lang="en-IN" i="1" dirty="0"/>
              <a:t> </a:t>
            </a:r>
          </a:p>
          <a:p>
            <a:pPr marL="0" indent="0" fontAlgn="base">
              <a:buNone/>
            </a:pPr>
            <a:r>
              <a:rPr lang="en-IN" i="1" dirty="0" err="1"/>
              <a:t>seaborn.boxplot</a:t>
            </a:r>
            <a:r>
              <a:rPr lang="en-IN" i="1" dirty="0"/>
              <a:t>(x=None, y=None, hue=None, data=None)</a:t>
            </a:r>
          </a:p>
          <a:p>
            <a:pPr fontAlgn="base"/>
            <a:r>
              <a:rPr lang="en-IN" b="1" i="1" dirty="0"/>
              <a:t>Parameters:</a:t>
            </a:r>
            <a:r>
              <a:rPr lang="en-IN" i="1" dirty="0"/>
              <a:t> </a:t>
            </a:r>
          </a:p>
          <a:p>
            <a:pPr fontAlgn="base"/>
            <a:r>
              <a:rPr lang="en-IN" b="1" i="1" dirty="0"/>
              <a:t>x, y, hue:</a:t>
            </a:r>
            <a:r>
              <a:rPr lang="en-IN" i="1" dirty="0"/>
              <a:t> Inputs for plotting long-form data.</a:t>
            </a:r>
          </a:p>
          <a:p>
            <a:pPr fontAlgn="base"/>
            <a:r>
              <a:rPr lang="en-IN" b="1" i="1" dirty="0"/>
              <a:t>data:</a:t>
            </a:r>
            <a:r>
              <a:rPr lang="en-IN" i="1" dirty="0"/>
              <a:t> Dataset for plotting. If x and y are absent, this is interpreted as wide-form.</a:t>
            </a:r>
          </a:p>
          <a:p>
            <a:pPr fontAlgn="base"/>
            <a:r>
              <a:rPr lang="en-IN" b="1" i="1" dirty="0"/>
              <a:t>Returns:</a:t>
            </a:r>
            <a:r>
              <a:rPr lang="en-IN" i="1" dirty="0"/>
              <a:t> It returns the Axes object with the plot drawn onto it. </a:t>
            </a:r>
          </a:p>
          <a:p>
            <a:pPr marL="0" indent="0">
              <a:buNone/>
            </a:pPr>
            <a:endParaRPr lang="en-US" dirty="0"/>
          </a:p>
        </p:txBody>
      </p:sp>
      <p:sp>
        <p:nvSpPr>
          <p:cNvPr id="4" name="Date Placeholder 3">
            <a:extLst>
              <a:ext uri="{FF2B5EF4-FFF2-40B4-BE49-F238E27FC236}">
                <a16:creationId xmlns:a16="http://schemas.microsoft.com/office/drawing/2014/main" id="{2B49F29B-10AB-1949-9FAF-1E6DD9DFD70F}"/>
              </a:ext>
            </a:extLst>
          </p:cNvPr>
          <p:cNvSpPr>
            <a:spLocks noGrp="1"/>
          </p:cNvSpPr>
          <p:nvPr>
            <p:ph type="dt" sz="half" idx="10"/>
          </p:nvPr>
        </p:nvSpPr>
        <p:spPr/>
        <p:txBody>
          <a:bodyPr/>
          <a:lstStyle/>
          <a:p>
            <a:fld id="{97F0278B-F26A-F348-8C87-19E7ED070645}" type="datetime1">
              <a:rPr lang="en-US" smtClean="0"/>
              <a:t>1/20/22</a:t>
            </a:fld>
            <a:endParaRPr lang="en-US"/>
          </a:p>
        </p:txBody>
      </p:sp>
      <p:sp>
        <p:nvSpPr>
          <p:cNvPr id="5" name="Footer Placeholder 4">
            <a:extLst>
              <a:ext uri="{FF2B5EF4-FFF2-40B4-BE49-F238E27FC236}">
                <a16:creationId xmlns:a16="http://schemas.microsoft.com/office/drawing/2014/main" id="{467DB1A0-8972-4C46-A62E-39373FDAC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303CA8-6822-534D-9381-CEBFCEA0A31D}"/>
              </a:ext>
            </a:extLst>
          </p:cNvPr>
          <p:cNvSpPr>
            <a:spLocks noGrp="1"/>
          </p:cNvSpPr>
          <p:nvPr>
            <p:ph type="sldNum" sz="quarter" idx="12"/>
          </p:nvPr>
        </p:nvSpPr>
        <p:spPr/>
        <p:txBody>
          <a:bodyPr/>
          <a:lstStyle/>
          <a:p>
            <a:fld id="{A8201E05-7680-2B48-BDB1-49A881F5585E}" type="slidenum">
              <a:rPr lang="en-US" smtClean="0"/>
              <a:t>69</a:t>
            </a:fld>
            <a:endParaRPr lang="en-US"/>
          </a:p>
        </p:txBody>
      </p:sp>
    </p:spTree>
    <p:extLst>
      <p:ext uri="{BB962C8B-B14F-4D97-AF65-F5344CB8AC3E}">
        <p14:creationId xmlns:p14="http://schemas.microsoft.com/office/powerpoint/2010/main" val="2795742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7093-58C1-3B45-8474-E57E1C4A41E8}"/>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254D7978-D65A-9344-8CD7-2EEB31C20AFE}"/>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DEB62162-3226-7A44-9FC2-3F2D2606CAAA}"/>
              </a:ext>
            </a:extLst>
          </p:cNvPr>
          <p:cNvSpPr>
            <a:spLocks noGrp="1"/>
          </p:cNvSpPr>
          <p:nvPr>
            <p:ph type="sldNum" sz="quarter" idx="12"/>
          </p:nvPr>
        </p:nvSpPr>
        <p:spPr/>
        <p:txBody>
          <a:bodyPr/>
          <a:lstStyle/>
          <a:p>
            <a:fld id="{0E2B90DE-CA9C-452B-80F9-35262CC2B070}" type="slidenum">
              <a:rPr lang="en-IN" smtClean="0"/>
              <a:pPr/>
              <a:t>7</a:t>
            </a:fld>
            <a:endParaRPr lang="en-IN"/>
          </a:p>
        </p:txBody>
      </p:sp>
      <p:sp>
        <p:nvSpPr>
          <p:cNvPr id="6" name="Content Placeholder 5">
            <a:extLst>
              <a:ext uri="{FF2B5EF4-FFF2-40B4-BE49-F238E27FC236}">
                <a16:creationId xmlns:a16="http://schemas.microsoft.com/office/drawing/2014/main" id="{6D3DF145-F4DF-9B43-942E-F98432AC569A}"/>
              </a:ext>
            </a:extLst>
          </p:cNvPr>
          <p:cNvSpPr>
            <a:spLocks noGrp="1"/>
          </p:cNvSpPr>
          <p:nvPr>
            <p:ph sz="quarter" idx="1"/>
          </p:nvPr>
        </p:nvSpPr>
        <p:spPr/>
        <p:txBody>
          <a:bodyPr/>
          <a:lstStyle/>
          <a:p>
            <a:pPr marL="0" indent="0" fontAlgn="base">
              <a:buNone/>
            </a:pPr>
            <a:r>
              <a:rPr lang="en-IN" b="1" dirty="0"/>
              <a:t>Descriptive Statistics</a:t>
            </a:r>
          </a:p>
          <a:p>
            <a:pPr marL="0" indent="0" algn="just" fontAlgn="base">
              <a:buNone/>
            </a:pPr>
            <a:r>
              <a:rPr lang="en-IN" dirty="0"/>
              <a:t>Descriptive statistics is a helpful way to understand characteristics of your data and to get a quick summary of it. Pandas in python provide an interesting method </a:t>
            </a:r>
            <a:r>
              <a:rPr lang="en-IN" b="1" dirty="0"/>
              <a:t>describe()</a:t>
            </a:r>
            <a:r>
              <a:rPr lang="en-IN" dirty="0"/>
              <a:t>. The describe function applies basic statistical computations on the dataset like extreme values, count of data points standard deviation etc. Any missing value or </a:t>
            </a:r>
            <a:r>
              <a:rPr lang="en-IN" dirty="0" err="1"/>
              <a:t>NaN</a:t>
            </a:r>
            <a:r>
              <a:rPr lang="en-IN" dirty="0"/>
              <a:t> value is automatically skipped. describe() function gives a good picture of distribution of data.</a:t>
            </a:r>
          </a:p>
          <a:p>
            <a:pPr marL="0" indent="0">
              <a:buNone/>
            </a:pPr>
            <a:endParaRPr lang="en-US" dirty="0"/>
          </a:p>
        </p:txBody>
      </p:sp>
    </p:spTree>
    <p:extLst>
      <p:ext uri="{BB962C8B-B14F-4D97-AF65-F5344CB8AC3E}">
        <p14:creationId xmlns:p14="http://schemas.microsoft.com/office/powerpoint/2010/main" val="205348329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12640-B6F4-6D47-9115-941BA92FFA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552B85-0568-2641-94A3-8D76E95AB5FB}"/>
              </a:ext>
            </a:extLst>
          </p:cNvPr>
          <p:cNvSpPr>
            <a:spLocks noGrp="1"/>
          </p:cNvSpPr>
          <p:nvPr>
            <p:ph idx="1"/>
          </p:nvPr>
        </p:nvSpPr>
        <p:spPr/>
        <p:txBody>
          <a:bodyPr>
            <a:normAutofit/>
          </a:bodyPr>
          <a:lstStyle/>
          <a:p>
            <a:pPr algn="just" fontAlgn="base"/>
            <a:r>
              <a:rPr lang="en-IN" b="1" dirty="0"/>
              <a:t>Pandas and Seaborn</a:t>
            </a:r>
            <a:r>
              <a:rPr lang="en-IN" dirty="0"/>
              <a:t> is one of those packages and makes importing and analyzing data much easier. </a:t>
            </a:r>
          </a:p>
          <a:p>
            <a:pPr marL="0" indent="0" algn="just" fontAlgn="base">
              <a:buNone/>
            </a:pPr>
            <a:r>
              <a:rPr lang="en-US" b="1" dirty="0"/>
              <a:t># import module</a:t>
            </a:r>
          </a:p>
          <a:p>
            <a:pPr marL="0" indent="0">
              <a:buNone/>
            </a:pPr>
            <a:r>
              <a:rPr lang="en-US" b="1" dirty="0"/>
              <a:t>import seaborn as </a:t>
            </a:r>
            <a:r>
              <a:rPr lang="en-US" b="1" dirty="0" err="1"/>
              <a:t>sns</a:t>
            </a:r>
            <a:endParaRPr lang="en-US" b="1" dirty="0"/>
          </a:p>
          <a:p>
            <a:pPr marL="0" indent="0">
              <a:buNone/>
            </a:pPr>
            <a:r>
              <a:rPr lang="en-US" b="1" dirty="0"/>
              <a:t>import pandas</a:t>
            </a:r>
          </a:p>
          <a:p>
            <a:pPr marL="0" indent="0">
              <a:buNone/>
            </a:pPr>
            <a:r>
              <a:rPr lang="en-US" dirty="0"/>
              <a:t> </a:t>
            </a:r>
          </a:p>
          <a:p>
            <a:pPr marL="0" indent="0">
              <a:buNone/>
            </a:pPr>
            <a:r>
              <a:rPr lang="en-US" dirty="0"/>
              <a:t># read csv and </a:t>
            </a:r>
            <a:r>
              <a:rPr lang="en-US" dirty="0" err="1"/>
              <a:t>ploting</a:t>
            </a:r>
            <a:endParaRPr lang="en-US" dirty="0"/>
          </a:p>
          <a:p>
            <a:pPr marL="0" indent="0">
              <a:buNone/>
            </a:pPr>
            <a:r>
              <a:rPr lang="en-US" dirty="0"/>
              <a:t>data = </a:t>
            </a:r>
            <a:r>
              <a:rPr lang="en-US" dirty="0" err="1"/>
              <a:t>pandas.read_csv</a:t>
            </a:r>
            <a:r>
              <a:rPr lang="en-US" dirty="0"/>
              <a:t>( "</a:t>
            </a:r>
            <a:r>
              <a:rPr lang="en-US" dirty="0" err="1"/>
              <a:t>nba.csv</a:t>
            </a:r>
            <a:r>
              <a:rPr lang="en-US" dirty="0"/>
              <a:t>" )</a:t>
            </a:r>
          </a:p>
          <a:p>
            <a:pPr marL="0" indent="0">
              <a:buNone/>
            </a:pPr>
            <a:r>
              <a:rPr lang="en-US" dirty="0" err="1"/>
              <a:t>sns.boxplot</a:t>
            </a:r>
            <a:r>
              <a:rPr lang="en-US" dirty="0"/>
              <a:t>( data['Age'] )</a:t>
            </a:r>
          </a:p>
        </p:txBody>
      </p:sp>
      <p:sp>
        <p:nvSpPr>
          <p:cNvPr id="4" name="Date Placeholder 3">
            <a:extLst>
              <a:ext uri="{FF2B5EF4-FFF2-40B4-BE49-F238E27FC236}">
                <a16:creationId xmlns:a16="http://schemas.microsoft.com/office/drawing/2014/main" id="{B50C153E-3A5F-E449-85C3-EA4B177D56F6}"/>
              </a:ext>
            </a:extLst>
          </p:cNvPr>
          <p:cNvSpPr>
            <a:spLocks noGrp="1"/>
          </p:cNvSpPr>
          <p:nvPr>
            <p:ph type="dt" sz="half" idx="10"/>
          </p:nvPr>
        </p:nvSpPr>
        <p:spPr/>
        <p:txBody>
          <a:bodyPr/>
          <a:lstStyle/>
          <a:p>
            <a:fld id="{0B5DB159-5F24-1841-8B33-E4750FEB5758}" type="datetime1">
              <a:rPr lang="en-US" smtClean="0"/>
              <a:t>1/20/22</a:t>
            </a:fld>
            <a:endParaRPr lang="en-US"/>
          </a:p>
        </p:txBody>
      </p:sp>
      <p:sp>
        <p:nvSpPr>
          <p:cNvPr id="5" name="Footer Placeholder 4">
            <a:extLst>
              <a:ext uri="{FF2B5EF4-FFF2-40B4-BE49-F238E27FC236}">
                <a16:creationId xmlns:a16="http://schemas.microsoft.com/office/drawing/2014/main" id="{0CA18E5A-DA3B-354D-8FDF-5ACF403D80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394956-7420-CB4D-B908-77957E605C9F}"/>
              </a:ext>
            </a:extLst>
          </p:cNvPr>
          <p:cNvSpPr>
            <a:spLocks noGrp="1"/>
          </p:cNvSpPr>
          <p:nvPr>
            <p:ph type="sldNum" sz="quarter" idx="12"/>
          </p:nvPr>
        </p:nvSpPr>
        <p:spPr/>
        <p:txBody>
          <a:bodyPr/>
          <a:lstStyle/>
          <a:p>
            <a:fld id="{A8201E05-7680-2B48-BDB1-49A881F5585E}" type="slidenum">
              <a:rPr lang="en-US" smtClean="0"/>
              <a:t>70</a:t>
            </a:fld>
            <a:endParaRPr lang="en-US"/>
          </a:p>
        </p:txBody>
      </p:sp>
    </p:spTree>
    <p:extLst>
      <p:ext uri="{BB962C8B-B14F-4D97-AF65-F5344CB8AC3E}">
        <p14:creationId xmlns:p14="http://schemas.microsoft.com/office/powerpoint/2010/main" val="34610052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3E70-86E1-E34B-A860-320454BE1C21}"/>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A9E4F25F-40B0-5D42-8A85-AE79172AC08A}"/>
              </a:ext>
            </a:extLst>
          </p:cNvPr>
          <p:cNvSpPr>
            <a:spLocks noGrp="1"/>
          </p:cNvSpPr>
          <p:nvPr>
            <p:ph type="dt" sz="half" idx="10"/>
          </p:nvPr>
        </p:nvSpPr>
        <p:spPr/>
        <p:txBody>
          <a:bodyPr/>
          <a:lstStyle/>
          <a:p>
            <a:fld id="{9A08AEB9-BBD1-944A-B7CF-8EB52B791930}" type="datetime1">
              <a:rPr lang="en-US" smtClean="0"/>
              <a:t>1/20/22</a:t>
            </a:fld>
            <a:endParaRPr lang="en-US"/>
          </a:p>
        </p:txBody>
      </p:sp>
      <p:sp>
        <p:nvSpPr>
          <p:cNvPr id="5" name="Footer Placeholder 4">
            <a:extLst>
              <a:ext uri="{FF2B5EF4-FFF2-40B4-BE49-F238E27FC236}">
                <a16:creationId xmlns:a16="http://schemas.microsoft.com/office/drawing/2014/main" id="{D14F22E1-EA9A-8C4E-8772-FEFEEAFF92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3E6AB4-1F03-144F-8BEC-B68B496A99FA}"/>
              </a:ext>
            </a:extLst>
          </p:cNvPr>
          <p:cNvSpPr>
            <a:spLocks noGrp="1"/>
          </p:cNvSpPr>
          <p:nvPr>
            <p:ph type="sldNum" sz="quarter" idx="12"/>
          </p:nvPr>
        </p:nvSpPr>
        <p:spPr/>
        <p:txBody>
          <a:bodyPr/>
          <a:lstStyle/>
          <a:p>
            <a:fld id="{A8201E05-7680-2B48-BDB1-49A881F5585E}" type="slidenum">
              <a:rPr lang="en-US" smtClean="0"/>
              <a:t>71</a:t>
            </a:fld>
            <a:endParaRPr lang="en-US"/>
          </a:p>
        </p:txBody>
      </p:sp>
      <p:pic>
        <p:nvPicPr>
          <p:cNvPr id="71684" name="Picture 4">
            <a:extLst>
              <a:ext uri="{FF2B5EF4-FFF2-40B4-BE49-F238E27FC236}">
                <a16:creationId xmlns:a16="http://schemas.microsoft.com/office/drawing/2014/main" id="{82E43446-A79B-B845-B774-D33EED0E2FCF}"/>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619672" y="1660836"/>
            <a:ext cx="4876378" cy="317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4430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DFBBA-158C-BC4E-83C8-5E0538B166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FBAB29-BC9E-7B44-8C53-619A2DA8EBCD}"/>
              </a:ext>
            </a:extLst>
          </p:cNvPr>
          <p:cNvSpPr>
            <a:spLocks noGrp="1"/>
          </p:cNvSpPr>
          <p:nvPr>
            <p:ph idx="1"/>
          </p:nvPr>
        </p:nvSpPr>
        <p:spPr/>
        <p:txBody>
          <a:bodyPr/>
          <a:lstStyle/>
          <a:p>
            <a:pPr marL="0" indent="0">
              <a:buNone/>
            </a:pPr>
            <a:r>
              <a:rPr lang="en-US" dirty="0"/>
              <a:t>Example 2:</a:t>
            </a:r>
          </a:p>
          <a:p>
            <a:pPr marL="0" indent="0">
              <a:buNone/>
            </a:pPr>
            <a:r>
              <a:rPr lang="en-US" dirty="0"/>
              <a:t># import module</a:t>
            </a:r>
          </a:p>
          <a:p>
            <a:pPr marL="0" indent="0">
              <a:buNone/>
            </a:pPr>
            <a:r>
              <a:rPr lang="en-US" dirty="0"/>
              <a:t>import seaborn as </a:t>
            </a:r>
            <a:r>
              <a:rPr lang="en-US" dirty="0" err="1"/>
              <a:t>sns</a:t>
            </a:r>
            <a:endParaRPr lang="en-US" dirty="0"/>
          </a:p>
          <a:p>
            <a:pPr marL="0" indent="0">
              <a:buNone/>
            </a:pPr>
            <a:r>
              <a:rPr lang="en-US" dirty="0"/>
              <a:t>import pandas</a:t>
            </a:r>
          </a:p>
          <a:p>
            <a:pPr marL="0" indent="0">
              <a:buNone/>
            </a:pPr>
            <a:r>
              <a:rPr lang="en-US" dirty="0"/>
              <a:t> </a:t>
            </a:r>
          </a:p>
          <a:p>
            <a:pPr marL="0" indent="0">
              <a:buNone/>
            </a:pPr>
            <a:r>
              <a:rPr lang="en-US" dirty="0"/>
              <a:t># read csv and </a:t>
            </a:r>
            <a:r>
              <a:rPr lang="en-US" dirty="0" err="1"/>
              <a:t>ploting</a:t>
            </a:r>
            <a:endParaRPr lang="en-US" dirty="0"/>
          </a:p>
          <a:p>
            <a:pPr marL="0" indent="0">
              <a:buNone/>
            </a:pPr>
            <a:r>
              <a:rPr lang="en-US" dirty="0"/>
              <a:t>data = </a:t>
            </a:r>
            <a:r>
              <a:rPr lang="en-US" dirty="0" err="1"/>
              <a:t>pandas.read_csv</a:t>
            </a:r>
            <a:r>
              <a:rPr lang="en-US" dirty="0"/>
              <a:t>( "</a:t>
            </a:r>
            <a:r>
              <a:rPr lang="en-US" dirty="0" err="1"/>
              <a:t>nba.csv</a:t>
            </a:r>
            <a:r>
              <a:rPr lang="en-US" dirty="0"/>
              <a:t>" )</a:t>
            </a:r>
          </a:p>
          <a:p>
            <a:pPr marL="0" indent="0">
              <a:buNone/>
            </a:pPr>
            <a:r>
              <a:rPr lang="en-US" dirty="0" err="1"/>
              <a:t>sns.boxplot</a:t>
            </a:r>
            <a:r>
              <a:rPr lang="en-US" dirty="0"/>
              <a:t>( data['Age'], data['Weight'])</a:t>
            </a:r>
          </a:p>
        </p:txBody>
      </p:sp>
      <p:sp>
        <p:nvSpPr>
          <p:cNvPr id="4" name="Date Placeholder 3">
            <a:extLst>
              <a:ext uri="{FF2B5EF4-FFF2-40B4-BE49-F238E27FC236}">
                <a16:creationId xmlns:a16="http://schemas.microsoft.com/office/drawing/2014/main" id="{4321BCA3-8960-4F4F-B567-BA00B1997433}"/>
              </a:ext>
            </a:extLst>
          </p:cNvPr>
          <p:cNvSpPr>
            <a:spLocks noGrp="1"/>
          </p:cNvSpPr>
          <p:nvPr>
            <p:ph type="dt" sz="half" idx="10"/>
          </p:nvPr>
        </p:nvSpPr>
        <p:spPr/>
        <p:txBody>
          <a:bodyPr/>
          <a:lstStyle/>
          <a:p>
            <a:fld id="{2A3069EB-9730-254A-9352-67C9AFD24150}" type="datetime1">
              <a:rPr lang="en-US" smtClean="0"/>
              <a:t>1/20/22</a:t>
            </a:fld>
            <a:endParaRPr lang="en-US"/>
          </a:p>
        </p:txBody>
      </p:sp>
      <p:sp>
        <p:nvSpPr>
          <p:cNvPr id="5" name="Footer Placeholder 4">
            <a:extLst>
              <a:ext uri="{FF2B5EF4-FFF2-40B4-BE49-F238E27FC236}">
                <a16:creationId xmlns:a16="http://schemas.microsoft.com/office/drawing/2014/main" id="{CADACCE8-4C1C-564B-A2F8-60ECFA1FD1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CA4A1E-F178-554A-9F62-99575F581DA5}"/>
              </a:ext>
            </a:extLst>
          </p:cNvPr>
          <p:cNvSpPr>
            <a:spLocks noGrp="1"/>
          </p:cNvSpPr>
          <p:nvPr>
            <p:ph type="sldNum" sz="quarter" idx="12"/>
          </p:nvPr>
        </p:nvSpPr>
        <p:spPr/>
        <p:txBody>
          <a:bodyPr/>
          <a:lstStyle/>
          <a:p>
            <a:fld id="{A8201E05-7680-2B48-BDB1-49A881F5585E}" type="slidenum">
              <a:rPr lang="en-US" smtClean="0"/>
              <a:t>72</a:t>
            </a:fld>
            <a:endParaRPr lang="en-US"/>
          </a:p>
        </p:txBody>
      </p:sp>
    </p:spTree>
    <p:extLst>
      <p:ext uri="{BB962C8B-B14F-4D97-AF65-F5344CB8AC3E}">
        <p14:creationId xmlns:p14="http://schemas.microsoft.com/office/powerpoint/2010/main" val="2239053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782A-7E40-0840-9576-7D96BD315DA4}"/>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E58BA0CB-8267-734E-A4A5-98BFBFA16970}"/>
              </a:ext>
            </a:extLst>
          </p:cNvPr>
          <p:cNvSpPr>
            <a:spLocks noGrp="1"/>
          </p:cNvSpPr>
          <p:nvPr>
            <p:ph type="dt" sz="half" idx="10"/>
          </p:nvPr>
        </p:nvSpPr>
        <p:spPr/>
        <p:txBody>
          <a:bodyPr/>
          <a:lstStyle/>
          <a:p>
            <a:fld id="{8E13D14C-C65C-E04B-9B06-2625EC8D64A9}" type="datetime1">
              <a:rPr lang="en-US" smtClean="0"/>
              <a:t>1/20/22</a:t>
            </a:fld>
            <a:endParaRPr lang="en-US"/>
          </a:p>
        </p:txBody>
      </p:sp>
      <p:sp>
        <p:nvSpPr>
          <p:cNvPr id="5" name="Footer Placeholder 4">
            <a:extLst>
              <a:ext uri="{FF2B5EF4-FFF2-40B4-BE49-F238E27FC236}">
                <a16:creationId xmlns:a16="http://schemas.microsoft.com/office/drawing/2014/main" id="{3A343A0C-9AB5-164D-A5B1-3D96903EEC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4144-9B23-0B47-B4A7-C8824FD0EA0C}"/>
              </a:ext>
            </a:extLst>
          </p:cNvPr>
          <p:cNvSpPr>
            <a:spLocks noGrp="1"/>
          </p:cNvSpPr>
          <p:nvPr>
            <p:ph type="sldNum" sz="quarter" idx="12"/>
          </p:nvPr>
        </p:nvSpPr>
        <p:spPr/>
        <p:txBody>
          <a:bodyPr/>
          <a:lstStyle/>
          <a:p>
            <a:fld id="{A8201E05-7680-2B48-BDB1-49A881F5585E}" type="slidenum">
              <a:rPr lang="en-US" smtClean="0"/>
              <a:t>73</a:t>
            </a:fld>
            <a:endParaRPr lang="en-US"/>
          </a:p>
        </p:txBody>
      </p:sp>
      <p:pic>
        <p:nvPicPr>
          <p:cNvPr id="84994" name="Picture 2" descr="Lightbox">
            <a:extLst>
              <a:ext uri="{FF2B5EF4-FFF2-40B4-BE49-F238E27FC236}">
                <a16:creationId xmlns:a16="http://schemas.microsoft.com/office/drawing/2014/main" id="{662CDCD1-F6B7-4E4E-B594-E5E435A84DC0}"/>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259632" y="1560643"/>
            <a:ext cx="5299918" cy="3252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4810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F3963-A922-974C-B35D-751DB44026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5C91A3-312A-5C4F-830C-E80FA3E78936}"/>
              </a:ext>
            </a:extLst>
          </p:cNvPr>
          <p:cNvSpPr>
            <a:spLocks noGrp="1"/>
          </p:cNvSpPr>
          <p:nvPr>
            <p:ph idx="1"/>
          </p:nvPr>
        </p:nvSpPr>
        <p:spPr/>
        <p:txBody>
          <a:bodyPr/>
          <a:lstStyle/>
          <a:p>
            <a:pPr marL="0" indent="0" fontAlgn="base">
              <a:buNone/>
            </a:pPr>
            <a:r>
              <a:rPr lang="en-IN" b="1" dirty="0" err="1"/>
              <a:t>Voilin</a:t>
            </a:r>
            <a:r>
              <a:rPr lang="en-IN" b="1" dirty="0"/>
              <a:t> Plot:</a:t>
            </a:r>
          </a:p>
          <a:p>
            <a:pPr fontAlgn="base"/>
            <a:r>
              <a:rPr lang="en-IN" dirty="0"/>
              <a:t>A </a:t>
            </a:r>
            <a:r>
              <a:rPr lang="en-IN" dirty="0" err="1"/>
              <a:t>voilin</a:t>
            </a:r>
            <a:r>
              <a:rPr lang="en-IN" dirty="0"/>
              <a:t> plot is similar to a boxplot. It shows several quantitative data across one or more categorical variables such that those distributions can be compared. </a:t>
            </a:r>
          </a:p>
          <a:p>
            <a:pPr marL="0" indent="0" fontAlgn="base">
              <a:buNone/>
            </a:pPr>
            <a:r>
              <a:rPr lang="en-IN" b="1" i="1" dirty="0"/>
              <a:t>Syntax: </a:t>
            </a:r>
            <a:r>
              <a:rPr lang="en-IN" i="1" dirty="0" err="1"/>
              <a:t>seaborn.violinplot</a:t>
            </a:r>
            <a:r>
              <a:rPr lang="en-IN" i="1" dirty="0"/>
              <a:t>(x=None, y=None, hue=None, data=None)</a:t>
            </a:r>
            <a:endParaRPr lang="en-IN" dirty="0"/>
          </a:p>
          <a:p>
            <a:pPr fontAlgn="base"/>
            <a:r>
              <a:rPr lang="en-IN" b="1" i="1" dirty="0"/>
              <a:t>Parameters:</a:t>
            </a:r>
            <a:r>
              <a:rPr lang="en-IN" i="1" dirty="0"/>
              <a:t> </a:t>
            </a:r>
            <a:endParaRPr lang="en-IN" dirty="0"/>
          </a:p>
          <a:p>
            <a:pPr fontAlgn="base"/>
            <a:r>
              <a:rPr lang="en-IN" b="1" i="1" dirty="0"/>
              <a:t>x, y, hue:</a:t>
            </a:r>
            <a:r>
              <a:rPr lang="en-IN" i="1" dirty="0"/>
              <a:t> Inputs for plotting long-form data. </a:t>
            </a:r>
            <a:endParaRPr lang="en-IN" dirty="0"/>
          </a:p>
          <a:p>
            <a:pPr fontAlgn="base"/>
            <a:r>
              <a:rPr lang="en-IN" b="1" i="1" dirty="0"/>
              <a:t>data:</a:t>
            </a:r>
            <a:r>
              <a:rPr lang="en-IN" i="1" dirty="0"/>
              <a:t> Dataset for plotting. </a:t>
            </a:r>
            <a:endParaRPr lang="en-IN" dirty="0"/>
          </a:p>
          <a:p>
            <a:pPr marL="0" indent="0">
              <a:buNone/>
            </a:pPr>
            <a:endParaRPr lang="en-US" dirty="0"/>
          </a:p>
        </p:txBody>
      </p:sp>
      <p:sp>
        <p:nvSpPr>
          <p:cNvPr id="4" name="Date Placeholder 3">
            <a:extLst>
              <a:ext uri="{FF2B5EF4-FFF2-40B4-BE49-F238E27FC236}">
                <a16:creationId xmlns:a16="http://schemas.microsoft.com/office/drawing/2014/main" id="{509D9365-12B0-BD40-97B1-7579A3E6447C}"/>
              </a:ext>
            </a:extLst>
          </p:cNvPr>
          <p:cNvSpPr>
            <a:spLocks noGrp="1"/>
          </p:cNvSpPr>
          <p:nvPr>
            <p:ph type="dt" sz="half" idx="10"/>
          </p:nvPr>
        </p:nvSpPr>
        <p:spPr/>
        <p:txBody>
          <a:bodyPr/>
          <a:lstStyle/>
          <a:p>
            <a:fld id="{7DC29E5B-3010-F944-990B-81882F2A99F4}" type="datetime1">
              <a:rPr lang="en-US" smtClean="0"/>
              <a:t>1/20/22</a:t>
            </a:fld>
            <a:endParaRPr lang="en-US"/>
          </a:p>
        </p:txBody>
      </p:sp>
      <p:sp>
        <p:nvSpPr>
          <p:cNvPr id="5" name="Footer Placeholder 4">
            <a:extLst>
              <a:ext uri="{FF2B5EF4-FFF2-40B4-BE49-F238E27FC236}">
                <a16:creationId xmlns:a16="http://schemas.microsoft.com/office/drawing/2014/main" id="{641B9175-E302-1E4B-85A1-0EABBB1E5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F12B8-61AF-B941-B520-132225884F86}"/>
              </a:ext>
            </a:extLst>
          </p:cNvPr>
          <p:cNvSpPr>
            <a:spLocks noGrp="1"/>
          </p:cNvSpPr>
          <p:nvPr>
            <p:ph type="sldNum" sz="quarter" idx="12"/>
          </p:nvPr>
        </p:nvSpPr>
        <p:spPr/>
        <p:txBody>
          <a:bodyPr/>
          <a:lstStyle/>
          <a:p>
            <a:fld id="{A8201E05-7680-2B48-BDB1-49A881F5585E}" type="slidenum">
              <a:rPr lang="en-US" smtClean="0"/>
              <a:t>74</a:t>
            </a:fld>
            <a:endParaRPr lang="en-US"/>
          </a:p>
        </p:txBody>
      </p:sp>
    </p:spTree>
    <p:extLst>
      <p:ext uri="{BB962C8B-B14F-4D97-AF65-F5344CB8AC3E}">
        <p14:creationId xmlns:p14="http://schemas.microsoft.com/office/powerpoint/2010/main" val="11230130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D57F5-A7E8-FE40-BEEB-F9EE6016E8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C7BE19-F1AC-2B43-BF0C-989D8C2CF420}"/>
              </a:ext>
            </a:extLst>
          </p:cNvPr>
          <p:cNvSpPr>
            <a:spLocks noGrp="1"/>
          </p:cNvSpPr>
          <p:nvPr>
            <p:ph idx="1"/>
          </p:nvPr>
        </p:nvSpPr>
        <p:spPr/>
        <p:txBody>
          <a:bodyPr/>
          <a:lstStyle/>
          <a:p>
            <a:pPr marL="0" indent="0">
              <a:buNone/>
            </a:pPr>
            <a:r>
              <a:rPr lang="en-US" dirty="0"/>
              <a:t># import module</a:t>
            </a:r>
          </a:p>
          <a:p>
            <a:pPr marL="0" indent="0">
              <a:buNone/>
            </a:pPr>
            <a:r>
              <a:rPr lang="en-US" dirty="0"/>
              <a:t>import seaborn</a:t>
            </a:r>
          </a:p>
          <a:p>
            <a:pPr marL="0" indent="0">
              <a:buNone/>
            </a:pPr>
            <a:r>
              <a:rPr lang="en-US" dirty="0"/>
              <a:t> </a:t>
            </a:r>
          </a:p>
          <a:p>
            <a:pPr marL="0" indent="0">
              <a:buNone/>
            </a:pPr>
            <a:r>
              <a:rPr lang="en-US" dirty="0" err="1"/>
              <a:t>seaborn.set</a:t>
            </a:r>
            <a:r>
              <a:rPr lang="en-US" dirty="0"/>
              <a:t>(style = '</a:t>
            </a:r>
            <a:r>
              <a:rPr lang="en-US" dirty="0" err="1"/>
              <a:t>whitegrid</a:t>
            </a:r>
            <a:r>
              <a:rPr lang="en-US" dirty="0"/>
              <a:t>')</a:t>
            </a:r>
          </a:p>
          <a:p>
            <a:pPr marL="0" indent="0">
              <a:buNone/>
            </a:pPr>
            <a:r>
              <a:rPr lang="en-US" dirty="0"/>
              <a:t> </a:t>
            </a:r>
          </a:p>
          <a:p>
            <a:pPr marL="0" indent="0">
              <a:buNone/>
            </a:pPr>
            <a:r>
              <a:rPr lang="en-US" dirty="0"/>
              <a:t># read csv and plot</a:t>
            </a:r>
          </a:p>
          <a:p>
            <a:pPr marL="0" indent="0">
              <a:buNone/>
            </a:pPr>
            <a:r>
              <a:rPr lang="en-US" dirty="0"/>
              <a:t>data = </a:t>
            </a:r>
            <a:r>
              <a:rPr lang="en-US" dirty="0" err="1"/>
              <a:t>pandas.read_csv</a:t>
            </a:r>
            <a:r>
              <a:rPr lang="en-US" dirty="0"/>
              <a:t>("</a:t>
            </a:r>
            <a:r>
              <a:rPr lang="en-US" dirty="0" err="1"/>
              <a:t>nba.csv</a:t>
            </a:r>
            <a:r>
              <a:rPr lang="en-US" dirty="0"/>
              <a:t>")</a:t>
            </a:r>
          </a:p>
          <a:p>
            <a:pPr marL="0" indent="0">
              <a:buNone/>
            </a:pPr>
            <a:r>
              <a:rPr lang="en-US" dirty="0" err="1"/>
              <a:t>seaborn.violinplot</a:t>
            </a:r>
            <a:r>
              <a:rPr lang="en-US" dirty="0"/>
              <a:t>(x ="Age", y ="</a:t>
            </a:r>
            <a:r>
              <a:rPr lang="en-US" dirty="0" err="1"/>
              <a:t>Weight",data</a:t>
            </a:r>
            <a:r>
              <a:rPr lang="en-US" dirty="0"/>
              <a:t> = data)</a:t>
            </a:r>
          </a:p>
        </p:txBody>
      </p:sp>
      <p:sp>
        <p:nvSpPr>
          <p:cNvPr id="4" name="Date Placeholder 3">
            <a:extLst>
              <a:ext uri="{FF2B5EF4-FFF2-40B4-BE49-F238E27FC236}">
                <a16:creationId xmlns:a16="http://schemas.microsoft.com/office/drawing/2014/main" id="{33552BEE-2D22-9844-A8D7-B914F5E49A81}"/>
              </a:ext>
            </a:extLst>
          </p:cNvPr>
          <p:cNvSpPr>
            <a:spLocks noGrp="1"/>
          </p:cNvSpPr>
          <p:nvPr>
            <p:ph type="dt" sz="half" idx="10"/>
          </p:nvPr>
        </p:nvSpPr>
        <p:spPr/>
        <p:txBody>
          <a:bodyPr/>
          <a:lstStyle/>
          <a:p>
            <a:fld id="{CA2883E8-5ECC-1745-845D-9DB2F5748C99}" type="datetime1">
              <a:rPr lang="en-US" smtClean="0"/>
              <a:t>1/20/22</a:t>
            </a:fld>
            <a:endParaRPr lang="en-US"/>
          </a:p>
        </p:txBody>
      </p:sp>
      <p:sp>
        <p:nvSpPr>
          <p:cNvPr id="5" name="Footer Placeholder 4">
            <a:extLst>
              <a:ext uri="{FF2B5EF4-FFF2-40B4-BE49-F238E27FC236}">
                <a16:creationId xmlns:a16="http://schemas.microsoft.com/office/drawing/2014/main" id="{670DB9E1-9C47-EF4B-9186-DD040258C6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3A4DE-BD5F-DE42-97BB-3D4206BF1BFD}"/>
              </a:ext>
            </a:extLst>
          </p:cNvPr>
          <p:cNvSpPr>
            <a:spLocks noGrp="1"/>
          </p:cNvSpPr>
          <p:nvPr>
            <p:ph type="sldNum" sz="quarter" idx="12"/>
          </p:nvPr>
        </p:nvSpPr>
        <p:spPr/>
        <p:txBody>
          <a:bodyPr/>
          <a:lstStyle/>
          <a:p>
            <a:fld id="{A8201E05-7680-2B48-BDB1-49A881F5585E}" type="slidenum">
              <a:rPr lang="en-US" smtClean="0"/>
              <a:t>75</a:t>
            </a:fld>
            <a:endParaRPr lang="en-US"/>
          </a:p>
        </p:txBody>
      </p:sp>
    </p:spTree>
    <p:extLst>
      <p:ext uri="{BB962C8B-B14F-4D97-AF65-F5344CB8AC3E}">
        <p14:creationId xmlns:p14="http://schemas.microsoft.com/office/powerpoint/2010/main" val="5965712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0CB80-CEE1-6042-83B9-0C1B4EF33636}"/>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B0722D16-BBD4-8F46-B5BB-B095AE0B6C2C}"/>
              </a:ext>
            </a:extLst>
          </p:cNvPr>
          <p:cNvSpPr>
            <a:spLocks noGrp="1"/>
          </p:cNvSpPr>
          <p:nvPr>
            <p:ph type="dt" sz="half" idx="10"/>
          </p:nvPr>
        </p:nvSpPr>
        <p:spPr/>
        <p:txBody>
          <a:bodyPr/>
          <a:lstStyle/>
          <a:p>
            <a:fld id="{ACBB5D37-3549-7649-9748-6C4257446DBA}" type="datetime1">
              <a:rPr lang="en-US" smtClean="0"/>
              <a:t>1/20/22</a:t>
            </a:fld>
            <a:endParaRPr lang="en-US"/>
          </a:p>
        </p:txBody>
      </p:sp>
      <p:sp>
        <p:nvSpPr>
          <p:cNvPr id="5" name="Footer Placeholder 4">
            <a:extLst>
              <a:ext uri="{FF2B5EF4-FFF2-40B4-BE49-F238E27FC236}">
                <a16:creationId xmlns:a16="http://schemas.microsoft.com/office/drawing/2014/main" id="{11F5EE74-4427-3E4B-9EFE-19FED527B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F02AA7-1531-8C4E-87D2-3218FB0975A0}"/>
              </a:ext>
            </a:extLst>
          </p:cNvPr>
          <p:cNvSpPr>
            <a:spLocks noGrp="1"/>
          </p:cNvSpPr>
          <p:nvPr>
            <p:ph type="sldNum" sz="quarter" idx="12"/>
          </p:nvPr>
        </p:nvSpPr>
        <p:spPr/>
        <p:txBody>
          <a:bodyPr/>
          <a:lstStyle/>
          <a:p>
            <a:fld id="{A8201E05-7680-2B48-BDB1-49A881F5585E}" type="slidenum">
              <a:rPr lang="en-US" smtClean="0"/>
              <a:t>76</a:t>
            </a:fld>
            <a:endParaRPr lang="en-US"/>
          </a:p>
        </p:txBody>
      </p:sp>
      <p:pic>
        <p:nvPicPr>
          <p:cNvPr id="86018" name="Picture 2">
            <a:extLst>
              <a:ext uri="{FF2B5EF4-FFF2-40B4-BE49-F238E27FC236}">
                <a16:creationId xmlns:a16="http://schemas.microsoft.com/office/drawing/2014/main" id="{33A49747-5C1C-3448-9760-7D56A83CC407}"/>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691680" y="1750123"/>
            <a:ext cx="4810720" cy="3069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481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5730-0791-024B-A156-A29FDF45CD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2D1CF9-6682-304E-99BB-01A179522677}"/>
              </a:ext>
            </a:extLst>
          </p:cNvPr>
          <p:cNvSpPr>
            <a:spLocks noGrp="1"/>
          </p:cNvSpPr>
          <p:nvPr>
            <p:ph idx="1"/>
          </p:nvPr>
        </p:nvSpPr>
        <p:spPr/>
        <p:txBody>
          <a:bodyPr/>
          <a:lstStyle/>
          <a:p>
            <a:pPr marL="0" indent="0" fontAlgn="base">
              <a:buNone/>
            </a:pPr>
            <a:r>
              <a:rPr lang="en-IN" b="1" dirty="0"/>
              <a:t>Line plot:</a:t>
            </a:r>
          </a:p>
          <a:p>
            <a:pPr fontAlgn="base"/>
            <a:r>
              <a:rPr lang="en-IN" u="sng" dirty="0">
                <a:hlinkClick r:id="rId2"/>
              </a:rPr>
              <a:t>Lineplot</a:t>
            </a:r>
            <a:r>
              <a:rPr lang="en-IN" dirty="0"/>
              <a:t> Is the most popular plot to draw a relationship between x and y with the possibility of several semantic groupings.</a:t>
            </a:r>
          </a:p>
          <a:p>
            <a:pPr fontAlgn="base"/>
            <a:r>
              <a:rPr lang="en-IN" b="1" i="1" dirty="0"/>
              <a:t>Syntax : </a:t>
            </a:r>
            <a:r>
              <a:rPr lang="en-IN" i="1" dirty="0" err="1"/>
              <a:t>sns.lineplot</a:t>
            </a:r>
            <a:r>
              <a:rPr lang="en-IN" i="1" dirty="0"/>
              <a:t>(x=None, y=None)</a:t>
            </a:r>
            <a:endParaRPr lang="en-IN" dirty="0"/>
          </a:p>
          <a:p>
            <a:pPr fontAlgn="base"/>
            <a:r>
              <a:rPr lang="en-IN" b="1" i="1" dirty="0"/>
              <a:t>Parameters:</a:t>
            </a:r>
            <a:endParaRPr lang="en-IN" dirty="0"/>
          </a:p>
          <a:p>
            <a:pPr fontAlgn="base"/>
            <a:r>
              <a:rPr lang="en-IN" b="1" i="1" dirty="0"/>
              <a:t>x, y: </a:t>
            </a:r>
            <a:r>
              <a:rPr lang="en-IN" i="1" dirty="0"/>
              <a:t>Input data variables; must be numeric. Can pass data directly or reference columns in data.</a:t>
            </a:r>
            <a:endParaRPr lang="en-IN" dirty="0"/>
          </a:p>
          <a:p>
            <a:pPr marL="0" indent="0">
              <a:buNone/>
            </a:pPr>
            <a:endParaRPr lang="en-US" dirty="0"/>
          </a:p>
        </p:txBody>
      </p:sp>
      <p:sp>
        <p:nvSpPr>
          <p:cNvPr id="4" name="Date Placeholder 3">
            <a:extLst>
              <a:ext uri="{FF2B5EF4-FFF2-40B4-BE49-F238E27FC236}">
                <a16:creationId xmlns:a16="http://schemas.microsoft.com/office/drawing/2014/main" id="{1F6565CB-D1DC-564E-9E07-640BEC329C4E}"/>
              </a:ext>
            </a:extLst>
          </p:cNvPr>
          <p:cNvSpPr>
            <a:spLocks noGrp="1"/>
          </p:cNvSpPr>
          <p:nvPr>
            <p:ph type="dt" sz="half" idx="10"/>
          </p:nvPr>
        </p:nvSpPr>
        <p:spPr/>
        <p:txBody>
          <a:bodyPr/>
          <a:lstStyle/>
          <a:p>
            <a:fld id="{7BACD334-BC4F-6F46-BACC-004DB3FC330F}" type="datetime1">
              <a:rPr lang="en-US" smtClean="0"/>
              <a:t>1/20/22</a:t>
            </a:fld>
            <a:endParaRPr lang="en-US"/>
          </a:p>
        </p:txBody>
      </p:sp>
      <p:sp>
        <p:nvSpPr>
          <p:cNvPr id="5" name="Footer Placeholder 4">
            <a:extLst>
              <a:ext uri="{FF2B5EF4-FFF2-40B4-BE49-F238E27FC236}">
                <a16:creationId xmlns:a16="http://schemas.microsoft.com/office/drawing/2014/main" id="{3FF8E2DC-1D75-3B4C-AC0E-FFA5D716A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B84A27-DA58-934A-8545-1F5309BFADE5}"/>
              </a:ext>
            </a:extLst>
          </p:cNvPr>
          <p:cNvSpPr>
            <a:spLocks noGrp="1"/>
          </p:cNvSpPr>
          <p:nvPr>
            <p:ph type="sldNum" sz="quarter" idx="12"/>
          </p:nvPr>
        </p:nvSpPr>
        <p:spPr/>
        <p:txBody>
          <a:bodyPr/>
          <a:lstStyle/>
          <a:p>
            <a:fld id="{A8201E05-7680-2B48-BDB1-49A881F5585E}" type="slidenum">
              <a:rPr lang="en-US" smtClean="0"/>
              <a:t>77</a:t>
            </a:fld>
            <a:endParaRPr lang="en-US"/>
          </a:p>
        </p:txBody>
      </p:sp>
    </p:spTree>
    <p:extLst>
      <p:ext uri="{BB962C8B-B14F-4D97-AF65-F5344CB8AC3E}">
        <p14:creationId xmlns:p14="http://schemas.microsoft.com/office/powerpoint/2010/main" val="18791531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D820-5B53-F440-AE42-5314AA6E71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9B6D60-D9D9-604C-854F-C53697B3B3AA}"/>
              </a:ext>
            </a:extLst>
          </p:cNvPr>
          <p:cNvSpPr>
            <a:spLocks noGrp="1"/>
          </p:cNvSpPr>
          <p:nvPr>
            <p:ph idx="1"/>
          </p:nvPr>
        </p:nvSpPr>
        <p:spPr/>
        <p:txBody>
          <a:bodyPr/>
          <a:lstStyle/>
          <a:p>
            <a:pPr marL="0" indent="0">
              <a:buNone/>
            </a:pPr>
            <a:r>
              <a:rPr lang="en-US" dirty="0"/>
              <a:t># import module</a:t>
            </a:r>
          </a:p>
          <a:p>
            <a:pPr marL="0" indent="0">
              <a:buNone/>
            </a:pPr>
            <a:r>
              <a:rPr lang="en-US" dirty="0"/>
              <a:t>import seaborn as </a:t>
            </a:r>
            <a:r>
              <a:rPr lang="en-US" dirty="0" err="1"/>
              <a:t>sns</a:t>
            </a:r>
            <a:endParaRPr lang="en-US" dirty="0"/>
          </a:p>
          <a:p>
            <a:pPr marL="0" indent="0">
              <a:buNone/>
            </a:pPr>
            <a:r>
              <a:rPr lang="en-US" dirty="0"/>
              <a:t>import pandas</a:t>
            </a:r>
          </a:p>
          <a:p>
            <a:pPr marL="0" indent="0">
              <a:buNone/>
            </a:pPr>
            <a:r>
              <a:rPr lang="en-US" dirty="0"/>
              <a:t> </a:t>
            </a:r>
          </a:p>
          <a:p>
            <a:pPr marL="0" indent="0">
              <a:buNone/>
            </a:pPr>
            <a:r>
              <a:rPr lang="en-US" dirty="0"/>
              <a:t># loading csv</a:t>
            </a:r>
          </a:p>
          <a:p>
            <a:pPr marL="0" indent="0">
              <a:buNone/>
            </a:pPr>
            <a:r>
              <a:rPr lang="en-US" dirty="0"/>
              <a:t>data = </a:t>
            </a:r>
            <a:r>
              <a:rPr lang="en-US" dirty="0" err="1"/>
              <a:t>pandas.read_csv</a:t>
            </a:r>
            <a:r>
              <a:rPr lang="en-US" dirty="0"/>
              <a:t>("</a:t>
            </a:r>
            <a:r>
              <a:rPr lang="en-US" dirty="0" err="1"/>
              <a:t>nba.csv</a:t>
            </a:r>
            <a:r>
              <a:rPr lang="en-US" dirty="0"/>
              <a:t>")</a:t>
            </a:r>
          </a:p>
          <a:p>
            <a:pPr marL="0" indent="0">
              <a:buNone/>
            </a:pPr>
            <a:r>
              <a:rPr lang="en-US" dirty="0"/>
              <a:t> </a:t>
            </a:r>
          </a:p>
          <a:p>
            <a:pPr marL="0" indent="0">
              <a:buNone/>
            </a:pPr>
            <a:r>
              <a:rPr lang="en-US" dirty="0"/>
              <a:t># </a:t>
            </a:r>
            <a:r>
              <a:rPr lang="en-US" dirty="0" err="1"/>
              <a:t>ploting</a:t>
            </a:r>
            <a:r>
              <a:rPr lang="en-US" dirty="0"/>
              <a:t> </a:t>
            </a:r>
            <a:r>
              <a:rPr lang="en-US" dirty="0" err="1"/>
              <a:t>lineplot</a:t>
            </a:r>
            <a:endParaRPr lang="en-US" dirty="0"/>
          </a:p>
          <a:p>
            <a:pPr marL="0" indent="0">
              <a:buNone/>
            </a:pPr>
            <a:r>
              <a:rPr lang="en-US" dirty="0" err="1"/>
              <a:t>sns.lineplot</a:t>
            </a:r>
            <a:r>
              <a:rPr lang="en-US" dirty="0"/>
              <a:t>( data['Age'], data['Weight'])</a:t>
            </a:r>
          </a:p>
        </p:txBody>
      </p:sp>
      <p:sp>
        <p:nvSpPr>
          <p:cNvPr id="4" name="Date Placeholder 3">
            <a:extLst>
              <a:ext uri="{FF2B5EF4-FFF2-40B4-BE49-F238E27FC236}">
                <a16:creationId xmlns:a16="http://schemas.microsoft.com/office/drawing/2014/main" id="{618C854F-9806-8847-B0E3-7508653C0725}"/>
              </a:ext>
            </a:extLst>
          </p:cNvPr>
          <p:cNvSpPr>
            <a:spLocks noGrp="1"/>
          </p:cNvSpPr>
          <p:nvPr>
            <p:ph type="dt" sz="half" idx="10"/>
          </p:nvPr>
        </p:nvSpPr>
        <p:spPr/>
        <p:txBody>
          <a:bodyPr/>
          <a:lstStyle/>
          <a:p>
            <a:fld id="{D809960F-35C7-8245-8998-5B1FC0196C67}" type="datetime1">
              <a:rPr lang="en-US" smtClean="0"/>
              <a:t>1/20/22</a:t>
            </a:fld>
            <a:endParaRPr lang="en-US"/>
          </a:p>
        </p:txBody>
      </p:sp>
      <p:sp>
        <p:nvSpPr>
          <p:cNvPr id="5" name="Footer Placeholder 4">
            <a:extLst>
              <a:ext uri="{FF2B5EF4-FFF2-40B4-BE49-F238E27FC236}">
                <a16:creationId xmlns:a16="http://schemas.microsoft.com/office/drawing/2014/main" id="{E4BB2602-76D3-9D4E-A372-28173E5747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4EFB29-0772-3F42-AC1E-2D51EA7AE497}"/>
              </a:ext>
            </a:extLst>
          </p:cNvPr>
          <p:cNvSpPr>
            <a:spLocks noGrp="1"/>
          </p:cNvSpPr>
          <p:nvPr>
            <p:ph type="sldNum" sz="quarter" idx="12"/>
          </p:nvPr>
        </p:nvSpPr>
        <p:spPr/>
        <p:txBody>
          <a:bodyPr/>
          <a:lstStyle/>
          <a:p>
            <a:fld id="{A8201E05-7680-2B48-BDB1-49A881F5585E}" type="slidenum">
              <a:rPr lang="en-US" smtClean="0"/>
              <a:t>78</a:t>
            </a:fld>
            <a:endParaRPr lang="en-US"/>
          </a:p>
        </p:txBody>
      </p:sp>
    </p:spTree>
    <p:extLst>
      <p:ext uri="{BB962C8B-B14F-4D97-AF65-F5344CB8AC3E}">
        <p14:creationId xmlns:p14="http://schemas.microsoft.com/office/powerpoint/2010/main" val="12630129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5822B-C95F-BD4D-9107-216D9EB4DCF3}"/>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BA453B7A-0880-884B-B87A-48D0B342D69D}"/>
              </a:ext>
            </a:extLst>
          </p:cNvPr>
          <p:cNvSpPr>
            <a:spLocks noGrp="1"/>
          </p:cNvSpPr>
          <p:nvPr>
            <p:ph type="dt" sz="half" idx="10"/>
          </p:nvPr>
        </p:nvSpPr>
        <p:spPr/>
        <p:txBody>
          <a:bodyPr/>
          <a:lstStyle/>
          <a:p>
            <a:fld id="{F5C5CFEF-628A-0A4E-98F1-47FD8AF8FB8B}" type="datetime1">
              <a:rPr lang="en-US" smtClean="0"/>
              <a:t>1/20/22</a:t>
            </a:fld>
            <a:endParaRPr lang="en-US"/>
          </a:p>
        </p:txBody>
      </p:sp>
      <p:sp>
        <p:nvSpPr>
          <p:cNvPr id="5" name="Footer Placeholder 4">
            <a:extLst>
              <a:ext uri="{FF2B5EF4-FFF2-40B4-BE49-F238E27FC236}">
                <a16:creationId xmlns:a16="http://schemas.microsoft.com/office/drawing/2014/main" id="{5703F364-5877-D644-9910-7B548AD1DE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42ACA-1655-9D40-9139-F4A32E77B381}"/>
              </a:ext>
            </a:extLst>
          </p:cNvPr>
          <p:cNvSpPr>
            <a:spLocks noGrp="1"/>
          </p:cNvSpPr>
          <p:nvPr>
            <p:ph type="sldNum" sz="quarter" idx="12"/>
          </p:nvPr>
        </p:nvSpPr>
        <p:spPr/>
        <p:txBody>
          <a:bodyPr/>
          <a:lstStyle/>
          <a:p>
            <a:fld id="{A8201E05-7680-2B48-BDB1-49A881F5585E}" type="slidenum">
              <a:rPr lang="en-US" smtClean="0"/>
              <a:t>79</a:t>
            </a:fld>
            <a:endParaRPr lang="en-US"/>
          </a:p>
        </p:txBody>
      </p:sp>
      <p:pic>
        <p:nvPicPr>
          <p:cNvPr id="80898" name="Picture 2">
            <a:extLst>
              <a:ext uri="{FF2B5EF4-FFF2-40B4-BE49-F238E27FC236}">
                <a16:creationId xmlns:a16="http://schemas.microsoft.com/office/drawing/2014/main" id="{996DC010-67CE-744C-AE2D-12D8A6B74C16}"/>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979712" y="1979721"/>
            <a:ext cx="4567138" cy="2839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887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43895-5D1A-E14F-BE5A-1B33E90CA91B}"/>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26FE1255-A061-F740-99E9-73243A1C477A}"/>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B06CA661-715D-5742-BE0F-9102BBB8815C}"/>
              </a:ext>
            </a:extLst>
          </p:cNvPr>
          <p:cNvSpPr>
            <a:spLocks noGrp="1"/>
          </p:cNvSpPr>
          <p:nvPr>
            <p:ph type="sldNum" sz="quarter" idx="12"/>
          </p:nvPr>
        </p:nvSpPr>
        <p:spPr/>
        <p:txBody>
          <a:bodyPr/>
          <a:lstStyle/>
          <a:p>
            <a:fld id="{0E2B90DE-CA9C-452B-80F9-35262CC2B070}" type="slidenum">
              <a:rPr lang="en-IN" smtClean="0"/>
              <a:pPr/>
              <a:t>8</a:t>
            </a:fld>
            <a:endParaRPr lang="en-IN"/>
          </a:p>
        </p:txBody>
      </p:sp>
      <p:sp>
        <p:nvSpPr>
          <p:cNvPr id="6" name="Content Placeholder 5">
            <a:extLst>
              <a:ext uri="{FF2B5EF4-FFF2-40B4-BE49-F238E27FC236}">
                <a16:creationId xmlns:a16="http://schemas.microsoft.com/office/drawing/2014/main" id="{A852C35F-0BED-984B-A9B7-6E83A7F6795B}"/>
              </a:ext>
            </a:extLst>
          </p:cNvPr>
          <p:cNvSpPr>
            <a:spLocks noGrp="1"/>
          </p:cNvSpPr>
          <p:nvPr>
            <p:ph sz="quarter" idx="1"/>
          </p:nvPr>
        </p:nvSpPr>
        <p:spPr/>
        <p:txBody>
          <a:bodyPr/>
          <a:lstStyle/>
          <a:p>
            <a:pPr marL="0" indent="0" fontAlgn="base">
              <a:buNone/>
            </a:pPr>
            <a:r>
              <a:rPr lang="en-IN" b="1" dirty="0"/>
              <a:t>Grouping data</a:t>
            </a:r>
          </a:p>
          <a:p>
            <a:pPr fontAlgn="base"/>
            <a:r>
              <a:rPr lang="en-IN" dirty="0"/>
              <a:t>Group by is an interesting measure available in pandas which can help us figure out effect of different categorical attributes on other data variables. </a:t>
            </a:r>
          </a:p>
          <a:p>
            <a:pPr marL="0" indent="0" fontAlgn="base">
              <a:buNone/>
            </a:pPr>
            <a:r>
              <a:rPr lang="en-IN" b="1" dirty="0"/>
              <a:t>Correlation and Correlation computation</a:t>
            </a:r>
          </a:p>
          <a:p>
            <a:pPr fontAlgn="base"/>
            <a:r>
              <a:rPr lang="en-IN" dirty="0"/>
              <a:t>Correlation is a simple relationship between two variables in a context such that one variable affects the other. Correlation is different from act of </a:t>
            </a:r>
            <a:r>
              <a:rPr lang="en-IN" i="1" dirty="0"/>
              <a:t>causing</a:t>
            </a:r>
            <a:r>
              <a:rPr lang="en-IN" dirty="0"/>
              <a:t>. </a:t>
            </a:r>
          </a:p>
          <a:p>
            <a:pPr marL="0" indent="0" fontAlgn="base">
              <a:buNone/>
            </a:pPr>
            <a:endParaRPr lang="en-US" dirty="0"/>
          </a:p>
        </p:txBody>
      </p:sp>
    </p:spTree>
    <p:extLst>
      <p:ext uri="{BB962C8B-B14F-4D97-AF65-F5344CB8AC3E}">
        <p14:creationId xmlns:p14="http://schemas.microsoft.com/office/powerpoint/2010/main" val="291518479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DF07A-7B74-5741-AE10-E9E77CFA01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1A82F48-1353-AD4E-9775-1F228F0E1995}"/>
              </a:ext>
            </a:extLst>
          </p:cNvPr>
          <p:cNvSpPr>
            <a:spLocks noGrp="1"/>
          </p:cNvSpPr>
          <p:nvPr>
            <p:ph idx="1"/>
          </p:nvPr>
        </p:nvSpPr>
        <p:spPr/>
        <p:txBody>
          <a:bodyPr>
            <a:normAutofit lnSpcReduction="10000"/>
          </a:bodyPr>
          <a:lstStyle/>
          <a:p>
            <a:pPr marL="0" indent="0">
              <a:buNone/>
            </a:pPr>
            <a:r>
              <a:rPr lang="en-IN" b="1" dirty="0"/>
              <a:t>Example 2: </a:t>
            </a:r>
            <a:r>
              <a:rPr lang="en-IN" dirty="0"/>
              <a:t>Use the hue parameter for plotting the graph.</a:t>
            </a:r>
          </a:p>
          <a:p>
            <a:pPr marL="0" indent="0">
              <a:buNone/>
            </a:pPr>
            <a:r>
              <a:rPr lang="en-US" dirty="0"/>
              <a:t># import module</a:t>
            </a:r>
          </a:p>
          <a:p>
            <a:pPr marL="0" indent="0">
              <a:buNone/>
            </a:pPr>
            <a:r>
              <a:rPr lang="en-US" dirty="0"/>
              <a:t>import seaborn as </a:t>
            </a:r>
            <a:r>
              <a:rPr lang="en-US" dirty="0" err="1"/>
              <a:t>sns</a:t>
            </a:r>
            <a:endParaRPr lang="en-US" dirty="0"/>
          </a:p>
          <a:p>
            <a:pPr marL="0" indent="0">
              <a:buNone/>
            </a:pPr>
            <a:r>
              <a:rPr lang="en-US" dirty="0"/>
              <a:t>import pandas</a:t>
            </a:r>
          </a:p>
          <a:p>
            <a:pPr marL="0" indent="0">
              <a:buNone/>
            </a:pPr>
            <a:r>
              <a:rPr lang="en-US" dirty="0"/>
              <a:t> </a:t>
            </a:r>
          </a:p>
          <a:p>
            <a:pPr marL="0" indent="0">
              <a:buNone/>
            </a:pPr>
            <a:r>
              <a:rPr lang="en-US" dirty="0"/>
              <a:t># read the csv data</a:t>
            </a:r>
          </a:p>
          <a:p>
            <a:pPr marL="0" indent="0">
              <a:buNone/>
            </a:pPr>
            <a:r>
              <a:rPr lang="en-US" dirty="0"/>
              <a:t>data = </a:t>
            </a:r>
            <a:r>
              <a:rPr lang="en-US" dirty="0" err="1"/>
              <a:t>pandas.read_csv</a:t>
            </a:r>
            <a:r>
              <a:rPr lang="en-US" dirty="0"/>
              <a:t>("</a:t>
            </a:r>
            <a:r>
              <a:rPr lang="en-US" dirty="0" err="1"/>
              <a:t>nba.csv</a:t>
            </a:r>
            <a:r>
              <a:rPr lang="en-US" dirty="0"/>
              <a:t>")</a:t>
            </a:r>
          </a:p>
          <a:p>
            <a:pPr marL="0" indent="0">
              <a:buNone/>
            </a:pPr>
            <a:r>
              <a:rPr lang="en-US" dirty="0"/>
              <a:t> </a:t>
            </a:r>
          </a:p>
          <a:p>
            <a:pPr marL="0" indent="0">
              <a:buNone/>
            </a:pPr>
            <a:r>
              <a:rPr lang="en-US" dirty="0"/>
              <a:t># plot</a:t>
            </a:r>
          </a:p>
          <a:p>
            <a:pPr marL="0" indent="0">
              <a:buNone/>
            </a:pPr>
            <a:r>
              <a:rPr lang="en-US" dirty="0" err="1"/>
              <a:t>sns.lineplot</a:t>
            </a:r>
            <a:r>
              <a:rPr lang="en-US" dirty="0"/>
              <a:t>(data['Age'],data['Weight'], hue =data["Position"])</a:t>
            </a:r>
          </a:p>
        </p:txBody>
      </p:sp>
      <p:sp>
        <p:nvSpPr>
          <p:cNvPr id="4" name="Date Placeholder 3">
            <a:extLst>
              <a:ext uri="{FF2B5EF4-FFF2-40B4-BE49-F238E27FC236}">
                <a16:creationId xmlns:a16="http://schemas.microsoft.com/office/drawing/2014/main" id="{E8BC9E09-FCDD-FB4C-ADAC-F7320B406C98}"/>
              </a:ext>
            </a:extLst>
          </p:cNvPr>
          <p:cNvSpPr>
            <a:spLocks noGrp="1"/>
          </p:cNvSpPr>
          <p:nvPr>
            <p:ph type="dt" sz="half" idx="10"/>
          </p:nvPr>
        </p:nvSpPr>
        <p:spPr/>
        <p:txBody>
          <a:bodyPr/>
          <a:lstStyle/>
          <a:p>
            <a:fld id="{B0C10E07-3434-0749-A340-3F91852D8AAD}" type="datetime1">
              <a:rPr lang="en-US" smtClean="0"/>
              <a:t>1/20/22</a:t>
            </a:fld>
            <a:endParaRPr lang="en-US"/>
          </a:p>
        </p:txBody>
      </p:sp>
      <p:sp>
        <p:nvSpPr>
          <p:cNvPr id="5" name="Footer Placeholder 4">
            <a:extLst>
              <a:ext uri="{FF2B5EF4-FFF2-40B4-BE49-F238E27FC236}">
                <a16:creationId xmlns:a16="http://schemas.microsoft.com/office/drawing/2014/main" id="{E0BCAE41-F813-8041-945D-B53282F211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416B44-2B9A-C541-84E2-E8B41DFCBB61}"/>
              </a:ext>
            </a:extLst>
          </p:cNvPr>
          <p:cNvSpPr>
            <a:spLocks noGrp="1"/>
          </p:cNvSpPr>
          <p:nvPr>
            <p:ph type="sldNum" sz="quarter" idx="12"/>
          </p:nvPr>
        </p:nvSpPr>
        <p:spPr/>
        <p:txBody>
          <a:bodyPr/>
          <a:lstStyle/>
          <a:p>
            <a:fld id="{A8201E05-7680-2B48-BDB1-49A881F5585E}" type="slidenum">
              <a:rPr lang="en-US" smtClean="0"/>
              <a:t>80</a:t>
            </a:fld>
            <a:endParaRPr lang="en-US"/>
          </a:p>
        </p:txBody>
      </p:sp>
    </p:spTree>
    <p:extLst>
      <p:ext uri="{BB962C8B-B14F-4D97-AF65-F5344CB8AC3E}">
        <p14:creationId xmlns:p14="http://schemas.microsoft.com/office/powerpoint/2010/main" val="11184367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190A-2397-DC49-BDBF-D7A7F66530EC}"/>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8A5E6CB1-E93D-634B-B7B2-B7654A385B76}"/>
              </a:ext>
            </a:extLst>
          </p:cNvPr>
          <p:cNvSpPr>
            <a:spLocks noGrp="1"/>
          </p:cNvSpPr>
          <p:nvPr>
            <p:ph type="dt" sz="half" idx="10"/>
          </p:nvPr>
        </p:nvSpPr>
        <p:spPr/>
        <p:txBody>
          <a:bodyPr/>
          <a:lstStyle/>
          <a:p>
            <a:fld id="{C6098AF1-A990-6C40-8384-3764497CEB86}" type="datetime1">
              <a:rPr lang="en-US" smtClean="0"/>
              <a:t>1/20/22</a:t>
            </a:fld>
            <a:endParaRPr lang="en-US"/>
          </a:p>
        </p:txBody>
      </p:sp>
      <p:sp>
        <p:nvSpPr>
          <p:cNvPr id="5" name="Footer Placeholder 4">
            <a:extLst>
              <a:ext uri="{FF2B5EF4-FFF2-40B4-BE49-F238E27FC236}">
                <a16:creationId xmlns:a16="http://schemas.microsoft.com/office/drawing/2014/main" id="{5766B446-CCFC-AA4D-B620-84F2F20A97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48361F-1B6D-D144-B56D-D0FB63A7C704}"/>
              </a:ext>
            </a:extLst>
          </p:cNvPr>
          <p:cNvSpPr>
            <a:spLocks noGrp="1"/>
          </p:cNvSpPr>
          <p:nvPr>
            <p:ph type="sldNum" sz="quarter" idx="12"/>
          </p:nvPr>
        </p:nvSpPr>
        <p:spPr/>
        <p:txBody>
          <a:bodyPr/>
          <a:lstStyle/>
          <a:p>
            <a:fld id="{A8201E05-7680-2B48-BDB1-49A881F5585E}" type="slidenum">
              <a:rPr lang="en-US" smtClean="0"/>
              <a:t>81</a:t>
            </a:fld>
            <a:endParaRPr lang="en-US"/>
          </a:p>
        </p:txBody>
      </p:sp>
      <p:pic>
        <p:nvPicPr>
          <p:cNvPr id="81922" name="Picture 2">
            <a:extLst>
              <a:ext uri="{FF2B5EF4-FFF2-40B4-BE49-F238E27FC236}">
                <a16:creationId xmlns:a16="http://schemas.microsoft.com/office/drawing/2014/main" id="{D048D580-8F2D-8A46-A886-BCA062638871}"/>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656264" y="1772816"/>
            <a:ext cx="4915986" cy="3065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9502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651C-876A-E641-802C-2C8973A7F5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4276D4-6EBF-8D41-8B1B-20357FC230D2}"/>
              </a:ext>
            </a:extLst>
          </p:cNvPr>
          <p:cNvSpPr>
            <a:spLocks noGrp="1"/>
          </p:cNvSpPr>
          <p:nvPr>
            <p:ph idx="1"/>
          </p:nvPr>
        </p:nvSpPr>
        <p:spPr/>
        <p:txBody>
          <a:bodyPr>
            <a:normAutofit fontScale="92500" lnSpcReduction="10000"/>
          </a:bodyPr>
          <a:lstStyle/>
          <a:p>
            <a:pPr marL="0" indent="0" fontAlgn="base">
              <a:buNone/>
            </a:pPr>
            <a:r>
              <a:rPr lang="en-IN" b="1" dirty="0"/>
              <a:t>Scatter Plot</a:t>
            </a:r>
          </a:p>
          <a:p>
            <a:pPr algn="just" fontAlgn="base"/>
            <a:r>
              <a:rPr lang="en-IN" dirty="0"/>
              <a:t>Scatter plots or scatter graphs is a </a:t>
            </a:r>
            <a:r>
              <a:rPr lang="en-IN" b="1" i="1" dirty="0"/>
              <a:t>bivariate</a:t>
            </a:r>
            <a:r>
              <a:rPr lang="en-IN" b="1" dirty="0"/>
              <a:t> plot </a:t>
            </a:r>
            <a:r>
              <a:rPr lang="en-IN" dirty="0"/>
              <a:t>having greater resemblance to line graphs in the way they are built. </a:t>
            </a:r>
          </a:p>
          <a:p>
            <a:pPr fontAlgn="base"/>
            <a:r>
              <a:rPr lang="en-IN" u="sng" dirty="0">
                <a:hlinkClick r:id="rId2"/>
              </a:rPr>
              <a:t>Scatterplot</a:t>
            </a:r>
            <a:r>
              <a:rPr lang="en-IN" dirty="0"/>
              <a:t> Can be used with several semantic groupings which can help to understand well in a graph against continuous/categorical data. It can draw a two-dimensional graph.</a:t>
            </a:r>
          </a:p>
          <a:p>
            <a:pPr fontAlgn="base"/>
            <a:r>
              <a:rPr lang="en-IN" b="1" i="1" dirty="0"/>
              <a:t>Syntax:</a:t>
            </a:r>
            <a:r>
              <a:rPr lang="en-IN" i="1" dirty="0"/>
              <a:t> </a:t>
            </a:r>
            <a:r>
              <a:rPr lang="en-IN" i="1" dirty="0" err="1"/>
              <a:t>seaborn.scatterplot</a:t>
            </a:r>
            <a:r>
              <a:rPr lang="en-IN" i="1" dirty="0"/>
              <a:t>(x=None, y=None)</a:t>
            </a:r>
            <a:endParaRPr lang="en-IN" dirty="0"/>
          </a:p>
          <a:p>
            <a:pPr fontAlgn="base"/>
            <a:r>
              <a:rPr lang="en-IN" b="1" i="1" dirty="0"/>
              <a:t>Parameters:</a:t>
            </a:r>
            <a:br>
              <a:rPr lang="en-IN" dirty="0"/>
            </a:br>
            <a:r>
              <a:rPr lang="en-IN" b="1" i="1" dirty="0"/>
              <a:t>x, y:</a:t>
            </a:r>
            <a:r>
              <a:rPr lang="en-IN" i="1" dirty="0"/>
              <a:t> Input data variables that should be numeric.</a:t>
            </a:r>
            <a:endParaRPr lang="en-IN" dirty="0"/>
          </a:p>
          <a:p>
            <a:pPr fontAlgn="base"/>
            <a:r>
              <a:rPr lang="en-IN" b="1" i="1" dirty="0"/>
              <a:t>Returns:</a:t>
            </a:r>
            <a:r>
              <a:rPr lang="en-IN" i="1" dirty="0"/>
              <a:t> This method returns the Axes object with the plot drawn onto it.</a:t>
            </a:r>
            <a:endParaRPr lang="en-IN" dirty="0"/>
          </a:p>
          <a:p>
            <a:pPr algn="just" fontAlgn="base"/>
            <a:br>
              <a:rPr lang="en-IN" dirty="0"/>
            </a:br>
            <a:endParaRPr lang="en-US" dirty="0"/>
          </a:p>
        </p:txBody>
      </p:sp>
      <p:sp>
        <p:nvSpPr>
          <p:cNvPr id="4" name="Date Placeholder 3">
            <a:extLst>
              <a:ext uri="{FF2B5EF4-FFF2-40B4-BE49-F238E27FC236}">
                <a16:creationId xmlns:a16="http://schemas.microsoft.com/office/drawing/2014/main" id="{5AE6104C-D1E3-C44B-B92A-E3B131702B98}"/>
              </a:ext>
            </a:extLst>
          </p:cNvPr>
          <p:cNvSpPr>
            <a:spLocks noGrp="1"/>
          </p:cNvSpPr>
          <p:nvPr>
            <p:ph type="dt" sz="half" idx="10"/>
          </p:nvPr>
        </p:nvSpPr>
        <p:spPr/>
        <p:txBody>
          <a:bodyPr/>
          <a:lstStyle/>
          <a:p>
            <a:fld id="{3C9ECBCE-6FF3-4E44-852A-55B2FFE85612}" type="datetime1">
              <a:rPr lang="en-US" smtClean="0"/>
              <a:t>1/20/22</a:t>
            </a:fld>
            <a:endParaRPr lang="en-US"/>
          </a:p>
        </p:txBody>
      </p:sp>
      <p:sp>
        <p:nvSpPr>
          <p:cNvPr id="5" name="Footer Placeholder 4">
            <a:extLst>
              <a:ext uri="{FF2B5EF4-FFF2-40B4-BE49-F238E27FC236}">
                <a16:creationId xmlns:a16="http://schemas.microsoft.com/office/drawing/2014/main" id="{55342448-5749-BC47-8AFA-E2BC3D5DAD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52CF0-E03C-584B-96D1-F8096D5EA0E1}"/>
              </a:ext>
            </a:extLst>
          </p:cNvPr>
          <p:cNvSpPr>
            <a:spLocks noGrp="1"/>
          </p:cNvSpPr>
          <p:nvPr>
            <p:ph type="sldNum" sz="quarter" idx="12"/>
          </p:nvPr>
        </p:nvSpPr>
        <p:spPr/>
        <p:txBody>
          <a:bodyPr/>
          <a:lstStyle/>
          <a:p>
            <a:fld id="{A8201E05-7680-2B48-BDB1-49A881F5585E}" type="slidenum">
              <a:rPr lang="en-US" smtClean="0"/>
              <a:t>82</a:t>
            </a:fld>
            <a:endParaRPr lang="en-US"/>
          </a:p>
        </p:txBody>
      </p:sp>
    </p:spTree>
    <p:extLst>
      <p:ext uri="{BB962C8B-B14F-4D97-AF65-F5344CB8AC3E}">
        <p14:creationId xmlns:p14="http://schemas.microsoft.com/office/powerpoint/2010/main" val="3323411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0F9E5-F34C-7044-8667-F80FE816EE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27E8FC-872C-3449-B19A-3A62F2AC6015}"/>
              </a:ext>
            </a:extLst>
          </p:cNvPr>
          <p:cNvSpPr>
            <a:spLocks noGrp="1"/>
          </p:cNvSpPr>
          <p:nvPr>
            <p:ph idx="1"/>
          </p:nvPr>
        </p:nvSpPr>
        <p:spPr/>
        <p:txBody>
          <a:bodyPr/>
          <a:lstStyle/>
          <a:p>
            <a:pPr fontAlgn="base"/>
            <a:r>
              <a:rPr lang="en-IN" b="1" dirty="0"/>
              <a:t>Advantages of a scatter plot</a:t>
            </a:r>
          </a:p>
          <a:p>
            <a:pPr lvl="1" fontAlgn="base"/>
            <a:r>
              <a:rPr lang="en-IN" dirty="0"/>
              <a:t>Displays correlation between variables</a:t>
            </a:r>
          </a:p>
          <a:p>
            <a:pPr lvl="1" fontAlgn="base"/>
            <a:r>
              <a:rPr lang="en-IN" dirty="0"/>
              <a:t>Suitable for large data sets</a:t>
            </a:r>
          </a:p>
          <a:p>
            <a:pPr lvl="1" fontAlgn="base"/>
            <a:r>
              <a:rPr lang="en-IN" dirty="0"/>
              <a:t>Easier to find data clusters</a:t>
            </a:r>
          </a:p>
          <a:p>
            <a:pPr lvl="1" fontAlgn="base"/>
            <a:r>
              <a:rPr lang="en-IN" dirty="0"/>
              <a:t>Better representation of each data point</a:t>
            </a:r>
          </a:p>
          <a:p>
            <a:pPr marL="0" indent="0">
              <a:buNone/>
            </a:pPr>
            <a:endParaRPr lang="en-US" dirty="0"/>
          </a:p>
        </p:txBody>
      </p:sp>
      <p:sp>
        <p:nvSpPr>
          <p:cNvPr id="4" name="Date Placeholder 3">
            <a:extLst>
              <a:ext uri="{FF2B5EF4-FFF2-40B4-BE49-F238E27FC236}">
                <a16:creationId xmlns:a16="http://schemas.microsoft.com/office/drawing/2014/main" id="{8F065BCF-0ED8-C747-A271-CF996A0990CD}"/>
              </a:ext>
            </a:extLst>
          </p:cNvPr>
          <p:cNvSpPr>
            <a:spLocks noGrp="1"/>
          </p:cNvSpPr>
          <p:nvPr>
            <p:ph type="dt" sz="half" idx="10"/>
          </p:nvPr>
        </p:nvSpPr>
        <p:spPr/>
        <p:txBody>
          <a:bodyPr/>
          <a:lstStyle/>
          <a:p>
            <a:fld id="{CB64F7F2-BC72-E24F-A778-A9EE610DDED6}" type="datetime1">
              <a:rPr lang="en-US" smtClean="0"/>
              <a:t>1/20/22</a:t>
            </a:fld>
            <a:endParaRPr lang="en-US"/>
          </a:p>
        </p:txBody>
      </p:sp>
      <p:sp>
        <p:nvSpPr>
          <p:cNvPr id="5" name="Footer Placeholder 4">
            <a:extLst>
              <a:ext uri="{FF2B5EF4-FFF2-40B4-BE49-F238E27FC236}">
                <a16:creationId xmlns:a16="http://schemas.microsoft.com/office/drawing/2014/main" id="{F29C50DB-8668-864C-B445-A00C724633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B720C9-E545-5140-BE5B-FCA23778C4D3}"/>
              </a:ext>
            </a:extLst>
          </p:cNvPr>
          <p:cNvSpPr>
            <a:spLocks noGrp="1"/>
          </p:cNvSpPr>
          <p:nvPr>
            <p:ph type="sldNum" sz="quarter" idx="12"/>
          </p:nvPr>
        </p:nvSpPr>
        <p:spPr/>
        <p:txBody>
          <a:bodyPr/>
          <a:lstStyle/>
          <a:p>
            <a:fld id="{A8201E05-7680-2B48-BDB1-49A881F5585E}" type="slidenum">
              <a:rPr lang="en-US" smtClean="0"/>
              <a:t>83</a:t>
            </a:fld>
            <a:endParaRPr lang="en-US"/>
          </a:p>
        </p:txBody>
      </p:sp>
    </p:spTree>
    <p:extLst>
      <p:ext uri="{BB962C8B-B14F-4D97-AF65-F5344CB8AC3E}">
        <p14:creationId xmlns:p14="http://schemas.microsoft.com/office/powerpoint/2010/main" val="17979083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E308-729D-664A-B9C1-0EC27AFF48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CFAFE4-C453-0D48-A4C1-AA6892E4C5C0}"/>
              </a:ext>
            </a:extLst>
          </p:cNvPr>
          <p:cNvSpPr>
            <a:spLocks noGrp="1"/>
          </p:cNvSpPr>
          <p:nvPr>
            <p:ph idx="1"/>
          </p:nvPr>
        </p:nvSpPr>
        <p:spPr/>
        <p:txBody>
          <a:bodyPr/>
          <a:lstStyle/>
          <a:p>
            <a:pPr marL="0" indent="0">
              <a:buNone/>
            </a:pPr>
            <a:r>
              <a:rPr lang="en-US" dirty="0"/>
              <a:t># import module</a:t>
            </a:r>
          </a:p>
          <a:p>
            <a:pPr marL="0" indent="0">
              <a:buNone/>
            </a:pPr>
            <a:r>
              <a:rPr lang="en-US" dirty="0"/>
              <a:t>import seaborn</a:t>
            </a:r>
          </a:p>
          <a:p>
            <a:pPr marL="0" indent="0">
              <a:buNone/>
            </a:pPr>
            <a:r>
              <a:rPr lang="en-US" dirty="0"/>
              <a:t>import pandas</a:t>
            </a:r>
          </a:p>
          <a:p>
            <a:pPr marL="0" indent="0">
              <a:buNone/>
            </a:pPr>
            <a:r>
              <a:rPr lang="en-US" dirty="0"/>
              <a:t> </a:t>
            </a:r>
          </a:p>
          <a:p>
            <a:pPr marL="0" indent="0">
              <a:buNone/>
            </a:pPr>
            <a:r>
              <a:rPr lang="en-US" dirty="0"/>
              <a:t># load csv</a:t>
            </a:r>
          </a:p>
          <a:p>
            <a:pPr marL="0" indent="0">
              <a:buNone/>
            </a:pPr>
            <a:r>
              <a:rPr lang="en-US" dirty="0"/>
              <a:t>data = </a:t>
            </a:r>
            <a:r>
              <a:rPr lang="en-US" dirty="0" err="1"/>
              <a:t>pandas.read_csv</a:t>
            </a:r>
            <a:r>
              <a:rPr lang="en-US" dirty="0"/>
              <a:t>("</a:t>
            </a:r>
            <a:r>
              <a:rPr lang="en-US" dirty="0" err="1"/>
              <a:t>nba.csv</a:t>
            </a:r>
            <a:r>
              <a:rPr lang="en-US" dirty="0"/>
              <a:t>")</a:t>
            </a:r>
          </a:p>
          <a:p>
            <a:pPr marL="0" indent="0">
              <a:buNone/>
            </a:pPr>
            <a:r>
              <a:rPr lang="en-US" dirty="0"/>
              <a:t> </a:t>
            </a:r>
          </a:p>
          <a:p>
            <a:pPr marL="0" indent="0">
              <a:buNone/>
            </a:pPr>
            <a:r>
              <a:rPr lang="en-US" dirty="0"/>
              <a:t># plotting</a:t>
            </a:r>
          </a:p>
          <a:p>
            <a:pPr marL="0" indent="0">
              <a:buNone/>
            </a:pPr>
            <a:r>
              <a:rPr lang="en-US" dirty="0" err="1"/>
              <a:t>seaborn.scatterplot</a:t>
            </a:r>
            <a:r>
              <a:rPr lang="en-US" dirty="0"/>
              <a:t>(data['Age'],data['Weight'])</a:t>
            </a:r>
          </a:p>
        </p:txBody>
      </p:sp>
      <p:sp>
        <p:nvSpPr>
          <p:cNvPr id="4" name="Date Placeholder 3">
            <a:extLst>
              <a:ext uri="{FF2B5EF4-FFF2-40B4-BE49-F238E27FC236}">
                <a16:creationId xmlns:a16="http://schemas.microsoft.com/office/drawing/2014/main" id="{A8B678B5-29C5-5340-BED6-140BBE410EB2}"/>
              </a:ext>
            </a:extLst>
          </p:cNvPr>
          <p:cNvSpPr>
            <a:spLocks noGrp="1"/>
          </p:cNvSpPr>
          <p:nvPr>
            <p:ph type="dt" sz="half" idx="10"/>
          </p:nvPr>
        </p:nvSpPr>
        <p:spPr/>
        <p:txBody>
          <a:bodyPr/>
          <a:lstStyle/>
          <a:p>
            <a:fld id="{48E1A478-7F89-F148-B634-3AEFD6FDCA8C}" type="datetime1">
              <a:rPr lang="en-US" smtClean="0"/>
              <a:t>1/20/22</a:t>
            </a:fld>
            <a:endParaRPr lang="en-US"/>
          </a:p>
        </p:txBody>
      </p:sp>
      <p:sp>
        <p:nvSpPr>
          <p:cNvPr id="5" name="Footer Placeholder 4">
            <a:extLst>
              <a:ext uri="{FF2B5EF4-FFF2-40B4-BE49-F238E27FC236}">
                <a16:creationId xmlns:a16="http://schemas.microsoft.com/office/drawing/2014/main" id="{7361D240-99A0-804C-A609-9B6FB8EE1D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32EAD7-A03E-6D46-9345-C0D4A821127B}"/>
              </a:ext>
            </a:extLst>
          </p:cNvPr>
          <p:cNvSpPr>
            <a:spLocks noGrp="1"/>
          </p:cNvSpPr>
          <p:nvPr>
            <p:ph type="sldNum" sz="quarter" idx="12"/>
          </p:nvPr>
        </p:nvSpPr>
        <p:spPr/>
        <p:txBody>
          <a:bodyPr/>
          <a:lstStyle/>
          <a:p>
            <a:fld id="{A8201E05-7680-2B48-BDB1-49A881F5585E}" type="slidenum">
              <a:rPr lang="en-US" smtClean="0"/>
              <a:t>84</a:t>
            </a:fld>
            <a:endParaRPr lang="en-US"/>
          </a:p>
        </p:txBody>
      </p:sp>
    </p:spTree>
    <p:extLst>
      <p:ext uri="{BB962C8B-B14F-4D97-AF65-F5344CB8AC3E}">
        <p14:creationId xmlns:p14="http://schemas.microsoft.com/office/powerpoint/2010/main" val="37286383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E872-84FC-E543-8969-AEECB312EF82}"/>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F2873068-2E2F-0E40-92DA-6588A0990AD2}"/>
              </a:ext>
            </a:extLst>
          </p:cNvPr>
          <p:cNvSpPr>
            <a:spLocks noGrp="1"/>
          </p:cNvSpPr>
          <p:nvPr>
            <p:ph type="dt" sz="half" idx="10"/>
          </p:nvPr>
        </p:nvSpPr>
        <p:spPr/>
        <p:txBody>
          <a:bodyPr/>
          <a:lstStyle/>
          <a:p>
            <a:fld id="{C1078FC8-8873-B144-A23D-9A1B5F31B29B}" type="datetime1">
              <a:rPr lang="en-US" smtClean="0"/>
              <a:t>1/20/22</a:t>
            </a:fld>
            <a:endParaRPr lang="en-US"/>
          </a:p>
        </p:txBody>
      </p:sp>
      <p:sp>
        <p:nvSpPr>
          <p:cNvPr id="5" name="Footer Placeholder 4">
            <a:extLst>
              <a:ext uri="{FF2B5EF4-FFF2-40B4-BE49-F238E27FC236}">
                <a16:creationId xmlns:a16="http://schemas.microsoft.com/office/drawing/2014/main" id="{906C5C29-6AD2-D54A-96B7-16CD30B117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FEDCBC-51A2-9E47-B1B4-6E0EBCCD0417}"/>
              </a:ext>
            </a:extLst>
          </p:cNvPr>
          <p:cNvSpPr>
            <a:spLocks noGrp="1"/>
          </p:cNvSpPr>
          <p:nvPr>
            <p:ph type="sldNum" sz="quarter" idx="12"/>
          </p:nvPr>
        </p:nvSpPr>
        <p:spPr/>
        <p:txBody>
          <a:bodyPr/>
          <a:lstStyle/>
          <a:p>
            <a:fld id="{A8201E05-7680-2B48-BDB1-49A881F5585E}" type="slidenum">
              <a:rPr lang="en-US" smtClean="0"/>
              <a:t>85</a:t>
            </a:fld>
            <a:endParaRPr lang="en-US"/>
          </a:p>
        </p:txBody>
      </p:sp>
      <p:pic>
        <p:nvPicPr>
          <p:cNvPr id="82946" name="Picture 2">
            <a:extLst>
              <a:ext uri="{FF2B5EF4-FFF2-40B4-BE49-F238E27FC236}">
                <a16:creationId xmlns:a16="http://schemas.microsoft.com/office/drawing/2014/main" id="{5E80B931-82FB-7E48-95C0-74DA732F66F8}"/>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691680" y="1752291"/>
            <a:ext cx="4842470" cy="3086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5573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B1A7C-FF4E-6E4B-8DAB-8C3D6B6BF0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60F717-74DB-8747-8975-504FD5CD6A8D}"/>
              </a:ext>
            </a:extLst>
          </p:cNvPr>
          <p:cNvSpPr>
            <a:spLocks noGrp="1"/>
          </p:cNvSpPr>
          <p:nvPr>
            <p:ph idx="1"/>
          </p:nvPr>
        </p:nvSpPr>
        <p:spPr/>
        <p:txBody>
          <a:bodyPr/>
          <a:lstStyle/>
          <a:p>
            <a:pPr marL="0" indent="0">
              <a:buNone/>
            </a:pPr>
            <a:r>
              <a:rPr lang="en-IN" b="1" dirty="0"/>
              <a:t>Example 2: </a:t>
            </a:r>
            <a:r>
              <a:rPr lang="en-IN" dirty="0"/>
              <a:t>Use the hue parameter for plotting the graph</a:t>
            </a:r>
          </a:p>
          <a:p>
            <a:pPr marL="0" indent="0">
              <a:buNone/>
            </a:pPr>
            <a:r>
              <a:rPr lang="en-US" dirty="0"/>
              <a:t>import seaborn</a:t>
            </a:r>
          </a:p>
          <a:p>
            <a:pPr marL="0" indent="0">
              <a:buNone/>
            </a:pPr>
            <a:r>
              <a:rPr lang="en-US" dirty="0"/>
              <a:t>import pandas</a:t>
            </a:r>
          </a:p>
          <a:p>
            <a:pPr marL="0" indent="0">
              <a:buNone/>
            </a:pPr>
            <a:r>
              <a:rPr lang="en-US" dirty="0"/>
              <a:t>data = </a:t>
            </a:r>
            <a:r>
              <a:rPr lang="en-US" dirty="0" err="1"/>
              <a:t>pandas.read_csv</a:t>
            </a:r>
            <a:r>
              <a:rPr lang="en-US" dirty="0"/>
              <a:t>("</a:t>
            </a:r>
            <a:r>
              <a:rPr lang="en-US" dirty="0" err="1"/>
              <a:t>nba.csv</a:t>
            </a:r>
            <a:r>
              <a:rPr lang="en-US" dirty="0"/>
              <a:t>")</a:t>
            </a:r>
          </a:p>
          <a:p>
            <a:pPr marL="0" indent="0">
              <a:buNone/>
            </a:pPr>
            <a:r>
              <a:rPr lang="en-US" dirty="0"/>
              <a:t> </a:t>
            </a:r>
          </a:p>
          <a:p>
            <a:pPr marL="0" indent="0">
              <a:buNone/>
            </a:pPr>
            <a:r>
              <a:rPr lang="en-US" dirty="0" err="1"/>
              <a:t>seaborn.scatterplot</a:t>
            </a:r>
            <a:r>
              <a:rPr lang="en-US" dirty="0"/>
              <a:t>( data['Age'], data['Weight'], hue =data["Position"])</a:t>
            </a:r>
          </a:p>
        </p:txBody>
      </p:sp>
      <p:sp>
        <p:nvSpPr>
          <p:cNvPr id="4" name="Date Placeholder 3">
            <a:extLst>
              <a:ext uri="{FF2B5EF4-FFF2-40B4-BE49-F238E27FC236}">
                <a16:creationId xmlns:a16="http://schemas.microsoft.com/office/drawing/2014/main" id="{B9C27B19-FAE5-E44D-9FF8-71163D3148DF}"/>
              </a:ext>
            </a:extLst>
          </p:cNvPr>
          <p:cNvSpPr>
            <a:spLocks noGrp="1"/>
          </p:cNvSpPr>
          <p:nvPr>
            <p:ph type="dt" sz="half" idx="10"/>
          </p:nvPr>
        </p:nvSpPr>
        <p:spPr/>
        <p:txBody>
          <a:bodyPr/>
          <a:lstStyle/>
          <a:p>
            <a:fld id="{AA29CEC3-D8DA-744E-A5DE-6D0C14944149}" type="datetime1">
              <a:rPr lang="en-US" smtClean="0"/>
              <a:t>1/20/22</a:t>
            </a:fld>
            <a:endParaRPr lang="en-US"/>
          </a:p>
        </p:txBody>
      </p:sp>
      <p:sp>
        <p:nvSpPr>
          <p:cNvPr id="5" name="Footer Placeholder 4">
            <a:extLst>
              <a:ext uri="{FF2B5EF4-FFF2-40B4-BE49-F238E27FC236}">
                <a16:creationId xmlns:a16="http://schemas.microsoft.com/office/drawing/2014/main" id="{CA49FF24-D05B-9F49-BFAB-AE0E653CAE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5A1F44-DDBB-7A4D-AE89-C8B0AD5C88B6}"/>
              </a:ext>
            </a:extLst>
          </p:cNvPr>
          <p:cNvSpPr>
            <a:spLocks noGrp="1"/>
          </p:cNvSpPr>
          <p:nvPr>
            <p:ph type="sldNum" sz="quarter" idx="12"/>
          </p:nvPr>
        </p:nvSpPr>
        <p:spPr/>
        <p:txBody>
          <a:bodyPr/>
          <a:lstStyle/>
          <a:p>
            <a:fld id="{A8201E05-7680-2B48-BDB1-49A881F5585E}" type="slidenum">
              <a:rPr lang="en-US" smtClean="0"/>
              <a:t>86</a:t>
            </a:fld>
            <a:endParaRPr lang="en-US"/>
          </a:p>
        </p:txBody>
      </p:sp>
    </p:spTree>
    <p:extLst>
      <p:ext uri="{BB962C8B-B14F-4D97-AF65-F5344CB8AC3E}">
        <p14:creationId xmlns:p14="http://schemas.microsoft.com/office/powerpoint/2010/main" val="10200521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C9BAF-32AE-6E4E-8925-F52467F4DCD7}"/>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97AC698E-42D1-D048-8518-0CF79FCD3E4C}"/>
              </a:ext>
            </a:extLst>
          </p:cNvPr>
          <p:cNvSpPr>
            <a:spLocks noGrp="1"/>
          </p:cNvSpPr>
          <p:nvPr>
            <p:ph type="dt" sz="half" idx="10"/>
          </p:nvPr>
        </p:nvSpPr>
        <p:spPr/>
        <p:txBody>
          <a:bodyPr/>
          <a:lstStyle/>
          <a:p>
            <a:fld id="{2A9EDDFE-5860-6B43-887B-873FB2FA5E3D}" type="datetime1">
              <a:rPr lang="en-US" smtClean="0"/>
              <a:t>1/20/22</a:t>
            </a:fld>
            <a:endParaRPr lang="en-US"/>
          </a:p>
        </p:txBody>
      </p:sp>
      <p:sp>
        <p:nvSpPr>
          <p:cNvPr id="5" name="Footer Placeholder 4">
            <a:extLst>
              <a:ext uri="{FF2B5EF4-FFF2-40B4-BE49-F238E27FC236}">
                <a16:creationId xmlns:a16="http://schemas.microsoft.com/office/drawing/2014/main" id="{CDDF41CB-5BF8-E349-8F11-DB3CF8802B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08A4E4-EF80-CA41-B8F8-675BFEDF5367}"/>
              </a:ext>
            </a:extLst>
          </p:cNvPr>
          <p:cNvSpPr>
            <a:spLocks noGrp="1"/>
          </p:cNvSpPr>
          <p:nvPr>
            <p:ph type="sldNum" sz="quarter" idx="12"/>
          </p:nvPr>
        </p:nvSpPr>
        <p:spPr/>
        <p:txBody>
          <a:bodyPr/>
          <a:lstStyle/>
          <a:p>
            <a:fld id="{A8201E05-7680-2B48-BDB1-49A881F5585E}" type="slidenum">
              <a:rPr lang="en-US" smtClean="0"/>
              <a:t>87</a:t>
            </a:fld>
            <a:endParaRPr lang="en-US"/>
          </a:p>
        </p:txBody>
      </p:sp>
      <p:pic>
        <p:nvPicPr>
          <p:cNvPr id="83970" name="Picture 2">
            <a:extLst>
              <a:ext uri="{FF2B5EF4-FFF2-40B4-BE49-F238E27FC236}">
                <a16:creationId xmlns:a16="http://schemas.microsoft.com/office/drawing/2014/main" id="{3B2721E9-AD7C-9443-8B5E-0108529F0B60}"/>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619672" y="1781606"/>
            <a:ext cx="4939878" cy="3031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3035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70E8-0579-D34F-9975-540A7AB571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55425F-6AA5-3F42-B693-EE357174CB94}"/>
              </a:ext>
            </a:extLst>
          </p:cNvPr>
          <p:cNvSpPr>
            <a:spLocks noGrp="1"/>
          </p:cNvSpPr>
          <p:nvPr>
            <p:ph idx="1"/>
          </p:nvPr>
        </p:nvSpPr>
        <p:spPr/>
        <p:txBody>
          <a:bodyPr>
            <a:normAutofit fontScale="85000" lnSpcReduction="10000"/>
          </a:bodyPr>
          <a:lstStyle/>
          <a:p>
            <a:pPr marL="0" indent="0" fontAlgn="base">
              <a:buNone/>
            </a:pPr>
            <a:r>
              <a:rPr lang="en-IN" b="1" dirty="0"/>
              <a:t>Bar plot:</a:t>
            </a:r>
          </a:p>
          <a:p>
            <a:pPr fontAlgn="base"/>
            <a:r>
              <a:rPr lang="en-IN" u="sng" dirty="0">
                <a:hlinkClick r:id="rId2"/>
              </a:rPr>
              <a:t>Barplot</a:t>
            </a:r>
            <a:r>
              <a:rPr lang="en-IN" dirty="0"/>
              <a:t> represents an estimate of central tendency for a numeric variable with the height of each rectangle and provides some indication of the uncertainty around that estimate using error bars. </a:t>
            </a:r>
          </a:p>
          <a:p>
            <a:pPr fontAlgn="base"/>
            <a:r>
              <a:rPr lang="en-IN" b="1" dirty="0"/>
              <a:t>Syntax :</a:t>
            </a:r>
            <a:r>
              <a:rPr lang="en-IN" dirty="0"/>
              <a:t> </a:t>
            </a:r>
            <a:r>
              <a:rPr lang="en-IN" dirty="0" err="1"/>
              <a:t>seaborn.barplot</a:t>
            </a:r>
            <a:r>
              <a:rPr lang="en-IN" dirty="0"/>
              <a:t>(x=None, y=None, hue=None, data=None)</a:t>
            </a:r>
          </a:p>
          <a:p>
            <a:pPr fontAlgn="base"/>
            <a:r>
              <a:rPr lang="en-IN" b="1" dirty="0"/>
              <a:t>Parameters :</a:t>
            </a:r>
            <a:endParaRPr lang="en-IN" dirty="0"/>
          </a:p>
          <a:p>
            <a:pPr fontAlgn="base"/>
            <a:r>
              <a:rPr lang="en-IN" b="1" dirty="0"/>
              <a:t>x, y :</a:t>
            </a:r>
            <a:r>
              <a:rPr lang="en-IN" dirty="0"/>
              <a:t> This parameter take names of variables in data or vector data, Inputs for plotting long-form data.</a:t>
            </a:r>
          </a:p>
          <a:p>
            <a:pPr fontAlgn="base"/>
            <a:r>
              <a:rPr lang="en-IN" b="1" dirty="0"/>
              <a:t>hue :</a:t>
            </a:r>
            <a:r>
              <a:rPr lang="en-IN" dirty="0"/>
              <a:t> (optional) This parameter take column name for colour encoding.</a:t>
            </a:r>
          </a:p>
          <a:p>
            <a:pPr fontAlgn="base"/>
            <a:r>
              <a:rPr lang="en-IN" b="1" dirty="0"/>
              <a:t>data :</a:t>
            </a:r>
            <a:r>
              <a:rPr lang="en-IN" dirty="0"/>
              <a:t> (optional) This parameter take </a:t>
            </a:r>
            <a:r>
              <a:rPr lang="en-IN" dirty="0" err="1"/>
              <a:t>DataFrame</a:t>
            </a:r>
            <a:r>
              <a:rPr lang="en-IN" dirty="0"/>
              <a:t>, array, or list of arrays, Dataset for plotting. If x and y are absent, this is interpreted as wide-form. Otherwise it is expected to be long-form.</a:t>
            </a:r>
          </a:p>
          <a:p>
            <a:pPr fontAlgn="base"/>
            <a:r>
              <a:rPr lang="en-IN" b="1" dirty="0"/>
              <a:t>Returns : </a:t>
            </a:r>
            <a:r>
              <a:rPr lang="en-IN" dirty="0"/>
              <a:t>Returns the Axes object with the plot drawn onto it. </a:t>
            </a:r>
          </a:p>
          <a:p>
            <a:pPr marL="0" indent="0">
              <a:buNone/>
            </a:pPr>
            <a:endParaRPr lang="en-US" dirty="0"/>
          </a:p>
        </p:txBody>
      </p:sp>
      <p:sp>
        <p:nvSpPr>
          <p:cNvPr id="4" name="Date Placeholder 3">
            <a:extLst>
              <a:ext uri="{FF2B5EF4-FFF2-40B4-BE49-F238E27FC236}">
                <a16:creationId xmlns:a16="http://schemas.microsoft.com/office/drawing/2014/main" id="{E66E379F-0F74-E745-B378-C9C6220953E7}"/>
              </a:ext>
            </a:extLst>
          </p:cNvPr>
          <p:cNvSpPr>
            <a:spLocks noGrp="1"/>
          </p:cNvSpPr>
          <p:nvPr>
            <p:ph type="dt" sz="half" idx="10"/>
          </p:nvPr>
        </p:nvSpPr>
        <p:spPr/>
        <p:txBody>
          <a:bodyPr/>
          <a:lstStyle/>
          <a:p>
            <a:fld id="{DA8CA558-DED4-BC40-9892-4FC21C4121EC}" type="datetime1">
              <a:rPr lang="en-US" smtClean="0"/>
              <a:t>1/20/22</a:t>
            </a:fld>
            <a:endParaRPr lang="en-US"/>
          </a:p>
        </p:txBody>
      </p:sp>
      <p:sp>
        <p:nvSpPr>
          <p:cNvPr id="5" name="Footer Placeholder 4">
            <a:extLst>
              <a:ext uri="{FF2B5EF4-FFF2-40B4-BE49-F238E27FC236}">
                <a16:creationId xmlns:a16="http://schemas.microsoft.com/office/drawing/2014/main" id="{AF4996DD-03CB-D848-A856-FB9C080029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99085-51C4-D34D-BC74-25002422243C}"/>
              </a:ext>
            </a:extLst>
          </p:cNvPr>
          <p:cNvSpPr>
            <a:spLocks noGrp="1"/>
          </p:cNvSpPr>
          <p:nvPr>
            <p:ph type="sldNum" sz="quarter" idx="12"/>
          </p:nvPr>
        </p:nvSpPr>
        <p:spPr/>
        <p:txBody>
          <a:bodyPr/>
          <a:lstStyle/>
          <a:p>
            <a:fld id="{A8201E05-7680-2B48-BDB1-49A881F5585E}" type="slidenum">
              <a:rPr lang="en-US" smtClean="0"/>
              <a:t>88</a:t>
            </a:fld>
            <a:endParaRPr lang="en-US"/>
          </a:p>
        </p:txBody>
      </p:sp>
    </p:spTree>
    <p:extLst>
      <p:ext uri="{BB962C8B-B14F-4D97-AF65-F5344CB8AC3E}">
        <p14:creationId xmlns:p14="http://schemas.microsoft.com/office/powerpoint/2010/main" val="911959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4E5A-0D81-454B-82BD-DDDC037FFD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1ADC88-7FB4-3F4F-8CA1-D00E2A61D562}"/>
              </a:ext>
            </a:extLst>
          </p:cNvPr>
          <p:cNvSpPr>
            <a:spLocks noGrp="1"/>
          </p:cNvSpPr>
          <p:nvPr>
            <p:ph idx="1"/>
          </p:nvPr>
        </p:nvSpPr>
        <p:spPr/>
        <p:txBody>
          <a:bodyPr/>
          <a:lstStyle/>
          <a:p>
            <a:pPr marL="0" indent="0">
              <a:buNone/>
            </a:pPr>
            <a:r>
              <a:rPr lang="en-US" dirty="0"/>
              <a:t># import module</a:t>
            </a:r>
          </a:p>
          <a:p>
            <a:pPr marL="0" indent="0">
              <a:buNone/>
            </a:pPr>
            <a:r>
              <a:rPr lang="en-US" dirty="0"/>
              <a:t>import seaborn</a:t>
            </a:r>
          </a:p>
          <a:p>
            <a:pPr marL="0" indent="0">
              <a:buNone/>
            </a:pPr>
            <a:r>
              <a:rPr lang="en-US" dirty="0"/>
              <a:t> </a:t>
            </a:r>
          </a:p>
          <a:p>
            <a:pPr marL="0" indent="0">
              <a:buNone/>
            </a:pPr>
            <a:r>
              <a:rPr lang="en-US" dirty="0" err="1"/>
              <a:t>seaborn.set</a:t>
            </a:r>
            <a:r>
              <a:rPr lang="en-US" dirty="0"/>
              <a:t>(style = '</a:t>
            </a:r>
            <a:r>
              <a:rPr lang="en-US" dirty="0" err="1"/>
              <a:t>whitegrid</a:t>
            </a:r>
            <a:r>
              <a:rPr lang="en-US" dirty="0"/>
              <a:t>')</a:t>
            </a:r>
          </a:p>
          <a:p>
            <a:pPr marL="0" indent="0">
              <a:buNone/>
            </a:pPr>
            <a:r>
              <a:rPr lang="en-US" dirty="0"/>
              <a:t> </a:t>
            </a:r>
          </a:p>
          <a:p>
            <a:pPr marL="0" indent="0">
              <a:buNone/>
            </a:pPr>
            <a:r>
              <a:rPr lang="en-US" dirty="0"/>
              <a:t># read csv and plot</a:t>
            </a:r>
          </a:p>
          <a:p>
            <a:pPr marL="0" indent="0">
              <a:buNone/>
            </a:pPr>
            <a:r>
              <a:rPr lang="en-US" dirty="0"/>
              <a:t>data = </a:t>
            </a:r>
            <a:r>
              <a:rPr lang="en-US" dirty="0" err="1"/>
              <a:t>pandas.read_csv</a:t>
            </a:r>
            <a:r>
              <a:rPr lang="en-US" dirty="0"/>
              <a:t>("</a:t>
            </a:r>
            <a:r>
              <a:rPr lang="en-US" dirty="0" err="1"/>
              <a:t>nba.csv</a:t>
            </a:r>
            <a:r>
              <a:rPr lang="en-US" dirty="0"/>
              <a:t>")</a:t>
            </a:r>
          </a:p>
          <a:p>
            <a:pPr marL="0" indent="0">
              <a:buNone/>
            </a:pPr>
            <a:r>
              <a:rPr lang="en-US" dirty="0" err="1"/>
              <a:t>seaborn.barplot</a:t>
            </a:r>
            <a:r>
              <a:rPr lang="en-US" dirty="0"/>
              <a:t>(x =data["Age"])</a:t>
            </a:r>
          </a:p>
        </p:txBody>
      </p:sp>
      <p:sp>
        <p:nvSpPr>
          <p:cNvPr id="4" name="Date Placeholder 3">
            <a:extLst>
              <a:ext uri="{FF2B5EF4-FFF2-40B4-BE49-F238E27FC236}">
                <a16:creationId xmlns:a16="http://schemas.microsoft.com/office/drawing/2014/main" id="{E5E69881-75CE-0D47-A5A5-8ED4C3AC556A}"/>
              </a:ext>
            </a:extLst>
          </p:cNvPr>
          <p:cNvSpPr>
            <a:spLocks noGrp="1"/>
          </p:cNvSpPr>
          <p:nvPr>
            <p:ph type="dt" sz="half" idx="10"/>
          </p:nvPr>
        </p:nvSpPr>
        <p:spPr/>
        <p:txBody>
          <a:bodyPr/>
          <a:lstStyle/>
          <a:p>
            <a:fld id="{813352E4-DF30-DD4C-9285-D193F133637E}" type="datetime1">
              <a:rPr lang="en-US" smtClean="0"/>
              <a:t>1/20/22</a:t>
            </a:fld>
            <a:endParaRPr lang="en-US"/>
          </a:p>
        </p:txBody>
      </p:sp>
      <p:sp>
        <p:nvSpPr>
          <p:cNvPr id="5" name="Footer Placeholder 4">
            <a:extLst>
              <a:ext uri="{FF2B5EF4-FFF2-40B4-BE49-F238E27FC236}">
                <a16:creationId xmlns:a16="http://schemas.microsoft.com/office/drawing/2014/main" id="{794C6308-DFFD-5F4A-8DCA-A1F0CEE04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CE9915-0ED0-9642-BDC6-74BCE745290A}"/>
              </a:ext>
            </a:extLst>
          </p:cNvPr>
          <p:cNvSpPr>
            <a:spLocks noGrp="1"/>
          </p:cNvSpPr>
          <p:nvPr>
            <p:ph type="sldNum" sz="quarter" idx="12"/>
          </p:nvPr>
        </p:nvSpPr>
        <p:spPr/>
        <p:txBody>
          <a:bodyPr/>
          <a:lstStyle/>
          <a:p>
            <a:fld id="{A8201E05-7680-2B48-BDB1-49A881F5585E}" type="slidenum">
              <a:rPr lang="en-US" smtClean="0"/>
              <a:t>89</a:t>
            </a:fld>
            <a:endParaRPr lang="en-US"/>
          </a:p>
        </p:txBody>
      </p:sp>
    </p:spTree>
    <p:extLst>
      <p:ext uri="{BB962C8B-B14F-4D97-AF65-F5344CB8AC3E}">
        <p14:creationId xmlns:p14="http://schemas.microsoft.com/office/powerpoint/2010/main" val="4106635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9121A-5578-5B46-8E47-5DEEE4EBFD00}"/>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450A9AEE-0A7F-CF4C-A873-22714590C611}"/>
              </a:ext>
            </a:extLst>
          </p:cNvPr>
          <p:cNvSpPr>
            <a:spLocks noGrp="1"/>
          </p:cNvSpPr>
          <p:nvPr>
            <p:ph type="dt" sz="half" idx="10"/>
          </p:nvPr>
        </p:nvSpPr>
        <p:spPr/>
        <p:txBody>
          <a:bodyPr/>
          <a:lstStyle/>
          <a:p>
            <a:fld id="{55DE3F18-AFCC-416B-AD1C-4AD234471CC1}" type="datetime1">
              <a:rPr lang="en-US" smtClean="0"/>
              <a:t>1/20/22</a:t>
            </a:fld>
            <a:endParaRPr lang="en-IN"/>
          </a:p>
        </p:txBody>
      </p:sp>
      <p:sp>
        <p:nvSpPr>
          <p:cNvPr id="5" name="Slide Number Placeholder 4">
            <a:extLst>
              <a:ext uri="{FF2B5EF4-FFF2-40B4-BE49-F238E27FC236}">
                <a16:creationId xmlns:a16="http://schemas.microsoft.com/office/drawing/2014/main" id="{35CC9CA6-E4B9-4D48-B77B-3B68D5D5FA73}"/>
              </a:ext>
            </a:extLst>
          </p:cNvPr>
          <p:cNvSpPr>
            <a:spLocks noGrp="1"/>
          </p:cNvSpPr>
          <p:nvPr>
            <p:ph type="sldNum" sz="quarter" idx="12"/>
          </p:nvPr>
        </p:nvSpPr>
        <p:spPr/>
        <p:txBody>
          <a:bodyPr/>
          <a:lstStyle/>
          <a:p>
            <a:fld id="{0E2B90DE-CA9C-452B-80F9-35262CC2B070}" type="slidenum">
              <a:rPr lang="en-IN" smtClean="0"/>
              <a:pPr/>
              <a:t>9</a:t>
            </a:fld>
            <a:endParaRPr lang="en-IN"/>
          </a:p>
        </p:txBody>
      </p:sp>
      <p:sp>
        <p:nvSpPr>
          <p:cNvPr id="6" name="Content Placeholder 5">
            <a:extLst>
              <a:ext uri="{FF2B5EF4-FFF2-40B4-BE49-F238E27FC236}">
                <a16:creationId xmlns:a16="http://schemas.microsoft.com/office/drawing/2014/main" id="{DDAF97B5-6722-E94D-835E-48CA2CF0652F}"/>
              </a:ext>
            </a:extLst>
          </p:cNvPr>
          <p:cNvSpPr>
            <a:spLocks noGrp="1"/>
          </p:cNvSpPr>
          <p:nvPr>
            <p:ph sz="quarter" idx="1"/>
          </p:nvPr>
        </p:nvSpPr>
        <p:spPr/>
        <p:txBody>
          <a:bodyPr>
            <a:normAutofit lnSpcReduction="10000"/>
          </a:bodyPr>
          <a:lstStyle/>
          <a:p>
            <a:pPr marL="0" indent="0" fontAlgn="base">
              <a:buNone/>
            </a:pPr>
            <a:r>
              <a:rPr lang="en-IN" b="1" dirty="0"/>
              <a:t>ANOVA</a:t>
            </a:r>
          </a:p>
          <a:p>
            <a:pPr fontAlgn="base"/>
            <a:r>
              <a:rPr lang="en-IN" dirty="0"/>
              <a:t>ANOVA stands for Analysis of Variance. It is performed to figure out the relation between the different group of categorical data. </a:t>
            </a:r>
          </a:p>
          <a:p>
            <a:pPr fontAlgn="base"/>
            <a:r>
              <a:rPr lang="en-IN" dirty="0"/>
              <a:t>Under ANOVA we have two measures as result: </a:t>
            </a:r>
            <a:br>
              <a:rPr lang="en-IN" dirty="0"/>
            </a:br>
            <a:r>
              <a:rPr lang="en-IN" dirty="0"/>
              <a:t>– F-</a:t>
            </a:r>
            <a:r>
              <a:rPr lang="en-IN" dirty="0" err="1"/>
              <a:t>testscore</a:t>
            </a:r>
            <a:r>
              <a:rPr lang="en-IN" dirty="0"/>
              <a:t> : which shows the variation of groups mean over variation </a:t>
            </a:r>
            <a:br>
              <a:rPr lang="en-IN" dirty="0"/>
            </a:br>
            <a:r>
              <a:rPr lang="en-IN" dirty="0"/>
              <a:t>– p-value: it shows the importance of the result </a:t>
            </a:r>
            <a:br>
              <a:rPr lang="en-IN" dirty="0"/>
            </a:br>
            <a:endParaRPr lang="en-IN" dirty="0"/>
          </a:p>
          <a:p>
            <a:pPr fontAlgn="base"/>
            <a:r>
              <a:rPr lang="en-IN" dirty="0"/>
              <a:t>This can be performed using python module </a:t>
            </a:r>
            <a:r>
              <a:rPr lang="en-IN" dirty="0" err="1"/>
              <a:t>scipy</a:t>
            </a:r>
            <a:r>
              <a:rPr lang="en-IN" dirty="0"/>
              <a:t> method name </a:t>
            </a:r>
            <a:r>
              <a:rPr lang="en-IN" i="1" dirty="0" err="1"/>
              <a:t>f_oneway</a:t>
            </a:r>
            <a:r>
              <a:rPr lang="en-IN" i="1" dirty="0"/>
              <a:t>()</a:t>
            </a:r>
            <a:r>
              <a:rPr lang="en-IN" dirty="0"/>
              <a:t> </a:t>
            </a:r>
          </a:p>
          <a:p>
            <a:pPr marL="0" indent="0">
              <a:buNone/>
            </a:pPr>
            <a:endParaRPr lang="en-US" dirty="0"/>
          </a:p>
        </p:txBody>
      </p:sp>
    </p:spTree>
    <p:extLst>
      <p:ext uri="{BB962C8B-B14F-4D97-AF65-F5344CB8AC3E}">
        <p14:creationId xmlns:p14="http://schemas.microsoft.com/office/powerpoint/2010/main" val="856677321"/>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2C80-2090-A34E-AC32-9A4496E35E33}"/>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CF911CA6-C47E-0A46-B5C6-642AC1B78AA0}"/>
              </a:ext>
            </a:extLst>
          </p:cNvPr>
          <p:cNvSpPr>
            <a:spLocks noGrp="1"/>
          </p:cNvSpPr>
          <p:nvPr>
            <p:ph type="dt" sz="half" idx="10"/>
          </p:nvPr>
        </p:nvSpPr>
        <p:spPr/>
        <p:txBody>
          <a:bodyPr/>
          <a:lstStyle/>
          <a:p>
            <a:fld id="{11DD7B85-0FA8-414C-8C27-BED735F0DF71}" type="datetime1">
              <a:rPr lang="en-US" smtClean="0"/>
              <a:t>1/20/22</a:t>
            </a:fld>
            <a:endParaRPr lang="en-US"/>
          </a:p>
        </p:txBody>
      </p:sp>
      <p:sp>
        <p:nvSpPr>
          <p:cNvPr id="5" name="Footer Placeholder 4">
            <a:extLst>
              <a:ext uri="{FF2B5EF4-FFF2-40B4-BE49-F238E27FC236}">
                <a16:creationId xmlns:a16="http://schemas.microsoft.com/office/drawing/2014/main" id="{0F900B3B-B8C3-8840-AFA9-BFA128A501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25A9AC-04FE-C546-82F6-14B2C0DDF436}"/>
              </a:ext>
            </a:extLst>
          </p:cNvPr>
          <p:cNvSpPr>
            <a:spLocks noGrp="1"/>
          </p:cNvSpPr>
          <p:nvPr>
            <p:ph type="sldNum" sz="quarter" idx="12"/>
          </p:nvPr>
        </p:nvSpPr>
        <p:spPr/>
        <p:txBody>
          <a:bodyPr/>
          <a:lstStyle/>
          <a:p>
            <a:fld id="{A8201E05-7680-2B48-BDB1-49A881F5585E}" type="slidenum">
              <a:rPr lang="en-US" smtClean="0"/>
              <a:t>90</a:t>
            </a:fld>
            <a:endParaRPr lang="en-US"/>
          </a:p>
        </p:txBody>
      </p:sp>
      <p:pic>
        <p:nvPicPr>
          <p:cNvPr id="87042" name="Picture 2">
            <a:extLst>
              <a:ext uri="{FF2B5EF4-FFF2-40B4-BE49-F238E27FC236}">
                <a16:creationId xmlns:a16="http://schemas.microsoft.com/office/drawing/2014/main" id="{A44EDB2D-2F8A-4C47-8F41-C6FE17C61BA1}"/>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691680" y="1645365"/>
            <a:ext cx="4772620" cy="3206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3271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FE74F-CD66-0D47-93D2-E614AF73FC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B984A5-16BD-B940-9D76-1C9A17221329}"/>
              </a:ext>
            </a:extLst>
          </p:cNvPr>
          <p:cNvSpPr>
            <a:spLocks noGrp="1"/>
          </p:cNvSpPr>
          <p:nvPr>
            <p:ph idx="1"/>
          </p:nvPr>
        </p:nvSpPr>
        <p:spPr/>
        <p:txBody>
          <a:bodyPr/>
          <a:lstStyle/>
          <a:p>
            <a:pPr marL="0" indent="0">
              <a:buNone/>
            </a:pPr>
            <a:r>
              <a:rPr lang="en-US" dirty="0"/>
              <a:t>Example 2</a:t>
            </a:r>
          </a:p>
          <a:p>
            <a:pPr marL="0" indent="0">
              <a:buNone/>
            </a:pPr>
            <a:r>
              <a:rPr lang="en-US" dirty="0"/>
              <a:t># import module</a:t>
            </a:r>
          </a:p>
          <a:p>
            <a:pPr marL="0" indent="0">
              <a:buNone/>
            </a:pPr>
            <a:r>
              <a:rPr lang="en-US" dirty="0"/>
              <a:t>import seaborn</a:t>
            </a:r>
          </a:p>
          <a:p>
            <a:pPr marL="0" indent="0">
              <a:buNone/>
            </a:pPr>
            <a:r>
              <a:rPr lang="en-US" dirty="0"/>
              <a:t> </a:t>
            </a:r>
          </a:p>
          <a:p>
            <a:pPr marL="0" indent="0">
              <a:buNone/>
            </a:pPr>
            <a:r>
              <a:rPr lang="en-US" dirty="0" err="1"/>
              <a:t>seaborn.set</a:t>
            </a:r>
            <a:r>
              <a:rPr lang="en-US" dirty="0"/>
              <a:t>(style = '</a:t>
            </a:r>
            <a:r>
              <a:rPr lang="en-US" dirty="0" err="1"/>
              <a:t>whitegrid</a:t>
            </a:r>
            <a:r>
              <a:rPr lang="en-US" dirty="0"/>
              <a:t>')</a:t>
            </a:r>
          </a:p>
          <a:p>
            <a:pPr marL="0" indent="0">
              <a:buNone/>
            </a:pPr>
            <a:r>
              <a:rPr lang="en-US" dirty="0"/>
              <a:t> </a:t>
            </a:r>
          </a:p>
          <a:p>
            <a:pPr marL="0" indent="0">
              <a:buNone/>
            </a:pPr>
            <a:r>
              <a:rPr lang="en-US" dirty="0"/>
              <a:t># read csv and plot</a:t>
            </a:r>
          </a:p>
          <a:p>
            <a:pPr marL="0" indent="0">
              <a:buNone/>
            </a:pPr>
            <a:r>
              <a:rPr lang="en-US" dirty="0"/>
              <a:t>data = </a:t>
            </a:r>
            <a:r>
              <a:rPr lang="en-US" dirty="0" err="1"/>
              <a:t>pandas.read_csv</a:t>
            </a:r>
            <a:r>
              <a:rPr lang="en-US" dirty="0"/>
              <a:t>("</a:t>
            </a:r>
            <a:r>
              <a:rPr lang="en-US" dirty="0" err="1"/>
              <a:t>nba.csv</a:t>
            </a:r>
            <a:r>
              <a:rPr lang="en-US" dirty="0"/>
              <a:t>")</a:t>
            </a:r>
          </a:p>
          <a:p>
            <a:pPr marL="0" indent="0">
              <a:buNone/>
            </a:pPr>
            <a:r>
              <a:rPr lang="en-US" dirty="0" err="1"/>
              <a:t>seaborn.barplot</a:t>
            </a:r>
            <a:r>
              <a:rPr lang="en-US" dirty="0"/>
              <a:t>(x ="Age", y ="Weight", data = data)</a:t>
            </a:r>
          </a:p>
        </p:txBody>
      </p:sp>
      <p:sp>
        <p:nvSpPr>
          <p:cNvPr id="4" name="Date Placeholder 3">
            <a:extLst>
              <a:ext uri="{FF2B5EF4-FFF2-40B4-BE49-F238E27FC236}">
                <a16:creationId xmlns:a16="http://schemas.microsoft.com/office/drawing/2014/main" id="{F3890E41-0BA4-2949-98EB-7FE24777B78B}"/>
              </a:ext>
            </a:extLst>
          </p:cNvPr>
          <p:cNvSpPr>
            <a:spLocks noGrp="1"/>
          </p:cNvSpPr>
          <p:nvPr>
            <p:ph type="dt" sz="half" idx="10"/>
          </p:nvPr>
        </p:nvSpPr>
        <p:spPr/>
        <p:txBody>
          <a:bodyPr/>
          <a:lstStyle/>
          <a:p>
            <a:fld id="{C05CD8D6-033A-9A4A-9F05-B06F7369C156}" type="datetime1">
              <a:rPr lang="en-US" smtClean="0"/>
              <a:t>1/20/22</a:t>
            </a:fld>
            <a:endParaRPr lang="en-US"/>
          </a:p>
        </p:txBody>
      </p:sp>
      <p:sp>
        <p:nvSpPr>
          <p:cNvPr id="5" name="Footer Placeholder 4">
            <a:extLst>
              <a:ext uri="{FF2B5EF4-FFF2-40B4-BE49-F238E27FC236}">
                <a16:creationId xmlns:a16="http://schemas.microsoft.com/office/drawing/2014/main" id="{10E72B53-5CD9-3C4A-AE5E-57C5CDD3A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FA1E83-88D2-C140-B3DB-B0553271E859}"/>
              </a:ext>
            </a:extLst>
          </p:cNvPr>
          <p:cNvSpPr>
            <a:spLocks noGrp="1"/>
          </p:cNvSpPr>
          <p:nvPr>
            <p:ph type="sldNum" sz="quarter" idx="12"/>
          </p:nvPr>
        </p:nvSpPr>
        <p:spPr/>
        <p:txBody>
          <a:bodyPr/>
          <a:lstStyle/>
          <a:p>
            <a:fld id="{A8201E05-7680-2B48-BDB1-49A881F5585E}" type="slidenum">
              <a:rPr lang="en-US" smtClean="0"/>
              <a:t>91</a:t>
            </a:fld>
            <a:endParaRPr lang="en-US"/>
          </a:p>
        </p:txBody>
      </p:sp>
    </p:spTree>
    <p:extLst>
      <p:ext uri="{BB962C8B-B14F-4D97-AF65-F5344CB8AC3E}">
        <p14:creationId xmlns:p14="http://schemas.microsoft.com/office/powerpoint/2010/main" val="32344023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73A9-3111-334B-BF59-A30668309978}"/>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822A7081-6293-414C-B55C-56260A07D5D1}"/>
              </a:ext>
            </a:extLst>
          </p:cNvPr>
          <p:cNvSpPr>
            <a:spLocks noGrp="1"/>
          </p:cNvSpPr>
          <p:nvPr>
            <p:ph type="dt" sz="half" idx="10"/>
          </p:nvPr>
        </p:nvSpPr>
        <p:spPr/>
        <p:txBody>
          <a:bodyPr/>
          <a:lstStyle/>
          <a:p>
            <a:fld id="{0785301A-7FC8-2444-80EB-5103E09BE83D}" type="datetime1">
              <a:rPr lang="en-US" smtClean="0"/>
              <a:t>1/20/22</a:t>
            </a:fld>
            <a:endParaRPr lang="en-US"/>
          </a:p>
        </p:txBody>
      </p:sp>
      <p:sp>
        <p:nvSpPr>
          <p:cNvPr id="5" name="Footer Placeholder 4">
            <a:extLst>
              <a:ext uri="{FF2B5EF4-FFF2-40B4-BE49-F238E27FC236}">
                <a16:creationId xmlns:a16="http://schemas.microsoft.com/office/drawing/2014/main" id="{5544E852-775F-E845-B41E-8DF7E0B00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B1F7D6-FA8B-BD4A-A0F2-9D34E90D6064}"/>
              </a:ext>
            </a:extLst>
          </p:cNvPr>
          <p:cNvSpPr>
            <a:spLocks noGrp="1"/>
          </p:cNvSpPr>
          <p:nvPr>
            <p:ph type="sldNum" sz="quarter" idx="12"/>
          </p:nvPr>
        </p:nvSpPr>
        <p:spPr/>
        <p:txBody>
          <a:bodyPr/>
          <a:lstStyle/>
          <a:p>
            <a:fld id="{A8201E05-7680-2B48-BDB1-49A881F5585E}" type="slidenum">
              <a:rPr lang="en-US" smtClean="0"/>
              <a:t>92</a:t>
            </a:fld>
            <a:endParaRPr lang="en-US"/>
          </a:p>
        </p:txBody>
      </p:sp>
      <p:pic>
        <p:nvPicPr>
          <p:cNvPr id="88066" name="Picture 2" descr="Lightbox">
            <a:extLst>
              <a:ext uri="{FF2B5EF4-FFF2-40B4-BE49-F238E27FC236}">
                <a16:creationId xmlns:a16="http://schemas.microsoft.com/office/drawing/2014/main" id="{0622958E-95F7-9F41-9A44-138CC023966E}"/>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637086" y="1628800"/>
            <a:ext cx="4833564" cy="321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1547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9115C-29CF-5A4E-8CBD-7DB5068877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C1AD64-B347-3641-8BB5-0CFECB27BE44}"/>
              </a:ext>
            </a:extLst>
          </p:cNvPr>
          <p:cNvSpPr>
            <a:spLocks noGrp="1"/>
          </p:cNvSpPr>
          <p:nvPr>
            <p:ph idx="1"/>
          </p:nvPr>
        </p:nvSpPr>
        <p:spPr/>
        <p:txBody>
          <a:bodyPr>
            <a:normAutofit fontScale="92500" lnSpcReduction="20000"/>
          </a:bodyPr>
          <a:lstStyle/>
          <a:p>
            <a:pPr marL="0" indent="0" fontAlgn="base">
              <a:buNone/>
            </a:pPr>
            <a:r>
              <a:rPr lang="en-IN" b="1" dirty="0"/>
              <a:t>Point plot:</a:t>
            </a:r>
          </a:p>
          <a:p>
            <a:pPr fontAlgn="base"/>
            <a:r>
              <a:rPr lang="en-IN" b="1" dirty="0"/>
              <a:t>Point plot </a:t>
            </a:r>
            <a:r>
              <a:rPr lang="en-IN" dirty="0"/>
              <a:t>used to show point estimates and confidence intervals using scatter plot glyphs. A point plot represents an estimate of central tendency for a numeric variable by the position of scatter plot points and provides some indication of the uncertainty around that estimate using error bars.</a:t>
            </a:r>
          </a:p>
          <a:p>
            <a:pPr marL="0" indent="0" fontAlgn="base">
              <a:buNone/>
            </a:pPr>
            <a:r>
              <a:rPr lang="en-IN" b="1" i="1" dirty="0"/>
              <a:t>Syntax:</a:t>
            </a:r>
            <a:r>
              <a:rPr lang="en-IN" i="1" dirty="0"/>
              <a:t> </a:t>
            </a:r>
            <a:r>
              <a:rPr lang="en-IN" i="1" dirty="0" err="1"/>
              <a:t>seaborn.pointplot</a:t>
            </a:r>
            <a:r>
              <a:rPr lang="en-IN" i="1" dirty="0"/>
              <a:t>(x=None, y=None, hue=None, data=None)</a:t>
            </a:r>
            <a:endParaRPr lang="en-IN" dirty="0"/>
          </a:p>
          <a:p>
            <a:pPr fontAlgn="base"/>
            <a:r>
              <a:rPr lang="en-IN" b="1" i="1" dirty="0"/>
              <a:t>Parameters:</a:t>
            </a:r>
            <a:endParaRPr lang="en-IN" dirty="0"/>
          </a:p>
          <a:p>
            <a:pPr fontAlgn="base"/>
            <a:r>
              <a:rPr lang="en-IN" b="1" i="1" dirty="0"/>
              <a:t>x, y: </a:t>
            </a:r>
            <a:r>
              <a:rPr lang="en-IN" i="1" dirty="0"/>
              <a:t>Inputs for plotting long-form data.</a:t>
            </a:r>
            <a:endParaRPr lang="en-IN" dirty="0"/>
          </a:p>
          <a:p>
            <a:pPr fontAlgn="base"/>
            <a:r>
              <a:rPr lang="en-IN" b="1" i="1" dirty="0"/>
              <a:t>hue: </a:t>
            </a:r>
            <a:r>
              <a:rPr lang="en-IN" i="1" dirty="0"/>
              <a:t>(optional) column name for </a:t>
            </a:r>
            <a:r>
              <a:rPr lang="en-IN" i="1" dirty="0" err="1"/>
              <a:t>color</a:t>
            </a:r>
            <a:r>
              <a:rPr lang="en-IN" i="1" dirty="0"/>
              <a:t> encoding.</a:t>
            </a:r>
            <a:endParaRPr lang="en-IN" dirty="0"/>
          </a:p>
          <a:p>
            <a:pPr fontAlgn="base"/>
            <a:r>
              <a:rPr lang="en-IN" b="1" i="1" dirty="0"/>
              <a:t>data:</a:t>
            </a:r>
            <a:r>
              <a:rPr lang="en-IN" i="1" dirty="0"/>
              <a:t> </a:t>
            </a:r>
            <a:r>
              <a:rPr lang="en-IN" i="1" dirty="0" err="1"/>
              <a:t>dataframe</a:t>
            </a:r>
            <a:r>
              <a:rPr lang="en-IN" i="1" dirty="0"/>
              <a:t> as a Dataset for plotting.</a:t>
            </a:r>
            <a:endParaRPr lang="en-IN" dirty="0"/>
          </a:p>
          <a:p>
            <a:pPr fontAlgn="base"/>
            <a:r>
              <a:rPr lang="en-IN" b="1" i="1" dirty="0"/>
              <a:t>Return:</a:t>
            </a:r>
            <a:r>
              <a:rPr lang="en-IN" i="1" dirty="0"/>
              <a:t> The Axes object with the plot drawn onto it.</a:t>
            </a:r>
            <a:endParaRPr lang="en-IN" dirty="0"/>
          </a:p>
          <a:p>
            <a:pPr marL="0" indent="0">
              <a:buNone/>
            </a:pPr>
            <a:endParaRPr lang="en-US" dirty="0"/>
          </a:p>
        </p:txBody>
      </p:sp>
      <p:sp>
        <p:nvSpPr>
          <p:cNvPr id="4" name="Date Placeholder 3">
            <a:extLst>
              <a:ext uri="{FF2B5EF4-FFF2-40B4-BE49-F238E27FC236}">
                <a16:creationId xmlns:a16="http://schemas.microsoft.com/office/drawing/2014/main" id="{7009F311-C27C-974A-AE1D-FCABE0A57BDB}"/>
              </a:ext>
            </a:extLst>
          </p:cNvPr>
          <p:cNvSpPr>
            <a:spLocks noGrp="1"/>
          </p:cNvSpPr>
          <p:nvPr>
            <p:ph type="dt" sz="half" idx="10"/>
          </p:nvPr>
        </p:nvSpPr>
        <p:spPr/>
        <p:txBody>
          <a:bodyPr/>
          <a:lstStyle/>
          <a:p>
            <a:fld id="{F5E329EE-3955-0947-A9AA-AE1783AF162C}" type="datetime1">
              <a:rPr lang="en-US" smtClean="0"/>
              <a:t>1/20/22</a:t>
            </a:fld>
            <a:endParaRPr lang="en-US"/>
          </a:p>
        </p:txBody>
      </p:sp>
      <p:sp>
        <p:nvSpPr>
          <p:cNvPr id="5" name="Footer Placeholder 4">
            <a:extLst>
              <a:ext uri="{FF2B5EF4-FFF2-40B4-BE49-F238E27FC236}">
                <a16:creationId xmlns:a16="http://schemas.microsoft.com/office/drawing/2014/main" id="{63EE7ADA-4165-3E41-BA33-893F27C1DD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C8DC2F-B97F-AC43-8CFB-1857FCA4EA5F}"/>
              </a:ext>
            </a:extLst>
          </p:cNvPr>
          <p:cNvSpPr>
            <a:spLocks noGrp="1"/>
          </p:cNvSpPr>
          <p:nvPr>
            <p:ph type="sldNum" sz="quarter" idx="12"/>
          </p:nvPr>
        </p:nvSpPr>
        <p:spPr/>
        <p:txBody>
          <a:bodyPr/>
          <a:lstStyle/>
          <a:p>
            <a:fld id="{A8201E05-7680-2B48-BDB1-49A881F5585E}" type="slidenum">
              <a:rPr lang="en-US" smtClean="0"/>
              <a:t>93</a:t>
            </a:fld>
            <a:endParaRPr lang="en-US"/>
          </a:p>
        </p:txBody>
      </p:sp>
    </p:spTree>
    <p:extLst>
      <p:ext uri="{BB962C8B-B14F-4D97-AF65-F5344CB8AC3E}">
        <p14:creationId xmlns:p14="http://schemas.microsoft.com/office/powerpoint/2010/main" val="27869268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ACD8-D8AE-F94F-BA62-ABFE32C6CB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50109C-562A-2543-8653-592C39FC0A8A}"/>
              </a:ext>
            </a:extLst>
          </p:cNvPr>
          <p:cNvSpPr>
            <a:spLocks noGrp="1"/>
          </p:cNvSpPr>
          <p:nvPr>
            <p:ph idx="1"/>
          </p:nvPr>
        </p:nvSpPr>
        <p:spPr/>
        <p:txBody>
          <a:bodyPr/>
          <a:lstStyle/>
          <a:p>
            <a:pPr marL="0" indent="0">
              <a:buNone/>
            </a:pPr>
            <a:r>
              <a:rPr lang="en-US" dirty="0"/>
              <a:t># import module</a:t>
            </a:r>
          </a:p>
          <a:p>
            <a:pPr marL="0" indent="0">
              <a:buNone/>
            </a:pPr>
            <a:r>
              <a:rPr lang="en-US" dirty="0"/>
              <a:t>import seaborn</a:t>
            </a:r>
          </a:p>
          <a:p>
            <a:pPr marL="0" indent="0">
              <a:buNone/>
            </a:pPr>
            <a:r>
              <a:rPr lang="en-US" dirty="0"/>
              <a:t> </a:t>
            </a:r>
          </a:p>
          <a:p>
            <a:pPr marL="0" indent="0">
              <a:buNone/>
            </a:pPr>
            <a:r>
              <a:rPr lang="en-US" dirty="0" err="1"/>
              <a:t>seaborn.set</a:t>
            </a:r>
            <a:r>
              <a:rPr lang="en-US" dirty="0"/>
              <a:t>(style = '</a:t>
            </a:r>
            <a:r>
              <a:rPr lang="en-US" dirty="0" err="1"/>
              <a:t>whitegrid</a:t>
            </a:r>
            <a:r>
              <a:rPr lang="en-US" dirty="0"/>
              <a:t>')</a:t>
            </a:r>
          </a:p>
          <a:p>
            <a:pPr marL="0" indent="0">
              <a:buNone/>
            </a:pPr>
            <a:r>
              <a:rPr lang="en-US" dirty="0"/>
              <a:t> </a:t>
            </a:r>
          </a:p>
          <a:p>
            <a:pPr marL="0" indent="0">
              <a:buNone/>
            </a:pPr>
            <a:r>
              <a:rPr lang="en-US" dirty="0"/>
              <a:t># read csv and plot</a:t>
            </a:r>
          </a:p>
          <a:p>
            <a:pPr marL="0" indent="0">
              <a:buNone/>
            </a:pPr>
            <a:r>
              <a:rPr lang="en-US" dirty="0"/>
              <a:t>data = </a:t>
            </a:r>
            <a:r>
              <a:rPr lang="en-US" dirty="0" err="1"/>
              <a:t>pandas.read_csv</a:t>
            </a:r>
            <a:r>
              <a:rPr lang="en-US" dirty="0"/>
              <a:t>("</a:t>
            </a:r>
            <a:r>
              <a:rPr lang="en-US" dirty="0" err="1"/>
              <a:t>nba.csv</a:t>
            </a:r>
            <a:r>
              <a:rPr lang="en-US" dirty="0"/>
              <a:t>")</a:t>
            </a:r>
          </a:p>
          <a:p>
            <a:pPr marL="0" indent="0">
              <a:buNone/>
            </a:pPr>
            <a:r>
              <a:rPr lang="en-US" dirty="0" err="1"/>
              <a:t>seaborn.pointplot</a:t>
            </a:r>
            <a:r>
              <a:rPr lang="en-US" dirty="0"/>
              <a:t>(x = "Age", y = "Weight", data = data)</a:t>
            </a:r>
          </a:p>
        </p:txBody>
      </p:sp>
      <p:sp>
        <p:nvSpPr>
          <p:cNvPr id="4" name="Date Placeholder 3">
            <a:extLst>
              <a:ext uri="{FF2B5EF4-FFF2-40B4-BE49-F238E27FC236}">
                <a16:creationId xmlns:a16="http://schemas.microsoft.com/office/drawing/2014/main" id="{373D3E6B-496C-A341-AB9F-44DE931610CB}"/>
              </a:ext>
            </a:extLst>
          </p:cNvPr>
          <p:cNvSpPr>
            <a:spLocks noGrp="1"/>
          </p:cNvSpPr>
          <p:nvPr>
            <p:ph type="dt" sz="half" idx="10"/>
          </p:nvPr>
        </p:nvSpPr>
        <p:spPr/>
        <p:txBody>
          <a:bodyPr/>
          <a:lstStyle/>
          <a:p>
            <a:fld id="{4EA4490C-4900-3040-9CBD-9BECEEF949F7}" type="datetime1">
              <a:rPr lang="en-US" smtClean="0"/>
              <a:t>1/20/22</a:t>
            </a:fld>
            <a:endParaRPr lang="en-US"/>
          </a:p>
        </p:txBody>
      </p:sp>
      <p:sp>
        <p:nvSpPr>
          <p:cNvPr id="5" name="Footer Placeholder 4">
            <a:extLst>
              <a:ext uri="{FF2B5EF4-FFF2-40B4-BE49-F238E27FC236}">
                <a16:creationId xmlns:a16="http://schemas.microsoft.com/office/drawing/2014/main" id="{A7A044C6-1E4D-EC4E-89E9-B1E4A5DD4A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4AF661-A0C1-A84B-ACF2-18185950BF02}"/>
              </a:ext>
            </a:extLst>
          </p:cNvPr>
          <p:cNvSpPr>
            <a:spLocks noGrp="1"/>
          </p:cNvSpPr>
          <p:nvPr>
            <p:ph type="sldNum" sz="quarter" idx="12"/>
          </p:nvPr>
        </p:nvSpPr>
        <p:spPr/>
        <p:txBody>
          <a:bodyPr/>
          <a:lstStyle/>
          <a:p>
            <a:fld id="{A8201E05-7680-2B48-BDB1-49A881F5585E}" type="slidenum">
              <a:rPr lang="en-US" smtClean="0"/>
              <a:t>94</a:t>
            </a:fld>
            <a:endParaRPr lang="en-US"/>
          </a:p>
        </p:txBody>
      </p:sp>
    </p:spTree>
    <p:extLst>
      <p:ext uri="{BB962C8B-B14F-4D97-AF65-F5344CB8AC3E}">
        <p14:creationId xmlns:p14="http://schemas.microsoft.com/office/powerpoint/2010/main" val="20860252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A52E6-75A0-8241-912D-51BC188E2315}"/>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791B479C-E36A-BF40-BD1A-1D49EA277AC7}"/>
              </a:ext>
            </a:extLst>
          </p:cNvPr>
          <p:cNvSpPr>
            <a:spLocks noGrp="1"/>
          </p:cNvSpPr>
          <p:nvPr>
            <p:ph type="dt" sz="half" idx="10"/>
          </p:nvPr>
        </p:nvSpPr>
        <p:spPr/>
        <p:txBody>
          <a:bodyPr/>
          <a:lstStyle/>
          <a:p>
            <a:fld id="{A9E9B5EC-0725-5440-B708-B3BF7E91ACD1}" type="datetime1">
              <a:rPr lang="en-US" smtClean="0"/>
              <a:t>1/20/22</a:t>
            </a:fld>
            <a:endParaRPr lang="en-US"/>
          </a:p>
        </p:txBody>
      </p:sp>
      <p:sp>
        <p:nvSpPr>
          <p:cNvPr id="5" name="Footer Placeholder 4">
            <a:extLst>
              <a:ext uri="{FF2B5EF4-FFF2-40B4-BE49-F238E27FC236}">
                <a16:creationId xmlns:a16="http://schemas.microsoft.com/office/drawing/2014/main" id="{8ACBF0E1-2E9E-874E-BB38-53D38727A1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1BCAA8-77DD-8A4D-8918-C6C007A82E11}"/>
              </a:ext>
            </a:extLst>
          </p:cNvPr>
          <p:cNvSpPr>
            <a:spLocks noGrp="1"/>
          </p:cNvSpPr>
          <p:nvPr>
            <p:ph type="sldNum" sz="quarter" idx="12"/>
          </p:nvPr>
        </p:nvSpPr>
        <p:spPr/>
        <p:txBody>
          <a:bodyPr/>
          <a:lstStyle/>
          <a:p>
            <a:fld id="{A8201E05-7680-2B48-BDB1-49A881F5585E}" type="slidenum">
              <a:rPr lang="en-US" smtClean="0"/>
              <a:t>95</a:t>
            </a:fld>
            <a:endParaRPr lang="en-US"/>
          </a:p>
        </p:txBody>
      </p:sp>
      <p:pic>
        <p:nvPicPr>
          <p:cNvPr id="89090" name="Picture 2" descr="Lightbox">
            <a:extLst>
              <a:ext uri="{FF2B5EF4-FFF2-40B4-BE49-F238E27FC236}">
                <a16:creationId xmlns:a16="http://schemas.microsoft.com/office/drawing/2014/main" id="{C7B0BBBF-A5A9-AA4B-BAF0-19561EA6F9A8}"/>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763688" y="2276872"/>
            <a:ext cx="5412184" cy="3462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280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64BC9-2207-9146-AC6F-7C0162923F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E3A2D2B-F08D-A941-906D-1AFDCB14A885}"/>
              </a:ext>
            </a:extLst>
          </p:cNvPr>
          <p:cNvSpPr>
            <a:spLocks noGrp="1"/>
          </p:cNvSpPr>
          <p:nvPr>
            <p:ph idx="1"/>
          </p:nvPr>
        </p:nvSpPr>
        <p:spPr/>
        <p:txBody>
          <a:bodyPr/>
          <a:lstStyle/>
          <a:p>
            <a:pPr marL="0" indent="0" fontAlgn="base">
              <a:buNone/>
            </a:pPr>
            <a:r>
              <a:rPr lang="en-IN" b="1" dirty="0" err="1"/>
              <a:t>Countplot</a:t>
            </a:r>
            <a:endParaRPr lang="en-IN" b="1" dirty="0"/>
          </a:p>
          <a:p>
            <a:pPr fontAlgn="base"/>
            <a:r>
              <a:rPr lang="en-IN" dirty="0"/>
              <a:t>A </a:t>
            </a:r>
            <a:r>
              <a:rPr lang="en-IN" dirty="0" err="1"/>
              <a:t>countplot</a:t>
            </a:r>
            <a:r>
              <a:rPr lang="en-IN" dirty="0"/>
              <a:t> is a plot between a categorical and a continuous variable. The continuous variable in this case being the number of times the categorical is present or simply the frequency. In a sense, count plot can be said to be closely linked to a histogram or a bar graph.</a:t>
            </a:r>
          </a:p>
          <a:p>
            <a:pPr marL="0" indent="0">
              <a:buNone/>
            </a:pPr>
            <a:br>
              <a:rPr lang="en-IN" dirty="0"/>
            </a:br>
            <a:endParaRPr lang="en-US" dirty="0"/>
          </a:p>
        </p:txBody>
      </p:sp>
      <p:sp>
        <p:nvSpPr>
          <p:cNvPr id="4" name="Date Placeholder 3">
            <a:extLst>
              <a:ext uri="{FF2B5EF4-FFF2-40B4-BE49-F238E27FC236}">
                <a16:creationId xmlns:a16="http://schemas.microsoft.com/office/drawing/2014/main" id="{569EA7F7-6103-154B-B36C-8A4E525CF0C0}"/>
              </a:ext>
            </a:extLst>
          </p:cNvPr>
          <p:cNvSpPr>
            <a:spLocks noGrp="1"/>
          </p:cNvSpPr>
          <p:nvPr>
            <p:ph type="dt" sz="half" idx="10"/>
          </p:nvPr>
        </p:nvSpPr>
        <p:spPr/>
        <p:txBody>
          <a:bodyPr/>
          <a:lstStyle/>
          <a:p>
            <a:fld id="{D3C1A7B1-91D1-6F45-A207-5ABADCA20AE9}" type="datetime1">
              <a:rPr lang="en-US" smtClean="0"/>
              <a:t>1/20/22</a:t>
            </a:fld>
            <a:endParaRPr lang="en-US"/>
          </a:p>
        </p:txBody>
      </p:sp>
      <p:sp>
        <p:nvSpPr>
          <p:cNvPr id="5" name="Footer Placeholder 4">
            <a:extLst>
              <a:ext uri="{FF2B5EF4-FFF2-40B4-BE49-F238E27FC236}">
                <a16:creationId xmlns:a16="http://schemas.microsoft.com/office/drawing/2014/main" id="{163D3929-F5D3-9649-9ACF-B7C8EEE548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220C88-F136-594F-BB8B-9F8C9F3EEB5B}"/>
              </a:ext>
            </a:extLst>
          </p:cNvPr>
          <p:cNvSpPr>
            <a:spLocks noGrp="1"/>
          </p:cNvSpPr>
          <p:nvPr>
            <p:ph type="sldNum" sz="quarter" idx="12"/>
          </p:nvPr>
        </p:nvSpPr>
        <p:spPr/>
        <p:txBody>
          <a:bodyPr/>
          <a:lstStyle/>
          <a:p>
            <a:fld id="{A8201E05-7680-2B48-BDB1-49A881F5585E}" type="slidenum">
              <a:rPr lang="en-US" smtClean="0"/>
              <a:t>96</a:t>
            </a:fld>
            <a:endParaRPr lang="en-US"/>
          </a:p>
        </p:txBody>
      </p:sp>
    </p:spTree>
    <p:extLst>
      <p:ext uri="{BB962C8B-B14F-4D97-AF65-F5344CB8AC3E}">
        <p14:creationId xmlns:p14="http://schemas.microsoft.com/office/powerpoint/2010/main" val="6766178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519FFF-8803-D74B-A1A4-F1F5B7185777}"/>
              </a:ext>
            </a:extLst>
          </p:cNvPr>
          <p:cNvSpPr>
            <a:spLocks noGrp="1"/>
          </p:cNvSpPr>
          <p:nvPr>
            <p:ph idx="1"/>
          </p:nvPr>
        </p:nvSpPr>
        <p:spPr>
          <a:xfrm>
            <a:off x="603504" y="932028"/>
            <a:ext cx="8208912" cy="5517604"/>
          </a:xfrm>
        </p:spPr>
        <p:txBody>
          <a:bodyPr>
            <a:normAutofit/>
          </a:bodyPr>
          <a:lstStyle/>
          <a:p>
            <a:pPr fontAlgn="base"/>
            <a:r>
              <a:rPr lang="en-IN" b="1" i="1" dirty="0"/>
              <a:t>Syntax :</a:t>
            </a:r>
            <a:r>
              <a:rPr lang="en-IN" i="1" dirty="0"/>
              <a:t> </a:t>
            </a:r>
            <a:r>
              <a:rPr lang="en-IN" i="1" dirty="0" err="1"/>
              <a:t>seaborn.countplot</a:t>
            </a:r>
            <a:r>
              <a:rPr lang="en-IN" i="1" dirty="0"/>
              <a:t>(x=None, y=None, hue=None, data=None)</a:t>
            </a:r>
          </a:p>
          <a:p>
            <a:pPr fontAlgn="base"/>
            <a:r>
              <a:rPr lang="en-IN" b="1" i="1" dirty="0"/>
              <a:t>Parameters :</a:t>
            </a:r>
            <a:endParaRPr lang="en-IN" i="1" dirty="0"/>
          </a:p>
          <a:p>
            <a:pPr fontAlgn="base"/>
            <a:r>
              <a:rPr lang="en-IN" b="1" i="1" dirty="0"/>
              <a:t>x, y:</a:t>
            </a:r>
            <a:r>
              <a:rPr lang="en-IN" i="1" dirty="0"/>
              <a:t> This parameter take names of variables in data or vector data, optional, Inputs for plotting long-form data.</a:t>
            </a:r>
          </a:p>
          <a:p>
            <a:pPr fontAlgn="base"/>
            <a:r>
              <a:rPr lang="en-IN" b="1" i="1" dirty="0"/>
              <a:t>hue :</a:t>
            </a:r>
            <a:r>
              <a:rPr lang="en-IN" i="1" dirty="0"/>
              <a:t> (optional) This parameter take column name for </a:t>
            </a:r>
            <a:r>
              <a:rPr lang="en-IN" i="1" dirty="0" err="1"/>
              <a:t>color</a:t>
            </a:r>
            <a:r>
              <a:rPr lang="en-IN" i="1" dirty="0"/>
              <a:t> encoding.</a:t>
            </a:r>
          </a:p>
          <a:p>
            <a:pPr fontAlgn="base"/>
            <a:r>
              <a:rPr lang="en-IN" b="1" i="1" dirty="0"/>
              <a:t>data :</a:t>
            </a:r>
            <a:r>
              <a:rPr lang="en-IN" i="1" dirty="0"/>
              <a:t> (optional) This parameter take </a:t>
            </a:r>
            <a:r>
              <a:rPr lang="en-IN" i="1" dirty="0" err="1"/>
              <a:t>DataFrame</a:t>
            </a:r>
            <a:r>
              <a:rPr lang="en-IN" i="1" dirty="0"/>
              <a:t>, array, or list of arrays, Dataset for plotting. If x and y are absent, this is interpreted as wide-form. Otherwise, it is expected to be long-form.</a:t>
            </a:r>
          </a:p>
          <a:p>
            <a:pPr fontAlgn="base"/>
            <a:r>
              <a:rPr lang="en-IN" b="1" i="1" dirty="0"/>
              <a:t>Returns: </a:t>
            </a:r>
            <a:r>
              <a:rPr lang="en-IN" i="1" dirty="0"/>
              <a:t>Returns the Axes object with the plot drawn onto it.</a:t>
            </a:r>
          </a:p>
          <a:p>
            <a:endParaRPr lang="en-US" sz="1800" dirty="0"/>
          </a:p>
        </p:txBody>
      </p:sp>
      <p:sp>
        <p:nvSpPr>
          <p:cNvPr id="4" name="Date Placeholder 3">
            <a:extLst>
              <a:ext uri="{FF2B5EF4-FFF2-40B4-BE49-F238E27FC236}">
                <a16:creationId xmlns:a16="http://schemas.microsoft.com/office/drawing/2014/main" id="{F0CA26E7-1D03-944A-8003-A39B896FA98B}"/>
              </a:ext>
            </a:extLst>
          </p:cNvPr>
          <p:cNvSpPr>
            <a:spLocks noGrp="1"/>
          </p:cNvSpPr>
          <p:nvPr>
            <p:ph type="dt" sz="half" idx="10"/>
          </p:nvPr>
        </p:nvSpPr>
        <p:spPr/>
        <p:txBody>
          <a:bodyPr/>
          <a:lstStyle/>
          <a:p>
            <a:fld id="{4DC1501B-1084-4448-8E31-FCBD19C63FE8}" type="datetime1">
              <a:rPr lang="en-US" smtClean="0"/>
              <a:t>1/20/22</a:t>
            </a:fld>
            <a:endParaRPr lang="en-US"/>
          </a:p>
        </p:txBody>
      </p:sp>
      <p:sp>
        <p:nvSpPr>
          <p:cNvPr id="5" name="Footer Placeholder 4">
            <a:extLst>
              <a:ext uri="{FF2B5EF4-FFF2-40B4-BE49-F238E27FC236}">
                <a16:creationId xmlns:a16="http://schemas.microsoft.com/office/drawing/2014/main" id="{815AAE16-B26C-0740-849C-D22961F6A7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D2E1BB-B072-214F-A0EF-51E5D811BFC7}"/>
              </a:ext>
            </a:extLst>
          </p:cNvPr>
          <p:cNvSpPr>
            <a:spLocks noGrp="1"/>
          </p:cNvSpPr>
          <p:nvPr>
            <p:ph type="sldNum" sz="quarter" idx="12"/>
          </p:nvPr>
        </p:nvSpPr>
        <p:spPr/>
        <p:txBody>
          <a:bodyPr/>
          <a:lstStyle/>
          <a:p>
            <a:fld id="{A8201E05-7680-2B48-BDB1-49A881F5585E}" type="slidenum">
              <a:rPr lang="en-US" smtClean="0"/>
              <a:t>97</a:t>
            </a:fld>
            <a:endParaRPr lang="en-US"/>
          </a:p>
        </p:txBody>
      </p:sp>
    </p:spTree>
    <p:extLst>
      <p:ext uri="{BB962C8B-B14F-4D97-AF65-F5344CB8AC3E}">
        <p14:creationId xmlns:p14="http://schemas.microsoft.com/office/powerpoint/2010/main" val="40250915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0D11D-6C35-834B-8569-553529B31F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BD0FF6-A1AC-8B47-8D4A-89E6B44D1DD1}"/>
              </a:ext>
            </a:extLst>
          </p:cNvPr>
          <p:cNvSpPr>
            <a:spLocks noGrp="1"/>
          </p:cNvSpPr>
          <p:nvPr>
            <p:ph idx="1"/>
          </p:nvPr>
        </p:nvSpPr>
        <p:spPr/>
        <p:txBody>
          <a:bodyPr/>
          <a:lstStyle/>
          <a:p>
            <a:pPr marL="0" indent="0">
              <a:buNone/>
            </a:pPr>
            <a:r>
              <a:rPr lang="en-US" dirty="0"/>
              <a:t># import module</a:t>
            </a:r>
          </a:p>
          <a:p>
            <a:pPr marL="0" indent="0">
              <a:buNone/>
            </a:pPr>
            <a:r>
              <a:rPr lang="en-US" dirty="0"/>
              <a:t>import seaborn</a:t>
            </a:r>
          </a:p>
          <a:p>
            <a:pPr marL="0" indent="0">
              <a:buNone/>
            </a:pPr>
            <a:r>
              <a:rPr lang="en-US" dirty="0"/>
              <a:t> </a:t>
            </a:r>
          </a:p>
          <a:p>
            <a:pPr marL="0" indent="0">
              <a:buNone/>
            </a:pPr>
            <a:r>
              <a:rPr lang="en-US" dirty="0" err="1"/>
              <a:t>seaborn.set</a:t>
            </a:r>
            <a:r>
              <a:rPr lang="en-US" dirty="0"/>
              <a:t>(style = '</a:t>
            </a:r>
            <a:r>
              <a:rPr lang="en-US" dirty="0" err="1"/>
              <a:t>whitegrid</a:t>
            </a:r>
            <a:r>
              <a:rPr lang="en-US" dirty="0"/>
              <a:t>')</a:t>
            </a:r>
          </a:p>
          <a:p>
            <a:pPr marL="0" indent="0">
              <a:buNone/>
            </a:pPr>
            <a:r>
              <a:rPr lang="en-US" dirty="0"/>
              <a:t> </a:t>
            </a:r>
          </a:p>
          <a:p>
            <a:pPr marL="0" indent="0">
              <a:buNone/>
            </a:pPr>
            <a:r>
              <a:rPr lang="en-US" dirty="0"/>
              <a:t># read csv and plot</a:t>
            </a:r>
          </a:p>
          <a:p>
            <a:pPr marL="0" indent="0">
              <a:buNone/>
            </a:pPr>
            <a:r>
              <a:rPr lang="en-US" dirty="0"/>
              <a:t>data = </a:t>
            </a:r>
            <a:r>
              <a:rPr lang="en-US" dirty="0" err="1"/>
              <a:t>pandas.read_csv</a:t>
            </a:r>
            <a:r>
              <a:rPr lang="en-US" dirty="0"/>
              <a:t>("</a:t>
            </a:r>
            <a:r>
              <a:rPr lang="en-US" dirty="0" err="1"/>
              <a:t>nba.csv</a:t>
            </a:r>
            <a:r>
              <a:rPr lang="en-US" dirty="0"/>
              <a:t>")</a:t>
            </a:r>
          </a:p>
          <a:p>
            <a:pPr marL="0" indent="0">
              <a:buNone/>
            </a:pPr>
            <a:r>
              <a:rPr lang="en-US" dirty="0" err="1"/>
              <a:t>seaborn.countplot</a:t>
            </a:r>
            <a:r>
              <a:rPr lang="en-US" dirty="0"/>
              <a:t>(data["Age"])</a:t>
            </a:r>
          </a:p>
        </p:txBody>
      </p:sp>
      <p:sp>
        <p:nvSpPr>
          <p:cNvPr id="4" name="Date Placeholder 3">
            <a:extLst>
              <a:ext uri="{FF2B5EF4-FFF2-40B4-BE49-F238E27FC236}">
                <a16:creationId xmlns:a16="http://schemas.microsoft.com/office/drawing/2014/main" id="{C0269B5D-D431-8B42-9D9C-059D2E45C6DD}"/>
              </a:ext>
            </a:extLst>
          </p:cNvPr>
          <p:cNvSpPr>
            <a:spLocks noGrp="1"/>
          </p:cNvSpPr>
          <p:nvPr>
            <p:ph type="dt" sz="half" idx="10"/>
          </p:nvPr>
        </p:nvSpPr>
        <p:spPr/>
        <p:txBody>
          <a:bodyPr/>
          <a:lstStyle/>
          <a:p>
            <a:fld id="{D1732EB3-0002-344A-98EC-3B28B82012B8}" type="datetime1">
              <a:rPr lang="en-US" smtClean="0"/>
              <a:t>1/20/22</a:t>
            </a:fld>
            <a:endParaRPr lang="en-US"/>
          </a:p>
        </p:txBody>
      </p:sp>
      <p:sp>
        <p:nvSpPr>
          <p:cNvPr id="5" name="Footer Placeholder 4">
            <a:extLst>
              <a:ext uri="{FF2B5EF4-FFF2-40B4-BE49-F238E27FC236}">
                <a16:creationId xmlns:a16="http://schemas.microsoft.com/office/drawing/2014/main" id="{1AA55B5E-7176-E44E-B249-239CD444D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9ECB5-506A-C34B-90B7-B5EAA252DA46}"/>
              </a:ext>
            </a:extLst>
          </p:cNvPr>
          <p:cNvSpPr>
            <a:spLocks noGrp="1"/>
          </p:cNvSpPr>
          <p:nvPr>
            <p:ph type="sldNum" sz="quarter" idx="12"/>
          </p:nvPr>
        </p:nvSpPr>
        <p:spPr/>
        <p:txBody>
          <a:bodyPr/>
          <a:lstStyle/>
          <a:p>
            <a:fld id="{A8201E05-7680-2B48-BDB1-49A881F5585E}" type="slidenum">
              <a:rPr lang="en-US" smtClean="0"/>
              <a:t>98</a:t>
            </a:fld>
            <a:endParaRPr lang="en-US"/>
          </a:p>
        </p:txBody>
      </p:sp>
    </p:spTree>
    <p:extLst>
      <p:ext uri="{BB962C8B-B14F-4D97-AF65-F5344CB8AC3E}">
        <p14:creationId xmlns:p14="http://schemas.microsoft.com/office/powerpoint/2010/main" val="14822794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398E-B9EF-8C45-ABB8-70E99F5CB834}"/>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B0265581-E607-D749-931A-450C37792E14}"/>
              </a:ext>
            </a:extLst>
          </p:cNvPr>
          <p:cNvSpPr>
            <a:spLocks noGrp="1"/>
          </p:cNvSpPr>
          <p:nvPr>
            <p:ph type="dt" sz="half" idx="10"/>
          </p:nvPr>
        </p:nvSpPr>
        <p:spPr/>
        <p:txBody>
          <a:bodyPr/>
          <a:lstStyle/>
          <a:p>
            <a:fld id="{CA5D29C6-3CE5-2E47-AD0E-DDBE8EFB3A06}" type="datetime1">
              <a:rPr lang="en-US" smtClean="0"/>
              <a:t>1/20/22</a:t>
            </a:fld>
            <a:endParaRPr lang="en-US"/>
          </a:p>
        </p:txBody>
      </p:sp>
      <p:sp>
        <p:nvSpPr>
          <p:cNvPr id="5" name="Footer Placeholder 4">
            <a:extLst>
              <a:ext uri="{FF2B5EF4-FFF2-40B4-BE49-F238E27FC236}">
                <a16:creationId xmlns:a16="http://schemas.microsoft.com/office/drawing/2014/main" id="{1C33E9D9-65E8-0740-8525-8E9502CA85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F7D79-AE25-764D-A523-67ECA7392284}"/>
              </a:ext>
            </a:extLst>
          </p:cNvPr>
          <p:cNvSpPr>
            <a:spLocks noGrp="1"/>
          </p:cNvSpPr>
          <p:nvPr>
            <p:ph type="sldNum" sz="quarter" idx="12"/>
          </p:nvPr>
        </p:nvSpPr>
        <p:spPr/>
        <p:txBody>
          <a:bodyPr/>
          <a:lstStyle/>
          <a:p>
            <a:fld id="{A8201E05-7680-2B48-BDB1-49A881F5585E}" type="slidenum">
              <a:rPr lang="en-US" smtClean="0"/>
              <a:t>99</a:t>
            </a:fld>
            <a:endParaRPr lang="en-US"/>
          </a:p>
        </p:txBody>
      </p:sp>
      <p:sp>
        <p:nvSpPr>
          <p:cNvPr id="7" name="Rectangle 6">
            <a:extLst>
              <a:ext uri="{FF2B5EF4-FFF2-40B4-BE49-F238E27FC236}">
                <a16:creationId xmlns:a16="http://schemas.microsoft.com/office/drawing/2014/main" id="{528439C2-DB4E-AB4E-B660-1B267026E3BE}"/>
              </a:ext>
            </a:extLst>
          </p:cNvPr>
          <p:cNvSpPr/>
          <p:nvPr/>
        </p:nvSpPr>
        <p:spPr>
          <a:xfrm>
            <a:off x="2915816" y="4871192"/>
            <a:ext cx="1815882" cy="369332"/>
          </a:xfrm>
          <a:prstGeom prst="rect">
            <a:avLst/>
          </a:prstGeom>
        </p:spPr>
        <p:txBody>
          <a:bodyPr wrap="none">
            <a:spAutoFit/>
          </a:bodyPr>
          <a:lstStyle/>
          <a:p>
            <a:r>
              <a:rPr lang="en-IN" i="1" dirty="0">
                <a:solidFill>
                  <a:srgbClr val="273239"/>
                </a:solidFill>
                <a:latin typeface="urw-din"/>
              </a:rPr>
              <a:t>Output </a:t>
            </a:r>
            <a:r>
              <a:rPr lang="en-IN" i="1" dirty="0" err="1">
                <a:solidFill>
                  <a:srgbClr val="273239"/>
                </a:solidFill>
                <a:latin typeface="urw-din"/>
              </a:rPr>
              <a:t>Countplot</a:t>
            </a:r>
            <a:endParaRPr lang="en-US" dirty="0"/>
          </a:p>
        </p:txBody>
      </p:sp>
      <p:pic>
        <p:nvPicPr>
          <p:cNvPr id="75780" name="Picture 4">
            <a:extLst>
              <a:ext uri="{FF2B5EF4-FFF2-40B4-BE49-F238E27FC236}">
                <a16:creationId xmlns:a16="http://schemas.microsoft.com/office/drawing/2014/main" id="{72ECFBCC-9F13-A446-B07E-C84C7E12BBCC}"/>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475656" y="1664429"/>
            <a:ext cx="5141044" cy="3199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0621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34570</TotalTime>
  <Words>15856</Words>
  <Application>Microsoft Macintosh PowerPoint</Application>
  <PresentationFormat>On-screen Show (4:3)</PresentationFormat>
  <Paragraphs>1556</Paragraphs>
  <Slides>222</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222</vt:i4>
      </vt:variant>
    </vt:vector>
  </HeadingPairs>
  <TitlesOfParts>
    <vt:vector size="238" baseType="lpstr">
      <vt:lpstr>Arial</vt:lpstr>
      <vt:lpstr>Calibri</vt:lpstr>
      <vt:lpstr>Cambria</vt:lpstr>
      <vt:lpstr>Charter</vt:lpstr>
      <vt:lpstr>Charter</vt:lpstr>
      <vt:lpstr>Consolas</vt:lpstr>
      <vt:lpstr>Franklin Gothic Book</vt:lpstr>
      <vt:lpstr>Franklin Gothic Medium</vt:lpstr>
      <vt:lpstr>Lato</vt:lpstr>
      <vt:lpstr>Perpetua</vt:lpstr>
      <vt:lpstr>sohne</vt:lpstr>
      <vt:lpstr>Times New Roman</vt:lpstr>
      <vt:lpstr>urw-din</vt:lpstr>
      <vt:lpstr>Wingdings</vt:lpstr>
      <vt:lpstr>Wingdings 2</vt:lpstr>
      <vt:lpstr>Equity</vt:lpstr>
      <vt:lpstr>SCSA3016 DATA SCIENCE</vt:lpstr>
      <vt:lpstr>SYLLABUS</vt:lpstr>
      <vt:lpstr>TEXT / REFERENCE BOOKS </vt:lpstr>
      <vt:lpstr>Exploratory Data Analysis (EDA)</vt:lpstr>
      <vt:lpstr>PowerPoint Presentation</vt:lpstr>
      <vt:lpstr>PowerPoint Presentation</vt:lpstr>
      <vt:lpstr>PowerPoint Presentation</vt:lpstr>
      <vt:lpstr>PowerPoint Presentation</vt:lpstr>
      <vt:lpstr>PowerPoint Presentation</vt:lpstr>
      <vt:lpstr>PowerPoint Presentation</vt:lpstr>
      <vt:lpstr> TYPES OF EDA</vt:lpstr>
      <vt:lpstr>PowerPoint Presentation</vt:lpstr>
      <vt:lpstr>PowerPoint Presentation</vt:lpstr>
      <vt:lpstr>PowerPoint Presentation</vt:lpstr>
      <vt:lpstr>PowerPoint Presentation</vt:lpstr>
      <vt:lpstr>PowerPoint Presentation</vt:lpstr>
      <vt:lpstr>PowerPoint Presentation</vt:lpstr>
      <vt:lpstr>TOOLS in eda </vt:lpstr>
      <vt:lpstr>PowerPoint Presentation</vt:lpstr>
      <vt:lpstr>PowerPoint Presentation</vt:lpstr>
      <vt:lpstr>Philosophy of EDA</vt:lpstr>
      <vt:lpstr>DATA SCIENCE PROCESS</vt:lpstr>
      <vt:lpstr>PowerPoint Presentation</vt:lpstr>
      <vt:lpstr>PowerPoint Presentation</vt:lpstr>
      <vt:lpstr>PowerPoint Presentation</vt:lpstr>
      <vt:lpstr>PowerPoint Presentation</vt:lpstr>
      <vt:lpstr>PowerPoint Presentation</vt:lpstr>
      <vt:lpstr>DATA CLEANING – MISSING VALUES</vt:lpstr>
      <vt:lpstr>DATA CLEANING -OUTLIERS</vt:lpstr>
      <vt:lpstr>DATA CLEANING -OUTLIERS</vt:lpstr>
      <vt:lpstr>DATA CLEANING - OUTLIER DETECTION</vt:lpstr>
      <vt:lpstr>DATA CLEANING - OUTLIER DETECTION</vt:lpstr>
      <vt:lpstr>DATA CLEANING – OUTLIER TREATMENT</vt:lpstr>
      <vt:lpstr>DATA CLEANING –DUPLICATE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   Data Visualization </vt:lpstr>
      <vt:lpstr>Data Visualization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Visualization with python</vt:lpstr>
      <vt:lpstr>PowerPoint Presentation</vt:lpstr>
      <vt:lpstr>PowerPoint Presentation</vt:lpstr>
      <vt:lpstr>PowerPoint Presentation</vt:lpstr>
      <vt:lpstr>PowerPoint Presentation</vt:lpstr>
      <vt:lpstr>PowerPoint Presentation</vt:lpstr>
      <vt:lpstr>Data Visualization in python using Seaborn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examples using Matplotlib</vt:lpstr>
      <vt:lpstr>PowerPoint Presentation</vt:lpstr>
      <vt:lpstr>PowerPoint Presentation</vt:lpstr>
      <vt:lpstr>PowerPoint Presentation</vt:lpstr>
      <vt:lpstr>Examples of exciting projects- Exploratory Data Analysis : Iris 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Titanic Data EDA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Visualization using Tableau</vt:lpstr>
      <vt:lpstr>PowerPoint Presentation</vt:lpstr>
      <vt:lpstr>PowerPoint Presentation</vt:lpstr>
      <vt:lpstr>PowerPoint Presentation</vt:lpstr>
      <vt:lpstr>PowerPoint Presentation</vt:lpstr>
      <vt:lpstr>  Tableau Desktop </vt:lpstr>
      <vt:lpstr>Tableau Public </vt:lpstr>
      <vt:lpstr>Tableau Server </vt:lpstr>
      <vt:lpstr> Tableau Online </vt:lpstr>
      <vt:lpstr>Tableau Reader  </vt:lpstr>
      <vt:lpstr>How does Tableau work? </vt:lpstr>
      <vt:lpstr>PowerPoint Presentation</vt:lpstr>
      <vt:lpstr>PowerPoint Presentation</vt:lpstr>
      <vt:lpstr>PowerPoint Presentation</vt:lpstr>
      <vt:lpstr>PowerPoint Presentation</vt:lpstr>
      <vt:lpstr>PowerPoint Presentation</vt:lpstr>
      <vt:lpstr>  Installing Tableau on your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UNIT IV</dc:title>
  <dc:creator>lakshmanan</dc:creator>
  <cp:lastModifiedBy>kavitha4cse@gmail.com</cp:lastModifiedBy>
  <cp:revision>403</cp:revision>
  <dcterms:created xsi:type="dcterms:W3CDTF">2020-04-03T05:15:40Z</dcterms:created>
  <dcterms:modified xsi:type="dcterms:W3CDTF">2022-01-25T05:14:15Z</dcterms:modified>
</cp:coreProperties>
</file>